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41" r:id="rId2"/>
    <p:sldId id="301" r:id="rId3"/>
    <p:sldId id="339" r:id="rId4"/>
    <p:sldId id="338" r:id="rId5"/>
    <p:sldId id="348" r:id="rId6"/>
    <p:sldId id="346" r:id="rId7"/>
    <p:sldId id="342" r:id="rId8"/>
    <p:sldId id="343" r:id="rId9"/>
    <p:sldId id="344" r:id="rId10"/>
    <p:sldId id="324" r:id="rId11"/>
    <p:sldId id="345" r:id="rId12"/>
    <p:sldId id="347" r:id="rId13"/>
    <p:sldId id="299" r:id="rId14"/>
    <p:sldId id="357" r:id="rId15"/>
    <p:sldId id="349" r:id="rId16"/>
    <p:sldId id="350" r:id="rId17"/>
    <p:sldId id="351" r:id="rId18"/>
    <p:sldId id="352" r:id="rId19"/>
    <p:sldId id="311" r:id="rId20"/>
    <p:sldId id="312" r:id="rId21"/>
    <p:sldId id="313" r:id="rId22"/>
    <p:sldId id="355" r:id="rId23"/>
    <p:sldId id="354" r:id="rId24"/>
    <p:sldId id="356" r:id="rId25"/>
    <p:sldId id="35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Column1</c:v>
                </c:pt>
              </c:strCache>
            </c:strRef>
          </c:tx>
          <c:invertIfNegative val="0"/>
          <c:cat>
            <c:strRef>
              <c:f>Sheet1!$A$2:$A$5</c:f>
              <c:strCache>
                <c:ptCount val="4"/>
                <c:pt idx="0">
                  <c:v>England</c:v>
                </c:pt>
                <c:pt idx="1">
                  <c:v>Wales</c:v>
                </c:pt>
                <c:pt idx="2">
                  <c:v>Scotland</c:v>
                </c:pt>
                <c:pt idx="3">
                  <c:v>Northern Ireland</c:v>
                </c:pt>
              </c:strCache>
            </c:strRef>
          </c:cat>
          <c:val>
            <c:numRef>
              <c:f>Sheet1!$B$2:$B$5</c:f>
              <c:numCache>
                <c:formatCode>General</c:formatCode>
                <c:ptCount val="4"/>
                <c:pt idx="0">
                  <c:v>18.399999999999999</c:v>
                </c:pt>
                <c:pt idx="1">
                  <c:v>19.8</c:v>
                </c:pt>
                <c:pt idx="2">
                  <c:v>21.1</c:v>
                </c:pt>
                <c:pt idx="3">
                  <c:v>18.7</c:v>
                </c:pt>
              </c:numCache>
            </c:numRef>
          </c:val>
        </c:ser>
        <c:ser>
          <c:idx val="1"/>
          <c:order val="1"/>
          <c:tx>
            <c:strRef>
              <c:f>Sheet1!$C$1</c:f>
              <c:strCache>
                <c:ptCount val="1"/>
                <c:pt idx="0">
                  <c:v>Column2</c:v>
                </c:pt>
              </c:strCache>
            </c:strRef>
          </c:tx>
          <c:invertIfNegative val="0"/>
          <c:cat>
            <c:strRef>
              <c:f>Sheet1!$A$2:$A$5</c:f>
              <c:strCache>
                <c:ptCount val="4"/>
                <c:pt idx="0">
                  <c:v>England</c:v>
                </c:pt>
                <c:pt idx="1">
                  <c:v>Wales</c:v>
                </c:pt>
                <c:pt idx="2">
                  <c:v>Scotland</c:v>
                </c:pt>
                <c:pt idx="3">
                  <c:v>Northern Ireland</c:v>
                </c:pt>
              </c:strCache>
            </c:strRef>
          </c:cat>
          <c:val>
            <c:numRef>
              <c:f>Sheet1!$C$2:$C$5</c:f>
              <c:numCache>
                <c:formatCode>General</c:formatCode>
                <c:ptCount val="4"/>
              </c:numCache>
            </c:numRef>
          </c:val>
        </c:ser>
        <c:ser>
          <c:idx val="2"/>
          <c:order val="2"/>
          <c:tx>
            <c:strRef>
              <c:f>Sheet1!$D$1</c:f>
              <c:strCache>
                <c:ptCount val="1"/>
                <c:pt idx="0">
                  <c:v>Column3</c:v>
                </c:pt>
              </c:strCache>
            </c:strRef>
          </c:tx>
          <c:invertIfNegative val="0"/>
          <c:cat>
            <c:strRef>
              <c:f>Sheet1!$A$2:$A$5</c:f>
              <c:strCache>
                <c:ptCount val="4"/>
                <c:pt idx="0">
                  <c:v>England</c:v>
                </c:pt>
                <c:pt idx="1">
                  <c:v>Wales</c:v>
                </c:pt>
                <c:pt idx="2">
                  <c:v>Scotland</c:v>
                </c:pt>
                <c:pt idx="3">
                  <c:v>Northern Ireland</c:v>
                </c:pt>
              </c:strCache>
            </c:strRef>
          </c:cat>
          <c:val>
            <c:numRef>
              <c:f>Sheet1!$D$2:$D$5</c:f>
              <c:numCache>
                <c:formatCode>General</c:formatCode>
                <c:ptCount val="4"/>
              </c:numCache>
            </c:numRef>
          </c:val>
        </c:ser>
        <c:dLbls>
          <c:showLegendKey val="0"/>
          <c:showVal val="0"/>
          <c:showCatName val="0"/>
          <c:showSerName val="0"/>
          <c:showPercent val="0"/>
          <c:showBubbleSize val="0"/>
        </c:dLbls>
        <c:gapWidth val="150"/>
        <c:axId val="40764928"/>
        <c:axId val="40766464"/>
      </c:barChart>
      <c:catAx>
        <c:axId val="40764928"/>
        <c:scaling>
          <c:orientation val="minMax"/>
        </c:scaling>
        <c:delete val="0"/>
        <c:axPos val="b"/>
        <c:majorTickMark val="out"/>
        <c:minorTickMark val="none"/>
        <c:tickLblPos val="nextTo"/>
        <c:crossAx val="40766464"/>
        <c:crosses val="autoZero"/>
        <c:auto val="1"/>
        <c:lblAlgn val="ctr"/>
        <c:lblOffset val="100"/>
        <c:noMultiLvlLbl val="0"/>
      </c:catAx>
      <c:valAx>
        <c:axId val="40766464"/>
        <c:scaling>
          <c:orientation val="minMax"/>
        </c:scaling>
        <c:delete val="0"/>
        <c:axPos val="l"/>
        <c:majorGridlines/>
        <c:numFmt formatCode="General" sourceLinked="1"/>
        <c:majorTickMark val="out"/>
        <c:minorTickMark val="none"/>
        <c:tickLblPos val="nextTo"/>
        <c:crossAx val="40764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82E2E-55D9-4508-B015-01F4CBA03265}" type="datetimeFigureOut">
              <a:rPr lang="en-GB" smtClean="0"/>
              <a:t>13/10/2015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D62EE-854E-49F7-888C-846607BED213}" type="slidenum">
              <a:rPr lang="en-GB" smtClean="0"/>
              <a:t>‹#›</a:t>
            </a:fld>
            <a:endParaRPr lang="en-GB"/>
          </a:p>
        </p:txBody>
      </p:sp>
    </p:spTree>
    <p:extLst>
      <p:ext uri="{BB962C8B-B14F-4D97-AF65-F5344CB8AC3E}">
        <p14:creationId xmlns:p14="http://schemas.microsoft.com/office/powerpoint/2010/main" val="60356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7D62EE-854E-49F7-888C-846607BED213}" type="slidenum">
              <a:rPr lang="en-GB" smtClean="0"/>
              <a:t>3</a:t>
            </a:fld>
            <a:endParaRPr lang="en-GB"/>
          </a:p>
        </p:txBody>
      </p:sp>
    </p:spTree>
    <p:extLst>
      <p:ext uri="{BB962C8B-B14F-4D97-AF65-F5344CB8AC3E}">
        <p14:creationId xmlns:p14="http://schemas.microsoft.com/office/powerpoint/2010/main" val="45697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9BA289-D44E-9144-8141-9A67004DE558}" type="slidenum">
              <a:rPr lang="en-US" smtClean="0"/>
              <a:pPr/>
              <a:t>8</a:t>
            </a:fld>
            <a:endParaRPr lang="en-US"/>
          </a:p>
        </p:txBody>
      </p:sp>
    </p:spTree>
    <p:extLst>
      <p:ext uri="{BB962C8B-B14F-4D97-AF65-F5344CB8AC3E}">
        <p14:creationId xmlns:p14="http://schemas.microsoft.com/office/powerpoint/2010/main" val="304658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Context of people’s lives determines health.</a:t>
            </a:r>
          </a:p>
          <a:p>
            <a:r>
              <a:rPr lang="en-GB" dirty="0" smtClean="0"/>
              <a:t>Blame / credit is inappropriate</a:t>
            </a:r>
          </a:p>
          <a:p>
            <a:r>
              <a:rPr lang="en-GB" dirty="0" smtClean="0"/>
              <a:t>Individuals are unlikely to have direct control of many of the determinants</a:t>
            </a:r>
          </a:p>
          <a:p>
            <a:endParaRPr lang="en-GB" dirty="0"/>
          </a:p>
        </p:txBody>
      </p:sp>
      <p:sp>
        <p:nvSpPr>
          <p:cNvPr id="4" name="Slide Number Placeholder 3"/>
          <p:cNvSpPr>
            <a:spLocks noGrp="1"/>
          </p:cNvSpPr>
          <p:nvPr>
            <p:ph type="sldNum" sz="quarter" idx="10"/>
          </p:nvPr>
        </p:nvSpPr>
        <p:spPr/>
        <p:txBody>
          <a:bodyPr/>
          <a:lstStyle/>
          <a:p>
            <a:fld id="{C69339F0-BD04-46E8-80E2-EB8A8E0227F9}" type="slidenum">
              <a:rPr lang="en-GB" smtClean="0"/>
              <a:t>10</a:t>
            </a:fld>
            <a:endParaRPr lang="en-GB"/>
          </a:p>
        </p:txBody>
      </p:sp>
    </p:spTree>
    <p:extLst>
      <p:ext uri="{BB962C8B-B14F-4D97-AF65-F5344CB8AC3E}">
        <p14:creationId xmlns:p14="http://schemas.microsoft.com/office/powerpoint/2010/main" val="3291321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D25F3D-56CA-4129-B446-66EA2D4ADF6D}" type="slidenum">
              <a:rPr lang="en-GB" smtClean="0"/>
              <a:t>19</a:t>
            </a:fld>
            <a:endParaRPr lang="en-GB"/>
          </a:p>
        </p:txBody>
      </p:sp>
    </p:spTree>
    <p:extLst>
      <p:ext uri="{BB962C8B-B14F-4D97-AF65-F5344CB8AC3E}">
        <p14:creationId xmlns:p14="http://schemas.microsoft.com/office/powerpoint/2010/main" val="186486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D25F3D-56CA-4129-B446-66EA2D4ADF6D}" type="slidenum">
              <a:rPr lang="en-GB" smtClean="0"/>
              <a:t>20</a:t>
            </a:fld>
            <a:endParaRPr lang="en-GB"/>
          </a:p>
        </p:txBody>
      </p:sp>
    </p:spTree>
    <p:extLst>
      <p:ext uri="{BB962C8B-B14F-4D97-AF65-F5344CB8AC3E}">
        <p14:creationId xmlns:p14="http://schemas.microsoft.com/office/powerpoint/2010/main" val="112336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D25F3D-56CA-4129-B446-66EA2D4ADF6D}" type="slidenum">
              <a:rPr lang="en-GB" smtClean="0"/>
              <a:t>21</a:t>
            </a:fld>
            <a:endParaRPr lang="en-GB"/>
          </a:p>
        </p:txBody>
      </p:sp>
    </p:spTree>
    <p:extLst>
      <p:ext uri="{BB962C8B-B14F-4D97-AF65-F5344CB8AC3E}">
        <p14:creationId xmlns:p14="http://schemas.microsoft.com/office/powerpoint/2010/main" val="57424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GB" dirty="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C867D3-D9AD-4C69-8B7B-D1775CF18A90}" type="slidenum">
              <a:rPr lang="en-GB" smtClean="0"/>
              <a:pPr/>
              <a:t>24</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0882E5-31DA-4FBD-83CC-43165BFDC157}" type="datetimeFigureOut">
              <a:rPr lang="en-GB" smtClean="0"/>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97562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0882E5-31DA-4FBD-83CC-43165BFDC157}" type="datetimeFigureOut">
              <a:rPr lang="en-GB" smtClean="0"/>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10929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0882E5-31DA-4FBD-83CC-43165BFDC157}" type="datetimeFigureOut">
              <a:rPr lang="en-GB" smtClean="0"/>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225022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0882E5-31DA-4FBD-83CC-43165BFDC157}" type="datetimeFigureOut">
              <a:rPr lang="en-GB" smtClean="0"/>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338930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882E5-31DA-4FBD-83CC-43165BFDC157}" type="datetimeFigureOut">
              <a:rPr lang="en-GB" smtClean="0"/>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30669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0882E5-31DA-4FBD-83CC-43165BFDC157}" type="datetimeFigureOut">
              <a:rPr lang="en-GB" smtClean="0"/>
              <a:t>13/10/2015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159807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0882E5-31DA-4FBD-83CC-43165BFDC157}" type="datetimeFigureOut">
              <a:rPr lang="en-GB" smtClean="0"/>
              <a:t>13/10/2015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71280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0882E5-31DA-4FBD-83CC-43165BFDC157}" type="datetimeFigureOut">
              <a:rPr lang="en-GB" smtClean="0"/>
              <a:t>13/10/2015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407617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82E5-31DA-4FBD-83CC-43165BFDC157}" type="datetimeFigureOut">
              <a:rPr lang="en-GB" smtClean="0"/>
              <a:t>13/10/2015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409741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82E5-31DA-4FBD-83CC-43165BFDC157}" type="datetimeFigureOut">
              <a:rPr lang="en-GB" smtClean="0"/>
              <a:t>13/10/2015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319563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882E5-31DA-4FBD-83CC-43165BFDC157}" type="datetimeFigureOut">
              <a:rPr lang="en-GB" smtClean="0"/>
              <a:t>13/10/2015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8A08B6-359D-4F93-8C5A-15AD9464A458}" type="slidenum">
              <a:rPr lang="en-GB" smtClean="0"/>
              <a:t>‹#›</a:t>
            </a:fld>
            <a:endParaRPr lang="en-GB"/>
          </a:p>
        </p:txBody>
      </p:sp>
    </p:spTree>
    <p:extLst>
      <p:ext uri="{BB962C8B-B14F-4D97-AF65-F5344CB8AC3E}">
        <p14:creationId xmlns:p14="http://schemas.microsoft.com/office/powerpoint/2010/main" val="98431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882E5-31DA-4FBD-83CC-43165BFDC157}" type="datetimeFigureOut">
              <a:rPr lang="en-GB" smtClean="0"/>
              <a:t>13/10/2015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A08B6-359D-4F93-8C5A-15AD9464A458}" type="slidenum">
              <a:rPr lang="en-GB" smtClean="0"/>
              <a:t>‹#›</a:t>
            </a:fld>
            <a:endParaRPr lang="en-GB"/>
          </a:p>
        </p:txBody>
      </p:sp>
    </p:spTree>
    <p:extLst>
      <p:ext uri="{BB962C8B-B14F-4D97-AF65-F5344CB8AC3E}">
        <p14:creationId xmlns:p14="http://schemas.microsoft.com/office/powerpoint/2010/main" val="4136864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profiles.inf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apho.org.uk/default.aspx?QN=P_HEALTH_PROFIL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ns.gov.uk/ons/dcp171778_385458.pdf" TargetMode="External"/><Relationship Id="rId2" Type="http://schemas.openxmlformats.org/officeDocument/2006/relationships/hyperlink" Target="http://www.cancerresearchuk.org/health-professional/cancer-statistics/risk/tobacco#heading-One" TargetMode="External"/><Relationship Id="rId1" Type="http://schemas.openxmlformats.org/officeDocument/2006/relationships/slideLayout" Target="../slideLayouts/slideLayout2.xml"/><Relationship Id="rId5" Type="http://schemas.openxmlformats.org/officeDocument/2006/relationships/hyperlink" Target="http://www.who.int/social_determinants/sdh_definition/en/" TargetMode="External"/><Relationship Id="rId4" Type="http://schemas.openxmlformats.org/officeDocument/2006/relationships/hyperlink" Target="http://www.tobaccoprofiles.inf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who.int/social_determinants/sdh_definition/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56" y="320650"/>
            <a:ext cx="5936984" cy="1143000"/>
          </a:xfrm>
        </p:spPr>
        <p:txBody>
          <a:bodyPr>
            <a:normAutofit fontScale="90000"/>
          </a:bodyPr>
          <a:lstStyle/>
          <a:p>
            <a:pPr algn="l"/>
            <a:r>
              <a:rPr lang="en-GB" dirty="0" smtClean="0"/>
              <a:t>Health: Does place matter?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620688"/>
            <a:ext cx="18224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94960" y="5146368"/>
            <a:ext cx="3467376" cy="1018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55576" y="1375491"/>
            <a:ext cx="6972425" cy="478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84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Determinants of </a:t>
            </a:r>
            <a:r>
              <a:rPr lang="en-GB" dirty="0"/>
              <a:t>Health</a:t>
            </a:r>
            <a:br>
              <a:rPr lang="en-GB" dirty="0"/>
            </a:br>
            <a:r>
              <a:rPr lang="en-GB" sz="3100" dirty="0"/>
              <a:t>Our health is impacted by a range of determinants</a:t>
            </a:r>
            <a:r>
              <a:rPr lang="en-GB" dirty="0"/>
              <a:t/>
            </a:r>
            <a:br>
              <a:rPr lang="en-GB" dirty="0"/>
            </a:br>
            <a:endParaRPr lang="en-GB" dirty="0"/>
          </a:p>
        </p:txBody>
      </p:sp>
      <p:sp>
        <p:nvSpPr>
          <p:cNvPr id="5" name="Content Placeholder 4"/>
          <p:cNvSpPr>
            <a:spLocks noGrp="1"/>
          </p:cNvSpPr>
          <p:nvPr>
            <p:ph idx="1"/>
          </p:nvPr>
        </p:nvSpPr>
        <p:spPr>
          <a:xfrm>
            <a:off x="467544" y="1268760"/>
            <a:ext cx="8229600" cy="4525963"/>
          </a:xfrm>
        </p:spPr>
        <p:txBody>
          <a:bodyPr>
            <a:normAutofit/>
          </a:bodyPr>
          <a:lstStyle/>
          <a:p>
            <a:pPr marL="0" indent="0">
              <a:buNone/>
            </a:pPr>
            <a:endParaRPr lang="en-GB" sz="2000" dirty="0"/>
          </a:p>
        </p:txBody>
      </p:sp>
      <p:graphicFrame>
        <p:nvGraphicFramePr>
          <p:cNvPr id="7" name="Table 6"/>
          <p:cNvGraphicFramePr>
            <a:graphicFrameLocks noGrp="1"/>
          </p:cNvGraphicFramePr>
          <p:nvPr>
            <p:extLst>
              <p:ext uri="{D42A27DB-BD31-4B8C-83A1-F6EECF244321}">
                <p14:modId xmlns:p14="http://schemas.microsoft.com/office/powerpoint/2010/main" val="2602328587"/>
              </p:ext>
            </p:extLst>
          </p:nvPr>
        </p:nvGraphicFramePr>
        <p:xfrm>
          <a:off x="467544" y="1268760"/>
          <a:ext cx="8136904" cy="4765040"/>
        </p:xfrm>
        <a:graphic>
          <a:graphicData uri="http://schemas.openxmlformats.org/drawingml/2006/table">
            <a:tbl>
              <a:tblPr firstRow="1" bandRow="1">
                <a:tableStyleId>{5C22544A-7EE6-4342-B048-85BDC9FD1C3A}</a:tableStyleId>
              </a:tblPr>
              <a:tblGrid>
                <a:gridCol w="2664296"/>
                <a:gridCol w="5472608"/>
              </a:tblGrid>
              <a:tr h="432048">
                <a:tc>
                  <a:txBody>
                    <a:bodyPr/>
                    <a:lstStyle/>
                    <a:p>
                      <a:r>
                        <a:rPr lang="en-GB" b="1" dirty="0" smtClean="0">
                          <a:solidFill>
                            <a:schemeClr val="tx1"/>
                          </a:solidFill>
                        </a:rPr>
                        <a:t>Income</a:t>
                      </a:r>
                      <a:r>
                        <a:rPr lang="en-GB" b="1" baseline="0" dirty="0" smtClean="0">
                          <a:solidFill>
                            <a:schemeClr val="tx1"/>
                          </a:solidFill>
                        </a:rPr>
                        <a:t> and Social Status</a:t>
                      </a:r>
                      <a:endParaRPr lang="en-GB" b="1" dirty="0">
                        <a:solidFill>
                          <a:schemeClr val="tx1"/>
                        </a:solidFill>
                      </a:endParaRPr>
                    </a:p>
                  </a:txBody>
                  <a:tcPr>
                    <a:solidFill>
                      <a:schemeClr val="accent1">
                        <a:lumMod val="20000"/>
                        <a:lumOff val="80000"/>
                      </a:schemeClr>
                    </a:solidFill>
                  </a:tcPr>
                </a:tc>
                <a:tc>
                  <a:txBody>
                    <a:bodyPr/>
                    <a:lstStyle/>
                    <a:p>
                      <a:r>
                        <a:rPr lang="en-GB" b="0" dirty="0" smtClean="0">
                          <a:solidFill>
                            <a:schemeClr val="tx1"/>
                          </a:solidFill>
                        </a:rPr>
                        <a:t>Greater the gap</a:t>
                      </a:r>
                      <a:r>
                        <a:rPr lang="en-GB" b="0" baseline="0" dirty="0" smtClean="0">
                          <a:solidFill>
                            <a:schemeClr val="tx1"/>
                          </a:solidFill>
                        </a:rPr>
                        <a:t> between rich/poor, greater the difference in health.</a:t>
                      </a:r>
                      <a:endParaRPr lang="en-GB" b="0" dirty="0">
                        <a:solidFill>
                          <a:schemeClr val="tx1"/>
                        </a:solidFill>
                      </a:endParaRPr>
                    </a:p>
                  </a:txBody>
                  <a:tcPr>
                    <a:solidFill>
                      <a:schemeClr val="accent1">
                        <a:lumMod val="20000"/>
                        <a:lumOff val="80000"/>
                      </a:schemeClr>
                    </a:solidFill>
                  </a:tcPr>
                </a:tc>
              </a:tr>
              <a:tr h="370840">
                <a:tc>
                  <a:txBody>
                    <a:bodyPr/>
                    <a:lstStyle/>
                    <a:p>
                      <a:r>
                        <a:rPr lang="en-GB" b="1" dirty="0" smtClean="0"/>
                        <a:t>Education</a:t>
                      </a:r>
                      <a:endParaRPr lang="en-GB" b="1" dirty="0"/>
                    </a:p>
                  </a:txBody>
                  <a:tcPr/>
                </a:tc>
                <a:tc>
                  <a:txBody>
                    <a:bodyPr/>
                    <a:lstStyle/>
                    <a:p>
                      <a:r>
                        <a:rPr lang="en-GB" dirty="0" smtClean="0"/>
                        <a:t>Low education levels</a:t>
                      </a:r>
                      <a:r>
                        <a:rPr lang="en-GB" baseline="0" dirty="0" smtClean="0"/>
                        <a:t> linked to poor health, more stress and low self confidence.</a:t>
                      </a:r>
                      <a:endParaRPr lang="en-GB" dirty="0"/>
                    </a:p>
                  </a:txBody>
                  <a:tcPr/>
                </a:tc>
              </a:tr>
              <a:tr h="370840">
                <a:tc>
                  <a:txBody>
                    <a:bodyPr/>
                    <a:lstStyle/>
                    <a:p>
                      <a:r>
                        <a:rPr lang="en-GB" b="1" dirty="0" smtClean="0"/>
                        <a:t>Physical environment</a:t>
                      </a:r>
                      <a:endParaRPr lang="en-GB" b="1" dirty="0"/>
                    </a:p>
                  </a:txBody>
                  <a:tcPr/>
                </a:tc>
                <a:tc>
                  <a:txBody>
                    <a:bodyPr/>
                    <a:lstStyle/>
                    <a:p>
                      <a:r>
                        <a:rPr lang="en-GB" dirty="0" smtClean="0"/>
                        <a:t>Safe water,</a:t>
                      </a:r>
                      <a:r>
                        <a:rPr lang="en-GB" baseline="0" dirty="0" smtClean="0"/>
                        <a:t> clean air, healthy workplace, safe homes, communities and roads contribute to good health.  People in work tend to be healthier, particularly those who have more control over their work conditions.</a:t>
                      </a:r>
                      <a:endParaRPr lang="en-GB" dirty="0"/>
                    </a:p>
                  </a:txBody>
                  <a:tcPr/>
                </a:tc>
              </a:tr>
              <a:tr h="370840">
                <a:tc>
                  <a:txBody>
                    <a:bodyPr/>
                    <a:lstStyle/>
                    <a:p>
                      <a:r>
                        <a:rPr lang="en-GB" b="1" dirty="0" smtClean="0"/>
                        <a:t>Social support networks</a:t>
                      </a:r>
                      <a:endParaRPr lang="en-GB" b="1" dirty="0"/>
                    </a:p>
                  </a:txBody>
                  <a:tcPr/>
                </a:tc>
                <a:tc>
                  <a:txBody>
                    <a:bodyPr/>
                    <a:lstStyle/>
                    <a:p>
                      <a:r>
                        <a:rPr lang="en-GB" dirty="0" smtClean="0"/>
                        <a:t>Greater support linked to</a:t>
                      </a:r>
                      <a:r>
                        <a:rPr lang="en-GB" baseline="0" dirty="0" smtClean="0"/>
                        <a:t> better health. Culture and beliefs of family/community impact on health.</a:t>
                      </a:r>
                      <a:endParaRPr lang="en-GB" dirty="0"/>
                    </a:p>
                  </a:txBody>
                  <a:tcPr/>
                </a:tc>
              </a:tr>
              <a:tr h="370840">
                <a:tc>
                  <a:txBody>
                    <a:bodyPr/>
                    <a:lstStyle/>
                    <a:p>
                      <a:r>
                        <a:rPr lang="en-GB" b="1" dirty="0" smtClean="0"/>
                        <a:t>Genetics and personal</a:t>
                      </a:r>
                      <a:r>
                        <a:rPr lang="en-GB" b="1" baseline="0" dirty="0" smtClean="0"/>
                        <a:t> behaviour</a:t>
                      </a:r>
                      <a:endParaRPr lang="en-GB" b="1" dirty="0"/>
                    </a:p>
                  </a:txBody>
                  <a:tcPr/>
                </a:tc>
                <a:tc>
                  <a:txBody>
                    <a:bodyPr/>
                    <a:lstStyle/>
                    <a:p>
                      <a:r>
                        <a:rPr lang="en-GB" dirty="0" smtClean="0"/>
                        <a:t>Inheritance</a:t>
                      </a:r>
                      <a:r>
                        <a:rPr lang="en-GB" baseline="0" dirty="0" smtClean="0"/>
                        <a:t> can influence lifespan, healthiness, likelihood of developing illnesses.  </a:t>
                      </a:r>
                      <a:r>
                        <a:rPr lang="en-GB" baseline="0" dirty="0" err="1" smtClean="0"/>
                        <a:t>Indiv</a:t>
                      </a:r>
                      <a:r>
                        <a:rPr lang="en-GB" baseline="0" dirty="0" smtClean="0"/>
                        <a:t> behaviour and coping skills affect health.</a:t>
                      </a:r>
                      <a:endParaRPr lang="en-GB" dirty="0"/>
                    </a:p>
                  </a:txBody>
                  <a:tcPr/>
                </a:tc>
              </a:tr>
              <a:tr h="370840">
                <a:tc>
                  <a:txBody>
                    <a:bodyPr/>
                    <a:lstStyle/>
                    <a:p>
                      <a:r>
                        <a:rPr lang="en-GB" b="1" dirty="0" smtClean="0"/>
                        <a:t>Health Services</a:t>
                      </a:r>
                      <a:endParaRPr lang="en-GB" b="1" dirty="0"/>
                    </a:p>
                  </a:txBody>
                  <a:tcPr/>
                </a:tc>
                <a:tc>
                  <a:txBody>
                    <a:bodyPr/>
                    <a:lstStyle/>
                    <a:p>
                      <a:r>
                        <a:rPr lang="en-GB" dirty="0" smtClean="0"/>
                        <a:t>Access and use of services</a:t>
                      </a:r>
                      <a:endParaRPr lang="en-GB" dirty="0"/>
                    </a:p>
                  </a:txBody>
                  <a:tcPr/>
                </a:tc>
              </a:tr>
              <a:tr h="370840">
                <a:tc>
                  <a:txBody>
                    <a:bodyPr/>
                    <a:lstStyle/>
                    <a:p>
                      <a:r>
                        <a:rPr lang="en-GB" b="1" dirty="0" smtClean="0"/>
                        <a:t>Gender</a:t>
                      </a:r>
                      <a:endParaRPr lang="en-GB" b="1" dirty="0"/>
                    </a:p>
                  </a:txBody>
                  <a:tcPr/>
                </a:tc>
                <a:tc>
                  <a:txBody>
                    <a:bodyPr/>
                    <a:lstStyle/>
                    <a:p>
                      <a:r>
                        <a:rPr lang="en-GB" dirty="0" smtClean="0"/>
                        <a:t>Suffer from different disease at different ages</a:t>
                      </a:r>
                      <a:endParaRPr lang="en-GB" dirty="0"/>
                    </a:p>
                  </a:txBody>
                  <a:tcPr/>
                </a:tc>
              </a:tr>
            </a:tbl>
          </a:graphicData>
        </a:graphic>
      </p:graphicFrame>
    </p:spTree>
    <p:extLst>
      <p:ext uri="{BB962C8B-B14F-4D97-AF65-F5344CB8AC3E}">
        <p14:creationId xmlns:p14="http://schemas.microsoft.com/office/powerpoint/2010/main" val="645677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Determinants of Health</a:t>
            </a:r>
            <a:endParaRPr lang="en-GB" dirty="0"/>
          </a:p>
        </p:txBody>
      </p:sp>
      <p:sp>
        <p:nvSpPr>
          <p:cNvPr id="3" name="Content Placeholder 2"/>
          <p:cNvSpPr>
            <a:spLocks noGrp="1"/>
          </p:cNvSpPr>
          <p:nvPr>
            <p:ph sz="half" idx="1"/>
          </p:nvPr>
        </p:nvSpPr>
        <p:spPr/>
        <p:txBody>
          <a:bodyPr/>
          <a:lstStyle/>
          <a:p>
            <a:r>
              <a:rPr lang="en-GB" dirty="0" smtClean="0"/>
              <a:t>Social and economic environment</a:t>
            </a:r>
          </a:p>
          <a:p>
            <a:r>
              <a:rPr lang="en-GB" dirty="0" smtClean="0"/>
              <a:t>Physical environment</a:t>
            </a:r>
          </a:p>
          <a:p>
            <a:r>
              <a:rPr lang="en-GB" dirty="0" smtClean="0"/>
              <a:t>Person’s individual characteristics and behaviours</a:t>
            </a:r>
          </a:p>
          <a:p>
            <a:r>
              <a:rPr lang="en-GB" dirty="0" smtClean="0"/>
              <a:t>Gap between rich and poor</a:t>
            </a:r>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39952" y="1700808"/>
            <a:ext cx="4545709" cy="289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1560" y="5373216"/>
            <a:ext cx="8136904" cy="1200329"/>
          </a:xfrm>
          <a:prstGeom prst="rect">
            <a:avLst/>
          </a:prstGeom>
          <a:noFill/>
          <a:ln>
            <a:solidFill>
              <a:schemeClr val="tx1"/>
            </a:solidFill>
          </a:ln>
        </p:spPr>
        <p:txBody>
          <a:bodyPr wrap="square" rtlCol="0">
            <a:spAutoFit/>
          </a:bodyPr>
          <a:lstStyle/>
          <a:p>
            <a:r>
              <a:rPr lang="en-GB" dirty="0" smtClean="0"/>
              <a:t>Whether people are healthy or not depends on their circumstances and environment.  Factors such as where we live, state of the environment, genetics, income, education level, relationship with friends and family have considerable impact on health.  Access and use of health care services often have a lesser impact.</a:t>
            </a:r>
            <a:endParaRPr lang="en-GB" dirty="0"/>
          </a:p>
        </p:txBody>
      </p:sp>
      <p:sp>
        <p:nvSpPr>
          <p:cNvPr id="4" name="TextBox 3"/>
          <p:cNvSpPr txBox="1"/>
          <p:nvPr/>
        </p:nvSpPr>
        <p:spPr>
          <a:xfrm>
            <a:off x="107504" y="6550223"/>
            <a:ext cx="8496944" cy="307777"/>
          </a:xfrm>
          <a:prstGeom prst="rect">
            <a:avLst/>
          </a:prstGeom>
          <a:noFill/>
        </p:spPr>
        <p:txBody>
          <a:bodyPr wrap="square" rtlCol="0">
            <a:spAutoFit/>
          </a:bodyPr>
          <a:lstStyle/>
          <a:p>
            <a:r>
              <a:rPr lang="en-GB" sz="1400" dirty="0"/>
              <a:t>Gillam, S. Yates, J, &amp; </a:t>
            </a:r>
            <a:r>
              <a:rPr lang="en-GB" sz="1400" dirty="0" err="1"/>
              <a:t>Badrinath</a:t>
            </a:r>
            <a:r>
              <a:rPr lang="en-GB" sz="1400" dirty="0"/>
              <a:t>, P. (2012) Essential Public Health  2</a:t>
            </a:r>
            <a:r>
              <a:rPr lang="en-GB" sz="1400" baseline="30000" dirty="0"/>
              <a:t>nd</a:t>
            </a:r>
            <a:r>
              <a:rPr lang="en-GB" sz="1400" dirty="0"/>
              <a:t> </a:t>
            </a:r>
            <a:r>
              <a:rPr lang="en-GB" sz="1400" dirty="0" err="1"/>
              <a:t>edn</a:t>
            </a:r>
            <a:r>
              <a:rPr lang="en-GB" sz="1400" dirty="0"/>
              <a:t> Cambridge University Press, Cambridge  </a:t>
            </a:r>
          </a:p>
        </p:txBody>
      </p:sp>
    </p:spTree>
    <p:extLst>
      <p:ext uri="{BB962C8B-B14F-4D97-AF65-F5344CB8AC3E}">
        <p14:creationId xmlns:p14="http://schemas.microsoft.com/office/powerpoint/2010/main" val="324488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Our Health Today</a:t>
            </a:r>
            <a:endParaRPr lang="en-GB" dirty="0"/>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32496" y="1387697"/>
            <a:ext cx="5491632" cy="429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2"/>
          </p:nvPr>
        </p:nvSpPr>
        <p:spPr>
          <a:xfrm>
            <a:off x="5724128" y="1412776"/>
            <a:ext cx="3106688" cy="4525963"/>
          </a:xfrm>
        </p:spPr>
        <p:txBody>
          <a:bodyPr>
            <a:normAutofit fontScale="92500" lnSpcReduction="20000"/>
          </a:bodyPr>
          <a:lstStyle/>
          <a:p>
            <a:r>
              <a:rPr lang="en-GB" dirty="0" smtClean="0"/>
              <a:t>Despite universal access to health services we still see deep seated inequalities.</a:t>
            </a:r>
          </a:p>
          <a:p>
            <a:r>
              <a:rPr lang="en-GB" dirty="0" smtClean="0"/>
              <a:t>We are falling further behind comparable countries in relative terms.</a:t>
            </a:r>
          </a:p>
          <a:p>
            <a:r>
              <a:rPr lang="en-GB" dirty="0" smtClean="0"/>
              <a:t>Healthcare has relatively limited impact on health</a:t>
            </a:r>
            <a:endParaRPr lang="en-GB" dirty="0"/>
          </a:p>
        </p:txBody>
      </p:sp>
      <p:sp>
        <p:nvSpPr>
          <p:cNvPr id="5" name="Slide Number Placeholder 4"/>
          <p:cNvSpPr>
            <a:spLocks noGrp="1"/>
          </p:cNvSpPr>
          <p:nvPr>
            <p:ph type="sldNum" sz="quarter" idx="12"/>
          </p:nvPr>
        </p:nvSpPr>
        <p:spPr/>
        <p:txBody>
          <a:bodyPr/>
          <a:lstStyle/>
          <a:p>
            <a:fld id="{E7F925F5-5B67-4E88-AD39-F8848A9967A1}" type="slidenum">
              <a:rPr lang="en-GB" smtClean="0"/>
              <a:t>12</a:t>
            </a:fld>
            <a:endParaRPr lang="en-GB"/>
          </a:p>
        </p:txBody>
      </p:sp>
      <p:sp>
        <p:nvSpPr>
          <p:cNvPr id="8" name="TextBox 7"/>
          <p:cNvSpPr txBox="1"/>
          <p:nvPr/>
        </p:nvSpPr>
        <p:spPr>
          <a:xfrm>
            <a:off x="323528" y="6093296"/>
            <a:ext cx="8280920" cy="738664"/>
          </a:xfrm>
          <a:prstGeom prst="rect">
            <a:avLst/>
          </a:prstGeom>
          <a:noFill/>
        </p:spPr>
        <p:txBody>
          <a:bodyPr wrap="square" rtlCol="0">
            <a:spAutoFit/>
          </a:bodyPr>
          <a:lstStyle/>
          <a:p>
            <a:r>
              <a:rPr lang="en-GB" sz="1400" dirty="0"/>
              <a:t>Public Health England (2014) Evidence into action  Available at: https://www.gov.uk/government/uploads/system/uploads/attachment_data/file/366852/PHE_Priorities.pdf  Accessed 26.11.14</a:t>
            </a:r>
          </a:p>
        </p:txBody>
      </p:sp>
    </p:spTree>
    <p:extLst>
      <p:ext uri="{BB962C8B-B14F-4D97-AF65-F5344CB8AC3E}">
        <p14:creationId xmlns:p14="http://schemas.microsoft.com/office/powerpoint/2010/main" val="447316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Causes of the Causes</a:t>
            </a:r>
            <a:endParaRPr lang="en-GB" dirty="0"/>
          </a:p>
        </p:txBody>
      </p:sp>
      <p:sp>
        <p:nvSpPr>
          <p:cNvPr id="6" name="Content Placeholder 5"/>
          <p:cNvSpPr>
            <a:spLocks noGrp="1"/>
          </p:cNvSpPr>
          <p:nvPr>
            <p:ph sz="half" idx="1"/>
          </p:nvPr>
        </p:nvSpPr>
        <p:spPr>
          <a:xfrm>
            <a:off x="457200" y="1600200"/>
            <a:ext cx="4474840" cy="4525963"/>
          </a:xfrm>
        </p:spPr>
        <p:txBody>
          <a:bodyPr>
            <a:normAutofit fontScale="85000" lnSpcReduction="10000"/>
          </a:bodyPr>
          <a:lstStyle/>
          <a:p>
            <a:pPr marL="0" indent="0">
              <a:buNone/>
            </a:pPr>
            <a:r>
              <a:rPr lang="en-GB" b="1" dirty="0" smtClean="0"/>
              <a:t>Example: Smoking</a:t>
            </a:r>
          </a:p>
          <a:p>
            <a:pPr marL="0" indent="0">
              <a:buNone/>
            </a:pPr>
            <a:endParaRPr lang="en-GB" dirty="0" smtClean="0"/>
          </a:p>
          <a:p>
            <a:pPr marL="0" indent="0">
              <a:buNone/>
            </a:pPr>
            <a:r>
              <a:rPr lang="en-GB" dirty="0" smtClean="0"/>
              <a:t>Smoking causes illnesses such as COPD,CVD and lung cancer</a:t>
            </a:r>
          </a:p>
          <a:p>
            <a:pPr marL="0" indent="0">
              <a:buNone/>
            </a:pPr>
            <a:r>
              <a:rPr lang="en-GB" u="sng" dirty="0" smtClean="0"/>
              <a:t>BUT</a:t>
            </a:r>
          </a:p>
          <a:p>
            <a:pPr marL="0" indent="0">
              <a:buNone/>
            </a:pPr>
            <a:endParaRPr lang="en-GB" u="sng" dirty="0"/>
          </a:p>
          <a:p>
            <a:pPr marL="0" indent="0">
              <a:buNone/>
            </a:pPr>
            <a:r>
              <a:rPr lang="en-GB" dirty="0" smtClean="0"/>
              <a:t>It is the social, cultural and environmental factors that largely determines whether someone is more or less likely to smoke and if they do start whether they are likely to quit successfully</a:t>
            </a:r>
            <a:endParaRPr lang="en-GB" dirty="0"/>
          </a:p>
        </p:txBody>
      </p:sp>
      <p:sp>
        <p:nvSpPr>
          <p:cNvPr id="7" name="Content Placeholder 6"/>
          <p:cNvSpPr>
            <a:spLocks noGrp="1"/>
          </p:cNvSpPr>
          <p:nvPr>
            <p:ph sz="half" idx="2"/>
          </p:nvPr>
        </p:nvSpPr>
        <p:spPr>
          <a:xfrm>
            <a:off x="4860032" y="1600200"/>
            <a:ext cx="3826768" cy="4525963"/>
          </a:xfrm>
        </p:spPr>
        <p:txBody>
          <a:bodyPr>
            <a:normAutofit fontScale="85000" lnSpcReduction="10000"/>
          </a:bodyPr>
          <a:lstStyle/>
          <a:p>
            <a:endParaRPr lang="en-GB" dirty="0"/>
          </a:p>
        </p:txBody>
      </p:sp>
      <p:pic>
        <p:nvPicPr>
          <p:cNvPr id="2050" name="Picture 2" descr="C:\Users\QVVT9\AppData\Local\Microsoft\Windows\Temporary Internet Files\Content.IE5\0KZXPQQI\MP9003211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70892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785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Smoking and Health inequalities</a:t>
            </a:r>
            <a:endParaRPr lang="en-GB"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Biggest cause of health inequalities in the UK</a:t>
            </a:r>
          </a:p>
          <a:p>
            <a:r>
              <a:rPr lang="en-GB" dirty="0" smtClean="0"/>
              <a:t>Accounts for half the difference in LE between richest and poorest</a:t>
            </a:r>
          </a:p>
          <a:p>
            <a:r>
              <a:rPr lang="en-GB" dirty="0" smtClean="0"/>
              <a:t>Loss of 10 years of life</a:t>
            </a:r>
          </a:p>
          <a:p>
            <a:r>
              <a:rPr lang="en-GB" dirty="0" smtClean="0"/>
              <a:t>Not </a:t>
            </a:r>
            <a:r>
              <a:rPr lang="en-GB" dirty="0"/>
              <a:t>smoking can allow people to leap the health gap</a:t>
            </a:r>
          </a:p>
          <a:p>
            <a:pPr marL="0" indent="0">
              <a:buNone/>
            </a:pPr>
            <a:endParaRPr lang="en-GB" dirty="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GB" b="1" dirty="0" smtClean="0"/>
              <a:t>Disadvantaged areas:</a:t>
            </a:r>
          </a:p>
          <a:p>
            <a:r>
              <a:rPr lang="en-GB" dirty="0" smtClean="0"/>
              <a:t>˜½ of all smokers are in R&amp;M occupations</a:t>
            </a:r>
          </a:p>
          <a:p>
            <a:r>
              <a:rPr lang="en-GB" dirty="0" smtClean="0"/>
              <a:t>Unemployed 2x likely to smoke as those in employment</a:t>
            </a:r>
          </a:p>
          <a:p>
            <a:r>
              <a:rPr lang="en-GB" dirty="0" smtClean="0"/>
              <a:t>Smoking is more socially acceptable</a:t>
            </a:r>
          </a:p>
          <a:p>
            <a:r>
              <a:rPr lang="en-GB" dirty="0" smtClean="0"/>
              <a:t>More addicted + smoke more each day</a:t>
            </a:r>
          </a:p>
          <a:p>
            <a:r>
              <a:rPr lang="en-GB" dirty="0" smtClean="0"/>
              <a:t>Find it harder to quit</a:t>
            </a:r>
          </a:p>
          <a:p>
            <a:endParaRPr lang="en-GB" dirty="0"/>
          </a:p>
        </p:txBody>
      </p:sp>
      <p:sp>
        <p:nvSpPr>
          <p:cNvPr id="5" name="TextBox 4"/>
          <p:cNvSpPr txBox="1"/>
          <p:nvPr/>
        </p:nvSpPr>
        <p:spPr>
          <a:xfrm>
            <a:off x="395536" y="6381328"/>
            <a:ext cx="8496944" cy="369332"/>
          </a:xfrm>
          <a:prstGeom prst="rect">
            <a:avLst/>
          </a:prstGeom>
          <a:noFill/>
        </p:spPr>
        <p:txBody>
          <a:bodyPr wrap="square" rtlCol="0">
            <a:spAutoFit/>
          </a:bodyPr>
          <a:lstStyle/>
          <a:p>
            <a:r>
              <a:rPr lang="en-GB" dirty="0" smtClean="0"/>
              <a:t>PHE (2015) Tobacco Control: JSNA Support Pack</a:t>
            </a:r>
            <a:endParaRPr lang="en-GB" dirty="0"/>
          </a:p>
        </p:txBody>
      </p:sp>
    </p:spTree>
    <p:extLst>
      <p:ext uri="{BB962C8B-B14F-4D97-AF65-F5344CB8AC3E}">
        <p14:creationId xmlns:p14="http://schemas.microsoft.com/office/powerpoint/2010/main" val="162321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Cigarette smoking prevalence, Adult 18+, Countries of the UK, 2013</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148033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6909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4752528" cy="654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92302" y="2636912"/>
            <a:ext cx="3456384" cy="646331"/>
          </a:xfrm>
          <a:prstGeom prst="rect">
            <a:avLst/>
          </a:prstGeom>
          <a:noFill/>
        </p:spPr>
        <p:txBody>
          <a:bodyPr wrap="square" rtlCol="0">
            <a:spAutoFit/>
          </a:bodyPr>
          <a:lstStyle/>
          <a:p>
            <a:r>
              <a:rPr lang="en-GB" dirty="0" smtClean="0"/>
              <a:t>Current prevalence in adults -  Current smokers (IHS)</a:t>
            </a:r>
            <a:endParaRPr lang="en-GB" dirty="0"/>
          </a:p>
        </p:txBody>
      </p:sp>
      <p:sp>
        <p:nvSpPr>
          <p:cNvPr id="6" name="TextBox 5"/>
          <p:cNvSpPr txBox="1"/>
          <p:nvPr/>
        </p:nvSpPr>
        <p:spPr>
          <a:xfrm>
            <a:off x="5292080" y="1988840"/>
            <a:ext cx="3240360" cy="369332"/>
          </a:xfrm>
          <a:prstGeom prst="rect">
            <a:avLst/>
          </a:prstGeom>
          <a:noFill/>
        </p:spPr>
        <p:txBody>
          <a:bodyPr wrap="square" rtlCol="0">
            <a:spAutoFit/>
          </a:bodyPr>
          <a:lstStyle/>
          <a:p>
            <a:r>
              <a:rPr lang="en-GB" b="1" dirty="0" smtClean="0"/>
              <a:t>Local Tobacco Control Profiles</a:t>
            </a:r>
            <a:endParaRPr lang="en-GB" b="1" dirty="0"/>
          </a:p>
        </p:txBody>
      </p:sp>
    </p:spTree>
    <p:extLst>
      <p:ext uri="{BB962C8B-B14F-4D97-AF65-F5344CB8AC3E}">
        <p14:creationId xmlns:p14="http://schemas.microsoft.com/office/powerpoint/2010/main" val="110780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Tobacco Control: North East Overview</a:t>
            </a:r>
            <a:endParaRPr lang="en-GB" dirty="0"/>
          </a:p>
        </p:txBody>
      </p:sp>
      <p:pic>
        <p:nvPicPr>
          <p:cNvPr id="2050" name="Picture 2" descr="U:\photos and miscellaneous\Cath White Presentation\OverviewTabl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96944" cy="524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14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South Tyneside: Ward level</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8212" y="1662906"/>
            <a:ext cx="726757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02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Profile England 2014</a:t>
            </a:r>
            <a:endParaRPr lang="en-GB" dirty="0"/>
          </a:p>
        </p:txBody>
      </p:sp>
      <p:sp>
        <p:nvSpPr>
          <p:cNvPr id="3" name="Content Placeholder 2"/>
          <p:cNvSpPr>
            <a:spLocks noGrp="1"/>
          </p:cNvSpPr>
          <p:nvPr>
            <p:ph idx="1"/>
          </p:nvPr>
        </p:nvSpPr>
        <p:spPr>
          <a:xfrm>
            <a:off x="457200" y="1340768"/>
            <a:ext cx="8229600" cy="5040560"/>
          </a:xfrm>
        </p:spPr>
        <p:txBody>
          <a:bodyPr>
            <a:noAutofit/>
          </a:bodyPr>
          <a:lstStyle/>
          <a:p>
            <a:pPr marL="0" lvl="1" indent="0">
              <a:buNone/>
            </a:pPr>
            <a:r>
              <a:rPr lang="en-GB" sz="1800" b="1" dirty="0"/>
              <a:t>Health Profiles</a:t>
            </a:r>
            <a:r>
              <a:rPr lang="en-GB" sz="1800" dirty="0"/>
              <a:t> </a:t>
            </a:r>
            <a:r>
              <a:rPr lang="en-GB" sz="1800" dirty="0" smtClean="0"/>
              <a:t> </a:t>
            </a:r>
            <a:r>
              <a:rPr lang="en-GB" sz="1800" u="sng" dirty="0">
                <a:hlinkClick r:id="rId3"/>
              </a:rPr>
              <a:t>www.healthprofiles.info</a:t>
            </a:r>
            <a:endParaRPr lang="en-GB" sz="1800" dirty="0"/>
          </a:p>
          <a:p>
            <a:pPr marL="0" indent="0">
              <a:buNone/>
            </a:pPr>
            <a:endParaRPr lang="en-GB" sz="1800" b="1" dirty="0" smtClean="0"/>
          </a:p>
          <a:p>
            <a:pPr marL="0" indent="0">
              <a:buNone/>
            </a:pPr>
            <a:r>
              <a:rPr lang="en-GB" sz="1800" b="1" dirty="0" smtClean="0"/>
              <a:t>The general picture shows an improvement in health outcomes e.g.</a:t>
            </a:r>
            <a:endParaRPr lang="en-GB" sz="1800" dirty="0" smtClean="0"/>
          </a:p>
          <a:p>
            <a:r>
              <a:rPr lang="en-GB" sz="1800" dirty="0" smtClean="0"/>
              <a:t>declining mortality rates in targeted killers (cancers, all circulatory diseases and suicides)</a:t>
            </a:r>
          </a:p>
          <a:p>
            <a:r>
              <a:rPr lang="en-GB" sz="1800" dirty="0" smtClean="0"/>
              <a:t>increasing life expectancy, now at its highest ever level</a:t>
            </a:r>
          </a:p>
          <a:p>
            <a:r>
              <a:rPr lang="en-GB" sz="1800" dirty="0" smtClean="0"/>
              <a:t>further reductions in infant and perinatal mortality</a:t>
            </a:r>
          </a:p>
          <a:p>
            <a:pPr marL="0" indent="0">
              <a:buNone/>
            </a:pPr>
            <a:r>
              <a:rPr lang="en-GB" sz="1800" b="1" dirty="0" smtClean="0"/>
              <a:t>However in some areas particular challenges remain to achieve and sustain progress</a:t>
            </a:r>
            <a:r>
              <a:rPr lang="en-GB" sz="1800" dirty="0"/>
              <a:t>:</a:t>
            </a:r>
            <a:endParaRPr lang="en-GB" sz="1800" dirty="0" smtClean="0"/>
          </a:p>
          <a:p>
            <a:r>
              <a:rPr lang="en-GB" sz="1800" dirty="0" smtClean="0"/>
              <a:t>rising rates of diabetes</a:t>
            </a:r>
          </a:p>
          <a:p>
            <a:r>
              <a:rPr lang="en-GB" sz="1800" dirty="0" smtClean="0"/>
              <a:t>rising rates of obesity </a:t>
            </a:r>
          </a:p>
          <a:p>
            <a:pPr marL="0" indent="0">
              <a:buNone/>
            </a:pPr>
            <a:r>
              <a:rPr lang="en-GB" sz="1800" b="1" dirty="0" smtClean="0"/>
              <a:t>For the determinants of health, we are making improvements in some areas:</a:t>
            </a:r>
          </a:p>
          <a:p>
            <a:r>
              <a:rPr lang="en-GB" sz="1800" dirty="0" smtClean="0"/>
              <a:t>the percentage of people who smoke</a:t>
            </a:r>
          </a:p>
          <a:p>
            <a:r>
              <a:rPr lang="en-GB" sz="1800" dirty="0" smtClean="0"/>
              <a:t>quality of housing stock</a:t>
            </a:r>
          </a:p>
          <a:p>
            <a:pPr marL="0" indent="0">
              <a:buNone/>
            </a:pPr>
            <a:r>
              <a:rPr lang="en-GB" sz="1800" b="1" dirty="0" smtClean="0"/>
              <a:t>However, even where we are seeing improvements, health inequalities are often present across  England.</a:t>
            </a:r>
          </a:p>
        </p:txBody>
      </p:sp>
      <p:sp>
        <p:nvSpPr>
          <p:cNvPr id="4" name="Slide Number Placeholder 3"/>
          <p:cNvSpPr>
            <a:spLocks noGrp="1"/>
          </p:cNvSpPr>
          <p:nvPr>
            <p:ph type="sldNum" sz="quarter" idx="12"/>
          </p:nvPr>
        </p:nvSpPr>
        <p:spPr/>
        <p:txBody>
          <a:bodyPr/>
          <a:lstStyle/>
          <a:p>
            <a:fld id="{A2A2D3D5-D9F5-410D-B7EC-68BE66439758}" type="slidenum">
              <a:rPr lang="en-GB" smtClean="0"/>
              <a:t>19</a:t>
            </a:fld>
            <a:endParaRPr lang="en-GB"/>
          </a:p>
        </p:txBody>
      </p:sp>
    </p:spTree>
    <p:extLst>
      <p:ext uri="{BB962C8B-B14F-4D97-AF65-F5344CB8AC3E}">
        <p14:creationId xmlns:p14="http://schemas.microsoft.com/office/powerpoint/2010/main" val="280034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6194794"/>
              </p:ext>
            </p:extLst>
          </p:nvPr>
        </p:nvGraphicFramePr>
        <p:xfrm>
          <a:off x="457200" y="1600200"/>
          <a:ext cx="8229600" cy="3484880"/>
        </p:xfrm>
        <a:graphic>
          <a:graphicData uri="http://schemas.openxmlformats.org/drawingml/2006/table">
            <a:tbl>
              <a:tblPr firstRow="1" bandRow="1">
                <a:tableStyleId>{5C22544A-7EE6-4342-B048-85BDC9FD1C3A}</a:tableStyleId>
              </a:tblPr>
              <a:tblGrid>
                <a:gridCol w="3322712"/>
                <a:gridCol w="4906888"/>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endParaRPr lang="en-GB"/>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r h="370840">
                <a:tc>
                  <a:txBody>
                    <a:bodyPr/>
                    <a:lstStyle/>
                    <a:p>
                      <a:r>
                        <a:rPr lang="en-GB" sz="2000" b="1" dirty="0" smtClean="0"/>
                        <a:t>Determinants</a:t>
                      </a:r>
                      <a:r>
                        <a:rPr lang="en-GB" sz="2000" b="1" baseline="0" dirty="0" smtClean="0"/>
                        <a:t> of Health</a:t>
                      </a:r>
                      <a:endParaRPr lang="en-GB" sz="2000" b="1"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dirty="0" smtClean="0"/>
                        <a:t>The range of factors</a:t>
                      </a:r>
                      <a:r>
                        <a:rPr lang="en-GB" baseline="0" dirty="0" smtClean="0"/>
                        <a:t> that combine together to affect the health of individuals</a:t>
                      </a:r>
                    </a:p>
                    <a:p>
                      <a:endParaRPr lang="en-GB"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en-GB" sz="2000" b="1" dirty="0" smtClean="0"/>
                        <a:t>Inequalities</a:t>
                      </a:r>
                      <a:r>
                        <a:rPr lang="en-GB" sz="2000" b="1" baseline="0" dirty="0" smtClean="0"/>
                        <a:t> in Health</a:t>
                      </a:r>
                      <a:endParaRPr lang="en-GB" sz="2000" b="1"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dirty="0" smtClean="0"/>
                        <a:t>Differences</a:t>
                      </a:r>
                      <a:r>
                        <a:rPr lang="en-GB" baseline="0" dirty="0" smtClean="0"/>
                        <a:t> in health status between different populations and groups</a:t>
                      </a:r>
                    </a:p>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r>
                        <a:rPr lang="en-GB" sz="2000" b="1" dirty="0" smtClean="0"/>
                        <a:t>Social determinants of Health</a:t>
                      </a:r>
                      <a:endParaRPr lang="en-GB" sz="2000" b="1"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dirty="0" smtClean="0"/>
                        <a:t>The social,</a:t>
                      </a:r>
                      <a:r>
                        <a:rPr lang="en-GB" baseline="0" dirty="0" smtClean="0"/>
                        <a:t> economic and environmental factors that impact on health behaviours and determine the health status of individuals or populations</a:t>
                      </a:r>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endParaRPr lang="en-GB"/>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extBox 4"/>
          <p:cNvSpPr txBox="1"/>
          <p:nvPr/>
        </p:nvSpPr>
        <p:spPr>
          <a:xfrm>
            <a:off x="539552" y="5733256"/>
            <a:ext cx="7920880" cy="646331"/>
          </a:xfrm>
          <a:prstGeom prst="rect">
            <a:avLst/>
          </a:prstGeom>
          <a:noFill/>
        </p:spPr>
        <p:txBody>
          <a:bodyPr wrap="square" rtlCol="0">
            <a:spAutoFit/>
          </a:bodyPr>
          <a:lstStyle/>
          <a:p>
            <a:r>
              <a:rPr lang="en-GB" dirty="0" err="1" smtClean="0"/>
              <a:t>Cragg</a:t>
            </a:r>
            <a:r>
              <a:rPr lang="en-GB" dirty="0" smtClean="0"/>
              <a:t>, L. Davies, M and </a:t>
            </a:r>
            <a:r>
              <a:rPr lang="en-GB" dirty="0" err="1" smtClean="0"/>
              <a:t>MacDowall</a:t>
            </a:r>
            <a:r>
              <a:rPr lang="en-GB" dirty="0" smtClean="0"/>
              <a:t> (2013) Health Promotion Theory 2</a:t>
            </a:r>
            <a:r>
              <a:rPr lang="en-GB" baseline="30000" dirty="0" smtClean="0"/>
              <a:t>nd</a:t>
            </a:r>
            <a:r>
              <a:rPr lang="en-GB" dirty="0" smtClean="0"/>
              <a:t> </a:t>
            </a:r>
            <a:r>
              <a:rPr lang="en-GB" dirty="0" err="1" smtClean="0"/>
              <a:t>edn</a:t>
            </a:r>
            <a:r>
              <a:rPr lang="en-GB" dirty="0" smtClean="0"/>
              <a:t>  McGraw-Hill: Maidenhead</a:t>
            </a:r>
            <a:endParaRPr lang="en-GB" dirty="0"/>
          </a:p>
        </p:txBody>
      </p:sp>
    </p:spTree>
    <p:extLst>
      <p:ext uri="{BB962C8B-B14F-4D97-AF65-F5344CB8AC3E}">
        <p14:creationId xmlns:p14="http://schemas.microsoft.com/office/powerpoint/2010/main" val="1469843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4146"/>
            <a:ext cx="8772520" cy="701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03648" y="1196752"/>
            <a:ext cx="8352928" cy="369332"/>
          </a:xfrm>
          <a:prstGeom prst="rect">
            <a:avLst/>
          </a:prstGeom>
          <a:noFill/>
        </p:spPr>
        <p:txBody>
          <a:bodyPr wrap="square" rtlCol="0">
            <a:spAutoFit/>
          </a:bodyPr>
          <a:lstStyle/>
          <a:p>
            <a:r>
              <a:rPr lang="en-GB" dirty="0">
                <a:hlinkClick r:id="rId4"/>
              </a:rPr>
              <a:t>http://www.apho.org.uk/default.aspx?QN=P_HEALTH_PROFILES</a:t>
            </a:r>
            <a:r>
              <a:rPr lang="en-GB" dirty="0"/>
              <a:t> </a:t>
            </a:r>
          </a:p>
        </p:txBody>
      </p:sp>
    </p:spTree>
    <p:extLst>
      <p:ext uri="{BB962C8B-B14F-4D97-AF65-F5344CB8AC3E}">
        <p14:creationId xmlns:p14="http://schemas.microsoft.com/office/powerpoint/2010/main" val="17171756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Discussion</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Compare health profiles:</a:t>
            </a:r>
          </a:p>
          <a:p>
            <a:r>
              <a:rPr lang="en-GB" dirty="0" smtClean="0"/>
              <a:t>What does the data tell us about health and deprivation?  Give examples to illustrate.</a:t>
            </a:r>
          </a:p>
          <a:p>
            <a:r>
              <a:rPr lang="en-GB" dirty="0" smtClean="0"/>
              <a:t>If you were the Director of Public Health for this area what would you prioritise?  Why?</a:t>
            </a:r>
          </a:p>
        </p:txBody>
      </p:sp>
      <p:sp>
        <p:nvSpPr>
          <p:cNvPr id="4" name="Slide Number Placeholder 3"/>
          <p:cNvSpPr>
            <a:spLocks noGrp="1"/>
          </p:cNvSpPr>
          <p:nvPr>
            <p:ph type="sldNum" sz="quarter" idx="12"/>
          </p:nvPr>
        </p:nvSpPr>
        <p:spPr/>
        <p:txBody>
          <a:bodyPr/>
          <a:lstStyle/>
          <a:p>
            <a:fld id="{A2A2D3D5-D9F5-410D-B7EC-68BE66439758}" type="slidenum">
              <a:rPr lang="en-GB" smtClean="0"/>
              <a:t>21</a:t>
            </a:fld>
            <a:endParaRPr lang="en-GB"/>
          </a:p>
        </p:txBody>
      </p:sp>
    </p:spTree>
    <p:extLst>
      <p:ext uri="{BB962C8B-B14F-4D97-AF65-F5344CB8AC3E}">
        <p14:creationId xmlns:p14="http://schemas.microsoft.com/office/powerpoint/2010/main" val="1326458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Health is determined by a complex interaction between individual characteristics, lifestyle &amp; the physical, social and economic environment</a:t>
            </a:r>
          </a:p>
          <a:p>
            <a:r>
              <a:rPr lang="en-GB" dirty="0" smtClean="0"/>
              <a:t>Economic hardship is highly correlated with poor health</a:t>
            </a:r>
          </a:p>
          <a:p>
            <a:r>
              <a:rPr lang="en-GB" dirty="0" smtClean="0"/>
              <a:t>Increased levels of education are significantly related to improved health</a:t>
            </a:r>
          </a:p>
          <a:p>
            <a:r>
              <a:rPr lang="en-GB" dirty="0"/>
              <a:t>Improving housing conditions and greater access to green spaces should have a positive impact on health</a:t>
            </a:r>
          </a:p>
          <a:p>
            <a:pPr marL="0" indent="0">
              <a:buNone/>
            </a:pPr>
            <a:r>
              <a:rPr lang="en-GB" dirty="0" smtClean="0"/>
              <a:t>Kings Fund (2015) Broader determinants of health</a:t>
            </a:r>
            <a:endParaRPr lang="en-GB" dirty="0"/>
          </a:p>
        </p:txBody>
      </p:sp>
    </p:spTree>
    <p:extLst>
      <p:ext uri="{BB962C8B-B14F-4D97-AF65-F5344CB8AC3E}">
        <p14:creationId xmlns:p14="http://schemas.microsoft.com/office/powerpoint/2010/main" val="229295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47500" lnSpcReduction="20000"/>
          </a:bodyPr>
          <a:lstStyle/>
          <a:p>
            <a:r>
              <a:rPr lang="en-GB" dirty="0" smtClean="0"/>
              <a:t>Cancer Research UK (2014)  Tobacco statistics by sex and UK </a:t>
            </a:r>
            <a:r>
              <a:rPr lang="en-GB" dirty="0"/>
              <a:t>region Available at: </a:t>
            </a:r>
            <a:r>
              <a:rPr lang="en-GB" dirty="0">
                <a:hlinkClick r:id="rId2"/>
              </a:rPr>
              <a:t>http://</a:t>
            </a:r>
            <a:r>
              <a:rPr lang="en-GB" dirty="0" smtClean="0">
                <a:hlinkClick r:id="rId2"/>
              </a:rPr>
              <a:t>www.cancerresearchuk.org/health-professional/cancer-statistics/risk/tobacco#heading-One</a:t>
            </a:r>
            <a:r>
              <a:rPr lang="en-GB" dirty="0" smtClean="0"/>
              <a:t> Accessed 11/10/15</a:t>
            </a:r>
            <a:endParaRPr lang="en-GB" dirty="0"/>
          </a:p>
          <a:p>
            <a:r>
              <a:rPr lang="en-GB" dirty="0" err="1" smtClean="0"/>
              <a:t>Cragg</a:t>
            </a:r>
            <a:r>
              <a:rPr lang="en-GB" dirty="0"/>
              <a:t>, L. Davies, M and </a:t>
            </a:r>
            <a:r>
              <a:rPr lang="en-GB" dirty="0" err="1"/>
              <a:t>MacDowall</a:t>
            </a:r>
            <a:r>
              <a:rPr lang="en-GB" dirty="0"/>
              <a:t> (2013) Health Promotion Theory 2</a:t>
            </a:r>
            <a:r>
              <a:rPr lang="en-GB" baseline="30000" dirty="0"/>
              <a:t>nd</a:t>
            </a:r>
            <a:r>
              <a:rPr lang="en-GB" dirty="0"/>
              <a:t> </a:t>
            </a:r>
            <a:r>
              <a:rPr lang="en-GB" dirty="0" err="1"/>
              <a:t>edn</a:t>
            </a:r>
            <a:r>
              <a:rPr lang="en-GB" dirty="0"/>
              <a:t>  McGraw-Hill: </a:t>
            </a:r>
            <a:r>
              <a:rPr lang="en-GB" dirty="0" smtClean="0"/>
              <a:t>Maidenhead</a:t>
            </a:r>
          </a:p>
          <a:p>
            <a:r>
              <a:rPr lang="en-GB" dirty="0" err="1"/>
              <a:t>Dept</a:t>
            </a:r>
            <a:r>
              <a:rPr lang="en-GB" dirty="0"/>
              <a:t> of Health (2010)  Fair Society, Healthy Lives – Strategic Review of Health Inequalities in England   London: The Marmot Review http://www.instituteofhealthequity.org/</a:t>
            </a:r>
          </a:p>
          <a:p>
            <a:r>
              <a:rPr lang="en-GB" dirty="0"/>
              <a:t>Gillam, S. Yates, J, &amp; </a:t>
            </a:r>
            <a:r>
              <a:rPr lang="en-GB" dirty="0" err="1"/>
              <a:t>Badrinath</a:t>
            </a:r>
            <a:r>
              <a:rPr lang="en-GB" dirty="0"/>
              <a:t>, P. (2012) Essential Public Health  2</a:t>
            </a:r>
            <a:r>
              <a:rPr lang="en-GB" baseline="30000" dirty="0"/>
              <a:t>nd</a:t>
            </a:r>
            <a:r>
              <a:rPr lang="en-GB" dirty="0"/>
              <a:t> </a:t>
            </a:r>
            <a:r>
              <a:rPr lang="en-GB" dirty="0" err="1"/>
              <a:t>edn</a:t>
            </a:r>
            <a:r>
              <a:rPr lang="en-GB" dirty="0"/>
              <a:t> Cambridge University Press, Cambridge  </a:t>
            </a:r>
          </a:p>
          <a:p>
            <a:r>
              <a:rPr lang="en-GB" dirty="0" smtClean="0"/>
              <a:t>Office </a:t>
            </a:r>
            <a:r>
              <a:rPr lang="en-GB" dirty="0"/>
              <a:t>for National Statistics, Life expectancy at birth and at age 65 by local areas in England and Wales, 2011-13.  Statistics Bulletin 2014 19/11/14  Available at: </a:t>
            </a:r>
            <a:r>
              <a:rPr lang="en-GB" dirty="0">
                <a:hlinkClick r:id="rId3"/>
              </a:rPr>
              <a:t>http://</a:t>
            </a:r>
            <a:r>
              <a:rPr lang="en-GB" dirty="0" smtClean="0">
                <a:hlinkClick r:id="rId3"/>
              </a:rPr>
              <a:t>www.ons.gov.uk/ons/dcp171778_385458.pdf</a:t>
            </a:r>
            <a:endParaRPr lang="en-GB" dirty="0" smtClean="0"/>
          </a:p>
          <a:p>
            <a:r>
              <a:rPr lang="en-GB" dirty="0"/>
              <a:t>Public Health England (2014) Evidence into action  Available at: https://www.gov.uk/government/uploads/system/uploads/attachment_data/file/366852/PHE_Priorities.pdf  Accessed </a:t>
            </a:r>
            <a:r>
              <a:rPr lang="en-GB" dirty="0" smtClean="0"/>
              <a:t>26.11.14</a:t>
            </a:r>
          </a:p>
          <a:p>
            <a:r>
              <a:rPr lang="en-GB" dirty="0" smtClean="0"/>
              <a:t>Public Health England (2015) Local Tobacco Control Profiles for </a:t>
            </a:r>
            <a:r>
              <a:rPr lang="en-GB" dirty="0"/>
              <a:t>England Available at: </a:t>
            </a:r>
            <a:r>
              <a:rPr lang="en-GB" dirty="0">
                <a:hlinkClick r:id="rId4"/>
              </a:rPr>
              <a:t>http://www.tobaccoprofiles.info</a:t>
            </a:r>
            <a:r>
              <a:rPr lang="en-GB" dirty="0" smtClean="0">
                <a:hlinkClick r:id="rId4"/>
              </a:rPr>
              <a:t>/</a:t>
            </a:r>
            <a:r>
              <a:rPr lang="en-GB" dirty="0" smtClean="0"/>
              <a:t> Accessed 11/10/15</a:t>
            </a:r>
          </a:p>
          <a:p>
            <a:r>
              <a:rPr lang="en-GB" dirty="0"/>
              <a:t>World Health Organisation (2013) The Social Determinants of Health  Available at: </a:t>
            </a:r>
            <a:r>
              <a:rPr lang="en-GB" dirty="0">
                <a:hlinkClick r:id="rId5"/>
              </a:rPr>
              <a:t>http://www.who.int/social_determinants/sdh_definition/en/</a:t>
            </a:r>
            <a:r>
              <a:rPr lang="en-GB" dirty="0"/>
              <a:t> Accessed 30/9/14</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31457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p:txBody>
          <a:bodyPr>
            <a:normAutofit fontScale="90000"/>
          </a:bodyPr>
          <a:lstStyle/>
          <a:p>
            <a:r>
              <a:rPr lang="en-GB" sz="4400" dirty="0" smtClean="0"/>
              <a:t>How do we address “</a:t>
            </a:r>
            <a:r>
              <a:rPr lang="en-GB" sz="4400" i="1" dirty="0" smtClean="0"/>
              <a:t>wicked problems</a:t>
            </a:r>
            <a:r>
              <a:rPr lang="en-GB" sz="4400" dirty="0" smtClean="0"/>
              <a:t>”?</a:t>
            </a:r>
          </a:p>
        </p:txBody>
      </p:sp>
      <p:sp>
        <p:nvSpPr>
          <p:cNvPr id="19460" name="Text Placeholder 5"/>
          <p:cNvSpPr>
            <a:spLocks noGrp="1"/>
          </p:cNvSpPr>
          <p:nvPr>
            <p:ph idx="1"/>
          </p:nvPr>
        </p:nvSpPr>
        <p:spPr/>
        <p:txBody>
          <a:bodyPr/>
          <a:lstStyle/>
          <a:p>
            <a:r>
              <a:rPr lang="en-GB" sz="2400" dirty="0" smtClean="0"/>
              <a:t>Are public health ends better served by narrow interventions focused at the level of the individual or the community, or by broad measures to redistribute the social, political, and economic resources that exert such a profound influence on health status at the population level?</a:t>
            </a:r>
          </a:p>
          <a:p>
            <a:endParaRPr lang="en-GB" sz="2400" dirty="0" smtClean="0"/>
          </a:p>
          <a:p>
            <a:r>
              <a:rPr lang="en-GB" sz="2400" dirty="0" smtClean="0"/>
              <a:t>Marmot Review 2010 - “there is a gradient in health outcomes, the lower a person's social economic status the worse their expected health”. </a:t>
            </a:r>
          </a:p>
        </p:txBody>
      </p:sp>
      <p:sp>
        <p:nvSpPr>
          <p:cNvPr id="2" name="Slide Number Placeholder 1"/>
          <p:cNvSpPr>
            <a:spLocks noGrp="1"/>
          </p:cNvSpPr>
          <p:nvPr>
            <p:ph type="sldNum" sz="quarter" idx="12"/>
          </p:nvPr>
        </p:nvSpPr>
        <p:spPr/>
        <p:txBody>
          <a:bodyPr/>
          <a:lstStyle/>
          <a:p>
            <a:pPr>
              <a:defRPr/>
            </a:pPr>
            <a:fld id="{69308D2B-8B02-46FA-AE13-B0D4CFD8DDC0}" type="slidenum">
              <a:rPr lang="en-GB" smtClean="0">
                <a:solidFill>
                  <a:srgbClr val="04617B">
                    <a:shade val="90000"/>
                  </a:srgbClr>
                </a:solidFill>
              </a:rPr>
              <a:pPr>
                <a:defRPr/>
              </a:pPr>
              <a:t>24</a:t>
            </a:fld>
            <a:endParaRPr lang="en-GB">
              <a:solidFill>
                <a:srgbClr val="04617B">
                  <a:shade val="90000"/>
                </a:srgbClr>
              </a:solidFill>
            </a:endParaRPr>
          </a:p>
        </p:txBody>
      </p:sp>
    </p:spTree>
    <p:extLst>
      <p:ext uri="{BB962C8B-B14F-4D97-AF65-F5344CB8AC3E}">
        <p14:creationId xmlns:p14="http://schemas.microsoft.com/office/powerpoint/2010/main" val="481400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71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FD9FD033-7AC1-48B3-9635-30E0F7525620}" type="slidenum">
              <a:rPr lang="en-GB" smtClean="0"/>
              <a:t>25</a:t>
            </a:fld>
            <a:endParaRPr lang="en-GB"/>
          </a:p>
        </p:txBody>
      </p:sp>
    </p:spTree>
    <p:extLst>
      <p:ext uri="{BB962C8B-B14F-4D97-AF65-F5344CB8AC3E}">
        <p14:creationId xmlns:p14="http://schemas.microsoft.com/office/powerpoint/2010/main" val="829625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Does life expectancy differ with place?</a:t>
            </a:r>
            <a:endParaRPr lang="en-GB" dirty="0"/>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4038600" cy="303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4008" y="1844824"/>
            <a:ext cx="4038600" cy="302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7544" y="4869160"/>
            <a:ext cx="403244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t>South Cambridgeshire</a:t>
            </a:r>
          </a:p>
          <a:p>
            <a:r>
              <a:rPr lang="en-GB" dirty="0" smtClean="0"/>
              <a:t>A </a:t>
            </a:r>
            <a:r>
              <a:rPr lang="en-GB" dirty="0" err="1" smtClean="0"/>
              <a:t>newborn</a:t>
            </a:r>
            <a:r>
              <a:rPr lang="en-GB" dirty="0" smtClean="0"/>
              <a:t> baby born can expect to live to 83…</a:t>
            </a:r>
            <a:endParaRPr lang="en-GB" dirty="0"/>
          </a:p>
        </p:txBody>
      </p:sp>
      <p:sp>
        <p:nvSpPr>
          <p:cNvPr id="8" name="TextBox 7"/>
          <p:cNvSpPr txBox="1"/>
          <p:nvPr/>
        </p:nvSpPr>
        <p:spPr>
          <a:xfrm>
            <a:off x="4644008" y="4869160"/>
            <a:ext cx="403244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Blackpool</a:t>
            </a:r>
          </a:p>
          <a:p>
            <a:r>
              <a:rPr lang="en-GB" dirty="0"/>
              <a:t>…. that’s 8.7 years longer </a:t>
            </a:r>
            <a:r>
              <a:rPr lang="en-GB" dirty="0" smtClean="0"/>
              <a:t>than Blackpool where life expectancy is 74.3 years</a:t>
            </a:r>
            <a:endParaRPr lang="en-GB" dirty="0"/>
          </a:p>
        </p:txBody>
      </p:sp>
      <p:sp>
        <p:nvSpPr>
          <p:cNvPr id="9" name="TextBox 8"/>
          <p:cNvSpPr txBox="1"/>
          <p:nvPr/>
        </p:nvSpPr>
        <p:spPr>
          <a:xfrm>
            <a:off x="467544" y="6237312"/>
            <a:ext cx="8280920" cy="523220"/>
          </a:xfrm>
          <a:prstGeom prst="rect">
            <a:avLst/>
          </a:prstGeom>
          <a:noFill/>
        </p:spPr>
        <p:txBody>
          <a:bodyPr wrap="square" rtlCol="0">
            <a:spAutoFit/>
          </a:bodyPr>
          <a:lstStyle/>
          <a:p>
            <a:r>
              <a:rPr lang="en-GB" sz="1400" dirty="0" smtClean="0"/>
              <a:t>Office for National Statistics, Life expectancy at birth and at age 65 by local areas in England and Wales, 2011-13.  </a:t>
            </a:r>
            <a:r>
              <a:rPr lang="en-GB" sz="1400" dirty="0"/>
              <a:t>Statistics Bulletin 2014 19/11/14 </a:t>
            </a:r>
            <a:r>
              <a:rPr lang="en-GB" sz="1400" dirty="0" smtClean="0"/>
              <a:t> Available at: http</a:t>
            </a:r>
            <a:r>
              <a:rPr lang="en-GB" sz="1400" dirty="0"/>
              <a:t>://www.ons.gov.uk/ons/dcp171778_385458.pdf</a:t>
            </a:r>
          </a:p>
        </p:txBody>
      </p:sp>
    </p:spTree>
    <p:extLst>
      <p:ext uri="{BB962C8B-B14F-4D97-AF65-F5344CB8AC3E}">
        <p14:creationId xmlns:p14="http://schemas.microsoft.com/office/powerpoint/2010/main" val="329697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l report figure 1 copy.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59632" y="815167"/>
            <a:ext cx="6811784" cy="560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4" y="6308219"/>
            <a:ext cx="8856984" cy="461665"/>
          </a:xfrm>
          <a:prstGeom prst="rect">
            <a:avLst/>
          </a:prstGeom>
          <a:noFill/>
        </p:spPr>
        <p:txBody>
          <a:bodyPr wrap="square" rtlCol="0">
            <a:spAutoFit/>
          </a:bodyPr>
          <a:lstStyle/>
          <a:p>
            <a:r>
              <a:rPr lang="en-GB" sz="1200" dirty="0" err="1" smtClean="0"/>
              <a:t>Dept</a:t>
            </a:r>
            <a:r>
              <a:rPr lang="en-GB" sz="1200" dirty="0" smtClean="0"/>
              <a:t> of Health (2010)  Fair Society, Healthy Lives – Strategic Review of Health Inequalities in England   London: The Marmot Review http://www.instituteofhealthequity.org/</a:t>
            </a:r>
            <a:endParaRPr lang="en-GB" sz="1200" dirty="0"/>
          </a:p>
        </p:txBody>
      </p:sp>
      <p:sp>
        <p:nvSpPr>
          <p:cNvPr id="3" name="Slide Number Placeholder 2"/>
          <p:cNvSpPr>
            <a:spLocks noGrp="1"/>
          </p:cNvSpPr>
          <p:nvPr>
            <p:ph type="sldNum" sz="quarter" idx="12"/>
          </p:nvPr>
        </p:nvSpPr>
        <p:spPr/>
        <p:txBody>
          <a:bodyPr/>
          <a:lstStyle/>
          <a:p>
            <a:fld id="{E7F925F5-5B67-4E88-AD39-F8848A9967A1}" type="slidenum">
              <a:rPr lang="en-GB" smtClean="0"/>
              <a:t>4</a:t>
            </a:fld>
            <a:endParaRPr lang="en-GB"/>
          </a:p>
        </p:txBody>
      </p:sp>
      <p:sp>
        <p:nvSpPr>
          <p:cNvPr id="6" name="TextBox 5"/>
          <p:cNvSpPr txBox="1"/>
          <p:nvPr/>
        </p:nvSpPr>
        <p:spPr>
          <a:xfrm>
            <a:off x="3487" y="1628800"/>
            <a:ext cx="1259632"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People in the poorest areas die ~ 7 </a:t>
            </a:r>
            <a:r>
              <a:rPr lang="en-GB" dirty="0" err="1" smtClean="0"/>
              <a:t>yrs</a:t>
            </a:r>
            <a:r>
              <a:rPr lang="en-GB" dirty="0" smtClean="0"/>
              <a:t> earlier than richest</a:t>
            </a:r>
            <a:endParaRPr lang="en-GB" dirty="0"/>
          </a:p>
        </p:txBody>
      </p:sp>
      <p:cxnSp>
        <p:nvCxnSpPr>
          <p:cNvPr id="8" name="Straight Arrow Connector 7"/>
          <p:cNvCxnSpPr>
            <a:stCxn id="6" idx="2"/>
            <a:endCxn id="6" idx="2"/>
          </p:cNvCxnSpPr>
          <p:nvPr/>
        </p:nvCxnSpPr>
        <p:spPr>
          <a:xfrm>
            <a:off x="633303" y="39371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1259632" y="1844824"/>
            <a:ext cx="720080" cy="72008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extBox 14"/>
          <p:cNvSpPr txBox="1"/>
          <p:nvPr/>
        </p:nvSpPr>
        <p:spPr>
          <a:xfrm>
            <a:off x="6732240" y="3573016"/>
            <a:ext cx="208823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 &amp; spend more of their shorter lives with disability ~ 17 </a:t>
            </a:r>
            <a:r>
              <a:rPr lang="en-GB" dirty="0" err="1" smtClean="0"/>
              <a:t>yrs</a:t>
            </a:r>
            <a:endParaRPr lang="en-GB" dirty="0"/>
          </a:p>
        </p:txBody>
      </p:sp>
      <p:sp>
        <p:nvSpPr>
          <p:cNvPr id="16" name="Left Arrow 15"/>
          <p:cNvSpPr/>
          <p:nvPr/>
        </p:nvSpPr>
        <p:spPr>
          <a:xfrm>
            <a:off x="5580112" y="3573016"/>
            <a:ext cx="1152128" cy="57606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819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9512" y="1"/>
            <a:ext cx="6083921"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7F925F5-5B67-4E88-AD39-F8848A9967A1}" type="slidenum">
              <a:rPr lang="en-GB" smtClean="0"/>
              <a:t>5</a:t>
            </a:fld>
            <a:endParaRPr lang="en-GB"/>
          </a:p>
        </p:txBody>
      </p:sp>
      <p:sp>
        <p:nvSpPr>
          <p:cNvPr id="12" name="TextBox 11"/>
          <p:cNvSpPr txBox="1"/>
          <p:nvPr/>
        </p:nvSpPr>
        <p:spPr>
          <a:xfrm>
            <a:off x="356291" y="5805264"/>
            <a:ext cx="8496944" cy="738664"/>
          </a:xfrm>
          <a:prstGeom prst="rect">
            <a:avLst/>
          </a:prstGeom>
          <a:noFill/>
        </p:spPr>
        <p:txBody>
          <a:bodyPr wrap="square" rtlCol="0">
            <a:spAutoFit/>
          </a:bodyPr>
          <a:lstStyle/>
          <a:p>
            <a:r>
              <a:rPr lang="en-GB" sz="1400" dirty="0"/>
              <a:t>Public Health England (2014) Evidence into action  Available at: https://www.gov.uk/government/uploads/system/uploads/attachment_data/file/366852/PHE_Priorities.pdf  Accessed 26.11.14</a:t>
            </a:r>
          </a:p>
        </p:txBody>
      </p:sp>
      <p:sp>
        <p:nvSpPr>
          <p:cNvPr id="2" name="TextBox 1"/>
          <p:cNvSpPr txBox="1"/>
          <p:nvPr/>
        </p:nvSpPr>
        <p:spPr>
          <a:xfrm>
            <a:off x="6300192" y="2297430"/>
            <a:ext cx="1792418" cy="1323439"/>
          </a:xfrm>
          <a:prstGeom prst="rect">
            <a:avLst/>
          </a:prstGeom>
          <a:noFill/>
        </p:spPr>
        <p:txBody>
          <a:bodyPr wrap="square" rtlCol="0">
            <a:spAutoFit/>
          </a:bodyPr>
          <a:lstStyle/>
          <a:p>
            <a:r>
              <a:rPr lang="en-GB" sz="4000" dirty="0"/>
              <a:t>Health Drivers</a:t>
            </a:r>
          </a:p>
        </p:txBody>
      </p:sp>
    </p:spTree>
    <p:extLst>
      <p:ext uri="{BB962C8B-B14F-4D97-AF65-F5344CB8AC3E}">
        <p14:creationId xmlns:p14="http://schemas.microsoft.com/office/powerpoint/2010/main" val="1178958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Social Determinants of Health</a:t>
            </a:r>
            <a:endParaRPr lang="en-GB" dirty="0"/>
          </a:p>
        </p:txBody>
      </p:sp>
      <p:sp>
        <p:nvSpPr>
          <p:cNvPr id="3" name="Content Placeholder 2"/>
          <p:cNvSpPr>
            <a:spLocks noGrp="1"/>
          </p:cNvSpPr>
          <p:nvPr>
            <p:ph idx="1"/>
          </p:nvPr>
        </p:nvSpPr>
        <p:spPr>
          <a:xfrm>
            <a:off x="467544" y="1628800"/>
            <a:ext cx="8229600" cy="4525963"/>
          </a:xfrm>
        </p:spPr>
        <p:txBody>
          <a:bodyPr>
            <a:normAutofit fontScale="32500" lnSpcReduction="20000"/>
          </a:bodyPr>
          <a:lstStyle/>
          <a:p>
            <a:pPr marL="0" indent="0" algn="ctr">
              <a:lnSpc>
                <a:spcPct val="170000"/>
              </a:lnSpc>
              <a:buNone/>
            </a:pPr>
            <a:r>
              <a:rPr lang="en-GB" sz="8000" i="1" dirty="0" smtClean="0"/>
              <a:t>“The conditions in which people are born, grow, live, work and age. These circumstances are shaped by the distribution of </a:t>
            </a:r>
            <a:r>
              <a:rPr lang="en-GB" sz="8000" i="1" dirty="0" smtClean="0">
                <a:solidFill>
                  <a:srgbClr val="FF0000"/>
                </a:solidFill>
              </a:rPr>
              <a:t>money</a:t>
            </a:r>
            <a:r>
              <a:rPr lang="en-GB" sz="8000" i="1" dirty="0" smtClean="0"/>
              <a:t>, </a:t>
            </a:r>
            <a:r>
              <a:rPr lang="en-GB" sz="8000" i="1" dirty="0" smtClean="0">
                <a:solidFill>
                  <a:srgbClr val="FF0000"/>
                </a:solidFill>
              </a:rPr>
              <a:t>power</a:t>
            </a:r>
            <a:r>
              <a:rPr lang="en-GB" sz="8000" i="1" dirty="0" smtClean="0"/>
              <a:t> and </a:t>
            </a:r>
            <a:r>
              <a:rPr lang="en-GB" sz="8000" i="1" dirty="0" smtClean="0">
                <a:solidFill>
                  <a:srgbClr val="FF0000"/>
                </a:solidFill>
              </a:rPr>
              <a:t>resources</a:t>
            </a:r>
            <a:r>
              <a:rPr lang="en-GB" sz="8000" i="1" dirty="0" smtClean="0"/>
              <a:t> at global, national and local levels. The social determinants of health are mostly responsible for health inequities - the unfair and avoidable differences in health status seen within and between countries.”</a:t>
            </a:r>
          </a:p>
          <a:p>
            <a:pPr marL="0" indent="0" algn="ctr">
              <a:buNone/>
            </a:pPr>
            <a:endParaRPr lang="en-GB" sz="1800" dirty="0" smtClean="0"/>
          </a:p>
          <a:p>
            <a:pPr marL="0" indent="0" algn="ctr">
              <a:buNone/>
            </a:pPr>
            <a:endParaRPr lang="en-GB" sz="1800" dirty="0"/>
          </a:p>
          <a:p>
            <a:pPr marL="0" indent="0" algn="ctr">
              <a:buNone/>
            </a:pPr>
            <a:endParaRPr lang="en-GB" sz="1800" dirty="0" smtClean="0"/>
          </a:p>
          <a:p>
            <a:pPr marL="0" indent="0" algn="ctr">
              <a:buNone/>
            </a:pPr>
            <a:endParaRPr lang="en-GB" sz="1800" dirty="0"/>
          </a:p>
          <a:p>
            <a:pPr marL="0" indent="0" algn="ctr">
              <a:buNone/>
            </a:pPr>
            <a:endParaRPr lang="en-GB" sz="1800" dirty="0" smtClean="0"/>
          </a:p>
          <a:p>
            <a:pPr marL="0" indent="0" algn="ctr">
              <a:buNone/>
            </a:pPr>
            <a:endParaRPr lang="en-GB" sz="1800" dirty="0" smtClean="0"/>
          </a:p>
          <a:p>
            <a:pPr marL="0" indent="0" algn="ctr">
              <a:buNone/>
            </a:pPr>
            <a:endParaRPr lang="en-GB" sz="1800" dirty="0"/>
          </a:p>
        </p:txBody>
      </p:sp>
      <p:sp>
        <p:nvSpPr>
          <p:cNvPr id="4" name="Slide Number Placeholder 3"/>
          <p:cNvSpPr>
            <a:spLocks noGrp="1"/>
          </p:cNvSpPr>
          <p:nvPr>
            <p:ph type="sldNum" sz="quarter" idx="12"/>
          </p:nvPr>
        </p:nvSpPr>
        <p:spPr/>
        <p:txBody>
          <a:bodyPr/>
          <a:lstStyle/>
          <a:p>
            <a:fld id="{FD9FD033-7AC1-48B3-9635-30E0F7525620}" type="slidenum">
              <a:rPr lang="en-GB" smtClean="0"/>
              <a:t>6</a:t>
            </a:fld>
            <a:endParaRPr lang="en-GB"/>
          </a:p>
        </p:txBody>
      </p:sp>
      <p:sp>
        <p:nvSpPr>
          <p:cNvPr id="6" name="TextBox 5"/>
          <p:cNvSpPr txBox="1"/>
          <p:nvPr/>
        </p:nvSpPr>
        <p:spPr>
          <a:xfrm>
            <a:off x="611560" y="6309320"/>
            <a:ext cx="7416824" cy="861774"/>
          </a:xfrm>
          <a:prstGeom prst="rect">
            <a:avLst/>
          </a:prstGeom>
          <a:noFill/>
        </p:spPr>
        <p:txBody>
          <a:bodyPr wrap="square" rtlCol="0">
            <a:spAutoFit/>
          </a:bodyPr>
          <a:lstStyle/>
          <a:p>
            <a:r>
              <a:rPr lang="en-GB" sz="1600" dirty="0" smtClean="0"/>
              <a:t>World Health Organisation (2013) The Social Determinants of Health  Available at: </a:t>
            </a:r>
            <a:r>
              <a:rPr lang="en-GB" sz="1600" dirty="0" smtClean="0">
                <a:hlinkClick r:id="rId2"/>
              </a:rPr>
              <a:t>http://www.who.int/social_determinants/sdh_definition/en/</a:t>
            </a:r>
            <a:r>
              <a:rPr lang="en-GB" sz="1600" dirty="0" smtClean="0"/>
              <a:t> Accessed 30/9/14</a:t>
            </a:r>
          </a:p>
          <a:p>
            <a:endParaRPr lang="en-GB" dirty="0"/>
          </a:p>
        </p:txBody>
      </p:sp>
    </p:spTree>
    <p:extLst>
      <p:ext uri="{BB962C8B-B14F-4D97-AF65-F5344CB8AC3E}">
        <p14:creationId xmlns:p14="http://schemas.microsoft.com/office/powerpoint/2010/main" val="2160054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Strategic Review of Health Inequalities in England</a:t>
            </a:r>
            <a:endParaRPr lang="en-GB" dirty="0"/>
          </a:p>
        </p:txBody>
      </p:sp>
      <p:sp>
        <p:nvSpPr>
          <p:cNvPr id="6" name="Content Placeholder 5"/>
          <p:cNvSpPr>
            <a:spLocks noGrp="1"/>
          </p:cNvSpPr>
          <p:nvPr>
            <p:ph sz="half" idx="1"/>
          </p:nvPr>
        </p:nvSpPr>
        <p:spPr>
          <a:xfrm>
            <a:off x="457200" y="1600200"/>
            <a:ext cx="5629920" cy="4525963"/>
          </a:xfrm>
        </p:spPr>
        <p:txBody>
          <a:bodyPr>
            <a:normAutofit lnSpcReduction="10000"/>
          </a:bodyPr>
          <a:lstStyle/>
          <a:p>
            <a:pPr marL="0" indent="0">
              <a:buNone/>
            </a:pPr>
            <a:r>
              <a:rPr lang="en-GB" dirty="0"/>
              <a:t>Key Purpose:</a:t>
            </a:r>
          </a:p>
          <a:p>
            <a:r>
              <a:rPr lang="en-GB" dirty="0"/>
              <a:t>Identify for the health inequalities challenge, the evidence most relevant to underpin future policy and action.</a:t>
            </a:r>
          </a:p>
          <a:p>
            <a:r>
              <a:rPr lang="en-GB" dirty="0"/>
              <a:t>Show how the evidence could be translated into action</a:t>
            </a:r>
          </a:p>
          <a:p>
            <a:r>
              <a:rPr lang="en-GB" dirty="0"/>
              <a:t>Advise on possible objectives and measures</a:t>
            </a:r>
          </a:p>
          <a:p>
            <a:r>
              <a:rPr lang="en-GB" dirty="0"/>
              <a:t>Publish a report</a:t>
            </a:r>
          </a:p>
          <a:p>
            <a:pPr marL="0" indent="0">
              <a:buNone/>
            </a:pPr>
            <a:endParaRPr lang="en-GB" dirty="0"/>
          </a:p>
        </p:txBody>
      </p:sp>
      <p:sp>
        <p:nvSpPr>
          <p:cNvPr id="7" name="Content Placeholder 6"/>
          <p:cNvSpPr>
            <a:spLocks noGrp="1"/>
          </p:cNvSpPr>
          <p:nvPr>
            <p:ph sz="half" idx="2"/>
          </p:nvPr>
        </p:nvSpPr>
        <p:spPr>
          <a:xfrm>
            <a:off x="6732240" y="1600201"/>
            <a:ext cx="1954560" cy="2781230"/>
          </a:xfrm>
        </p:spPr>
        <p:txBody>
          <a:bodyPr>
            <a:normAutofit lnSpcReduction="10000"/>
          </a:bodyPr>
          <a:lstStyle/>
          <a:p>
            <a:endParaRPr lang="en-GB" dirty="0"/>
          </a:p>
        </p:txBody>
      </p:sp>
      <p:sp>
        <p:nvSpPr>
          <p:cNvPr id="4" name="Slide Number Placeholder 3"/>
          <p:cNvSpPr>
            <a:spLocks noGrp="1"/>
          </p:cNvSpPr>
          <p:nvPr>
            <p:ph type="sldNum" sz="quarter" idx="12"/>
          </p:nvPr>
        </p:nvSpPr>
        <p:spPr/>
        <p:txBody>
          <a:bodyPr/>
          <a:lstStyle/>
          <a:p>
            <a:fld id="{FD9FD033-7AC1-48B3-9635-30E0F7525620}" type="slidenum">
              <a:rPr lang="en-GB" smtClean="0"/>
              <a:t>7</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628800"/>
            <a:ext cx="1931670" cy="275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87120" y="4492422"/>
            <a:ext cx="3024336" cy="369332"/>
          </a:xfrm>
          <a:prstGeom prst="rect">
            <a:avLst/>
          </a:prstGeom>
          <a:noFill/>
        </p:spPr>
        <p:txBody>
          <a:bodyPr wrap="square" rtlCol="0">
            <a:spAutoFit/>
          </a:bodyPr>
          <a:lstStyle/>
          <a:p>
            <a:r>
              <a:rPr lang="en-GB" dirty="0" smtClean="0"/>
              <a:t>Professor Sir Michael Marmot</a:t>
            </a:r>
            <a:endParaRPr lang="en-GB" dirty="0"/>
          </a:p>
        </p:txBody>
      </p:sp>
    </p:spTree>
    <p:extLst>
      <p:ext uri="{BB962C8B-B14F-4D97-AF65-F5344CB8AC3E}">
        <p14:creationId xmlns:p14="http://schemas.microsoft.com/office/powerpoint/2010/main" val="1470666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00051" y="366609"/>
            <a:ext cx="8568952" cy="1296988"/>
          </a:xfrm>
        </p:spPr>
        <p:txBody>
          <a:bodyPr/>
          <a:lstStyle/>
          <a:p>
            <a:r>
              <a:rPr lang="en-GB" sz="2800" dirty="0" smtClean="0">
                <a:latin typeface="Arial" charset="0"/>
              </a:rPr>
              <a:t>Fair Society, Healthy Lives (The Marmot Review)</a:t>
            </a:r>
            <a:endParaRPr lang="en-GB" sz="2800" dirty="0">
              <a:latin typeface="Arial" charset="0"/>
            </a:endParaRPr>
          </a:p>
        </p:txBody>
      </p:sp>
      <p:sp>
        <p:nvSpPr>
          <p:cNvPr id="4" name="Rectangle 3"/>
          <p:cNvSpPr txBox="1">
            <a:spLocks noChangeArrowheads="1"/>
          </p:cNvSpPr>
          <p:nvPr/>
        </p:nvSpPr>
        <p:spPr bwMode="auto">
          <a:xfrm>
            <a:off x="400051" y="1628801"/>
            <a:ext cx="5324078"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4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0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2400" dirty="0" smtClean="0"/>
              <a:t>Health inequalities are </a:t>
            </a:r>
            <a:r>
              <a:rPr lang="en-GB" sz="2400" b="1" u="sng" dirty="0" smtClean="0"/>
              <a:t>not</a:t>
            </a:r>
            <a:r>
              <a:rPr lang="en-GB" sz="2400" dirty="0" smtClean="0"/>
              <a:t> inevitable or irreversible</a:t>
            </a:r>
          </a:p>
          <a:p>
            <a:r>
              <a:rPr lang="en-GB" sz="2400" dirty="0" smtClean="0"/>
              <a:t>Health inequalities result from social inequalities - </a:t>
            </a:r>
            <a:r>
              <a:rPr lang="en-GB" sz="2400" i="1" dirty="0" smtClean="0"/>
              <a:t>‘causes of the causes’ – the social determinants</a:t>
            </a:r>
          </a:p>
          <a:p>
            <a:r>
              <a:rPr lang="en-GB" sz="2400" dirty="0" smtClean="0"/>
              <a:t>Focusing solely on most disadvantaged will not be sufficient - need </a:t>
            </a:r>
            <a:r>
              <a:rPr lang="en-GB" sz="2400" i="1" dirty="0" smtClean="0"/>
              <a:t>‘proportionate universalism’</a:t>
            </a:r>
            <a:endParaRPr lang="en-GB" sz="2400" dirty="0" smtClean="0"/>
          </a:p>
          <a:p>
            <a:r>
              <a:rPr lang="en-GB" sz="2400" dirty="0" smtClean="0"/>
              <a:t>Reducing health inequalities vital to economy - cost of inaction</a:t>
            </a:r>
          </a:p>
        </p:txBody>
      </p:sp>
      <p:pic>
        <p:nvPicPr>
          <p:cNvPr id="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9463" y="1844675"/>
            <a:ext cx="298132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D9FD033-7AC1-48B3-9635-30E0F7525620}" type="slidenum">
              <a:rPr lang="en-GB" smtClean="0"/>
              <a:t>8</a:t>
            </a:fld>
            <a:endParaRPr lang="en-GB"/>
          </a:p>
        </p:txBody>
      </p:sp>
      <p:sp>
        <p:nvSpPr>
          <p:cNvPr id="3" name="TextBox 2"/>
          <p:cNvSpPr txBox="1"/>
          <p:nvPr/>
        </p:nvSpPr>
        <p:spPr>
          <a:xfrm>
            <a:off x="424096" y="6115050"/>
            <a:ext cx="8424936" cy="646331"/>
          </a:xfrm>
          <a:prstGeom prst="rect">
            <a:avLst/>
          </a:prstGeom>
          <a:noFill/>
        </p:spPr>
        <p:txBody>
          <a:bodyPr wrap="square" rtlCol="0">
            <a:spAutoFit/>
          </a:bodyPr>
          <a:lstStyle/>
          <a:p>
            <a:r>
              <a:rPr lang="en-GB" dirty="0"/>
              <a:t>Marmot, M. (2010)  </a:t>
            </a:r>
            <a:r>
              <a:rPr lang="en-GB" i="1" dirty="0"/>
              <a:t>Fair Society, Healthy Lives – Strategic Review of Health Inequalities in England </a:t>
            </a:r>
            <a:r>
              <a:rPr lang="en-GB" dirty="0"/>
              <a:t>  London: The Marmot Review http://www.instituteofhealthequity.org/</a:t>
            </a:r>
          </a:p>
        </p:txBody>
      </p:sp>
    </p:spTree>
    <p:extLst>
      <p:ext uri="{BB962C8B-B14F-4D97-AF65-F5344CB8AC3E}">
        <p14:creationId xmlns:p14="http://schemas.microsoft.com/office/powerpoint/2010/main" val="4139058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Economic Case</a:t>
            </a:r>
            <a:endParaRPr lang="en-GB" dirty="0"/>
          </a:p>
        </p:txBody>
      </p:sp>
      <p:sp>
        <p:nvSpPr>
          <p:cNvPr id="6" name="Content Placeholder 5"/>
          <p:cNvSpPr>
            <a:spLocks noGrp="1"/>
          </p:cNvSpPr>
          <p:nvPr>
            <p:ph idx="1"/>
          </p:nvPr>
        </p:nvSpPr>
        <p:spPr>
          <a:xfrm>
            <a:off x="395536" y="1412776"/>
            <a:ext cx="8229600" cy="4525963"/>
          </a:xfrm>
        </p:spPr>
        <p:txBody>
          <a:bodyPr>
            <a:noAutofit/>
          </a:bodyPr>
          <a:lstStyle/>
          <a:p>
            <a:pPr marL="0" indent="0">
              <a:buNone/>
            </a:pPr>
            <a:r>
              <a:rPr lang="en-GB" sz="2400" b="1" dirty="0"/>
              <a:t>Cost of Inaction</a:t>
            </a:r>
          </a:p>
          <a:p>
            <a:pPr marL="0" indent="0">
              <a:buNone/>
            </a:pPr>
            <a:r>
              <a:rPr lang="en-GB" sz="2400" dirty="0" smtClean="0"/>
              <a:t>In </a:t>
            </a:r>
            <a:r>
              <a:rPr lang="en-GB" sz="2400" dirty="0"/>
              <a:t>England, dying prematurely each year as a result </a:t>
            </a:r>
            <a:endParaRPr lang="en-GB" sz="2400" dirty="0" smtClean="0"/>
          </a:p>
          <a:p>
            <a:pPr marL="0" indent="0">
              <a:buNone/>
            </a:pPr>
            <a:r>
              <a:rPr lang="en-GB" sz="2400" dirty="0" smtClean="0"/>
              <a:t>of health </a:t>
            </a:r>
            <a:r>
              <a:rPr lang="en-GB" sz="2400" dirty="0"/>
              <a:t>inequalities, between 1.3 and 2.5 million </a:t>
            </a:r>
            <a:r>
              <a:rPr lang="en-GB" sz="2400" dirty="0" smtClean="0"/>
              <a:t>extra years </a:t>
            </a:r>
            <a:r>
              <a:rPr lang="en-GB" sz="2400" dirty="0"/>
              <a:t>of life</a:t>
            </a:r>
            <a:r>
              <a:rPr lang="en-GB" sz="2400" dirty="0" smtClean="0"/>
              <a:t>.</a:t>
            </a:r>
          </a:p>
          <a:p>
            <a:pPr marL="0" indent="0">
              <a:buNone/>
            </a:pPr>
            <a:r>
              <a:rPr lang="en-GB" sz="2400" b="1" dirty="0" smtClean="0"/>
              <a:t>Cost </a:t>
            </a:r>
            <a:r>
              <a:rPr lang="en-GB" sz="2400" b="1" dirty="0"/>
              <a:t>of doing nothing</a:t>
            </a:r>
          </a:p>
          <a:p>
            <a:pPr marL="0" indent="0">
              <a:buNone/>
            </a:pPr>
            <a:r>
              <a:rPr lang="en-GB" sz="2400" dirty="0" smtClean="0"/>
              <a:t>Action </a:t>
            </a:r>
            <a:r>
              <a:rPr lang="en-GB" sz="2400" dirty="0"/>
              <a:t>taken to reduce health inequalities will </a:t>
            </a:r>
            <a:r>
              <a:rPr lang="en-GB" sz="2400" dirty="0" smtClean="0"/>
              <a:t>benefit society </a:t>
            </a:r>
            <a:r>
              <a:rPr lang="en-GB" sz="2400" dirty="0"/>
              <a:t>in many ways. It will have economic benefits </a:t>
            </a:r>
            <a:r>
              <a:rPr lang="en-GB" sz="2400" dirty="0" smtClean="0"/>
              <a:t>in reducing </a:t>
            </a:r>
            <a:r>
              <a:rPr lang="en-GB" sz="2400" dirty="0"/>
              <a:t>losses from illness associated with </a:t>
            </a:r>
            <a:r>
              <a:rPr lang="en-GB" sz="2400" dirty="0" smtClean="0"/>
              <a:t>health inequalities</a:t>
            </a:r>
            <a:r>
              <a:rPr lang="en-GB" sz="2400" dirty="0"/>
              <a:t>. </a:t>
            </a:r>
            <a:endParaRPr lang="en-GB" sz="2400" dirty="0" smtClean="0"/>
          </a:p>
          <a:p>
            <a:pPr marL="0" indent="0">
              <a:buNone/>
            </a:pPr>
            <a:r>
              <a:rPr lang="en-GB" sz="2400" dirty="0" smtClean="0"/>
              <a:t>Each </a:t>
            </a:r>
            <a:r>
              <a:rPr lang="en-GB" sz="2400" dirty="0"/>
              <a:t>year in England these account for:</a:t>
            </a:r>
          </a:p>
          <a:p>
            <a:r>
              <a:rPr lang="en-GB" sz="2400" dirty="0" smtClean="0"/>
              <a:t>productivity </a:t>
            </a:r>
            <a:r>
              <a:rPr lang="en-GB" sz="2400" dirty="0"/>
              <a:t>losses of £31-33B</a:t>
            </a:r>
          </a:p>
          <a:p>
            <a:r>
              <a:rPr lang="en-GB" sz="2400" dirty="0" smtClean="0"/>
              <a:t>reduced </a:t>
            </a:r>
            <a:r>
              <a:rPr lang="en-GB" sz="2400" dirty="0"/>
              <a:t>tax revenue and higher welfare payments of £</a:t>
            </a:r>
            <a:r>
              <a:rPr lang="en-GB" sz="2400" dirty="0" smtClean="0"/>
              <a:t>20-32B &amp;</a:t>
            </a:r>
            <a:endParaRPr lang="en-GB" sz="2400" dirty="0"/>
          </a:p>
          <a:p>
            <a:r>
              <a:rPr lang="en-GB" sz="2400" dirty="0" smtClean="0"/>
              <a:t>increased </a:t>
            </a:r>
            <a:r>
              <a:rPr lang="en-GB" sz="2400" dirty="0"/>
              <a:t>treatment costs well in excess of £5B.</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253" y="188640"/>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FD9FD033-7AC1-48B3-9635-30E0F7525620}" type="slidenum">
              <a:rPr lang="en-GB" smtClean="0"/>
              <a:t>9</a:t>
            </a:fld>
            <a:endParaRPr lang="en-GB"/>
          </a:p>
        </p:txBody>
      </p:sp>
    </p:spTree>
    <p:extLst>
      <p:ext uri="{BB962C8B-B14F-4D97-AF65-F5344CB8AC3E}">
        <p14:creationId xmlns:p14="http://schemas.microsoft.com/office/powerpoint/2010/main" val="405116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1536</Words>
  <Application>Microsoft Office PowerPoint</Application>
  <PresentationFormat>On-screen Show (4:3)</PresentationFormat>
  <Paragraphs>163</Paragraphs>
  <Slides>25</Slides>
  <Notes>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Health: Does place matter?</vt:lpstr>
      <vt:lpstr>Key Terms</vt:lpstr>
      <vt:lpstr>Does life expectancy differ with place?</vt:lpstr>
      <vt:lpstr>PowerPoint Presentation</vt:lpstr>
      <vt:lpstr>PowerPoint Presentation</vt:lpstr>
      <vt:lpstr>The Social Determinants of Health</vt:lpstr>
      <vt:lpstr>Strategic Review of Health Inequalities in England</vt:lpstr>
      <vt:lpstr>Fair Society, Healthy Lives (The Marmot Review)</vt:lpstr>
      <vt:lpstr>The Economic Case</vt:lpstr>
      <vt:lpstr>Determinants of Health Our health is impacted by a range of determinants </vt:lpstr>
      <vt:lpstr>The Determinants of Health</vt:lpstr>
      <vt:lpstr>Our Health Today</vt:lpstr>
      <vt:lpstr>The Causes of the Causes</vt:lpstr>
      <vt:lpstr>Smoking and Health inequalities</vt:lpstr>
      <vt:lpstr>Cigarette smoking prevalence, Adult 18+, Countries of the UK, 2013</vt:lpstr>
      <vt:lpstr>PowerPoint Presentation</vt:lpstr>
      <vt:lpstr>Tobacco Control: North East Overview</vt:lpstr>
      <vt:lpstr>South Tyneside: Ward level</vt:lpstr>
      <vt:lpstr>Health Profile England 2014</vt:lpstr>
      <vt:lpstr>PowerPoint Presentation</vt:lpstr>
      <vt:lpstr>Group Discussion</vt:lpstr>
      <vt:lpstr>Summary</vt:lpstr>
      <vt:lpstr>References</vt:lpstr>
      <vt:lpstr>How do we address “wicked problems”?</vt:lpstr>
      <vt:lpstr>PowerPoint Presentation</vt:lpstr>
    </vt:vector>
  </TitlesOfParts>
  <Company>Northumbria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0325: Wider Determinants of Health</dc:title>
  <dc:creator>Justine Wilkinson</dc:creator>
  <cp:lastModifiedBy>Justine Wilkinson</cp:lastModifiedBy>
  <cp:revision>44</cp:revision>
  <dcterms:created xsi:type="dcterms:W3CDTF">2014-09-30T14:48:50Z</dcterms:created>
  <dcterms:modified xsi:type="dcterms:W3CDTF">2015-10-13T09:56:13Z</dcterms:modified>
</cp:coreProperties>
</file>