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0"/>
  </p:notesMasterIdLst>
  <p:sldIdLst>
    <p:sldId id="271" r:id="rId2"/>
    <p:sldId id="272" r:id="rId3"/>
    <p:sldId id="273" r:id="rId4"/>
    <p:sldId id="287" r:id="rId5"/>
    <p:sldId id="274" r:id="rId6"/>
    <p:sldId id="288" r:id="rId7"/>
    <p:sldId id="276" r:id="rId8"/>
    <p:sldId id="277" r:id="rId9"/>
    <p:sldId id="278" r:id="rId10"/>
    <p:sldId id="279" r:id="rId11"/>
    <p:sldId id="280" r:id="rId12"/>
    <p:sldId id="281" r:id="rId13"/>
    <p:sldId id="282" r:id="rId14"/>
    <p:sldId id="283" r:id="rId15"/>
    <p:sldId id="284" r:id="rId16"/>
    <p:sldId id="285" r:id="rId17"/>
    <p:sldId id="286" r:id="rId18"/>
    <p:sldId id="270" r:id="rId19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9" d="100"/>
          <a:sy n="89" d="100"/>
        </p:scale>
        <p:origin x="-123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75367A-30F6-426C-9A3F-84F53B14FD23}" type="datetimeFigureOut">
              <a:rPr lang="en-GB" smtClean="0"/>
              <a:t>30/10/2015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708F1F-8DF8-4CFE-9D00-50665E4FC7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92164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jp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D85A195-AF22-451E-B536-2A462C427ED8}" type="datetimeFigureOut">
              <a:rPr lang="en-GB" smtClean="0"/>
              <a:t>30/10/2015</a:t>
            </a:fld>
            <a:endParaRPr lang="en-GB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GB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82812D5-A5C0-4A38-8E1B-DF8DCB607FFC}" type="slidenum">
              <a:rPr lang="en-GB" smtClean="0"/>
              <a:t>‹#›</a:t>
            </a:fld>
            <a:endParaRPr lang="en-GB"/>
          </a:p>
        </p:txBody>
      </p:sp>
      <p:pic>
        <p:nvPicPr>
          <p:cNvPr id="11" name="Picture 27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062841"/>
            <a:ext cx="2232248" cy="677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Screen Shot 2013-06-03 at 22.30.11.png"/>
          <p:cNvPicPr/>
          <p:nvPr userDrawn="1"/>
        </p:nvPicPr>
        <p:blipFill>
          <a:blip r:embed="rId4" cstate="print"/>
          <a:srcRect b="22787"/>
          <a:stretch>
            <a:fillRect/>
          </a:stretch>
        </p:blipFill>
        <p:spPr bwMode="auto">
          <a:xfrm>
            <a:off x="7164288" y="6195867"/>
            <a:ext cx="1823085" cy="54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/>
          <p:cNvPicPr/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5949280"/>
            <a:ext cx="1718062" cy="702316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D85A195-AF22-451E-B536-2A462C427ED8}" type="datetimeFigureOut">
              <a:rPr lang="en-GB" smtClean="0"/>
              <a:t>30/10/2015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2812D5-A5C0-4A38-8E1B-DF8DCB607FF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7D85A195-AF22-451E-B536-2A462C427ED8}" type="datetimeFigureOut">
              <a:rPr lang="en-GB" smtClean="0"/>
              <a:t>30/10/2015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82812D5-A5C0-4A38-8E1B-DF8DCB607FF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A53E14-C86C-4011-ACBD-5EB1B6425700}" type="datetimeFigureOut">
              <a:rPr lang="en-GB" smtClean="0"/>
              <a:t>30/10/2015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E0D5921-02C3-4BC3-A511-887E26730F9C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27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949280"/>
            <a:ext cx="2425700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D85A195-AF22-451E-B536-2A462C427ED8}" type="datetimeFigureOut">
              <a:rPr lang="en-GB" smtClean="0"/>
              <a:t>30/10/2015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582812D5-A5C0-4A38-8E1B-DF8DCB607FFC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D85A195-AF22-451E-B536-2A462C427ED8}" type="datetimeFigureOut">
              <a:rPr lang="en-GB" smtClean="0"/>
              <a:t>30/10/2015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2812D5-A5C0-4A38-8E1B-DF8DCB607FF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D85A195-AF22-451E-B536-2A462C427ED8}" type="datetimeFigureOut">
              <a:rPr lang="en-GB" smtClean="0"/>
              <a:t>30/10/2015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2812D5-A5C0-4A38-8E1B-DF8DCB607FF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D85A195-AF22-451E-B536-2A462C427ED8}" type="datetimeFigureOut">
              <a:rPr lang="en-GB" smtClean="0"/>
              <a:t>30/10/2015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2812D5-A5C0-4A38-8E1B-DF8DCB607FF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D85A195-AF22-451E-B536-2A462C427ED8}" type="datetimeFigureOut">
              <a:rPr lang="en-GB" smtClean="0"/>
              <a:t>30/10/2015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2812D5-A5C0-4A38-8E1B-DF8DCB607FF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D85A195-AF22-451E-B536-2A462C427ED8}" type="datetimeFigureOut">
              <a:rPr lang="en-GB" smtClean="0"/>
              <a:t>30/10/2015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2812D5-A5C0-4A38-8E1B-DF8DCB607FF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D85A195-AF22-451E-B536-2A462C427ED8}" type="datetimeFigureOut">
              <a:rPr lang="en-GB" smtClean="0"/>
              <a:t>30/10/2015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2812D5-A5C0-4A38-8E1B-DF8DCB607FFC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7D85A195-AF22-451E-B536-2A462C427ED8}" type="datetimeFigureOut">
              <a:rPr lang="en-GB" smtClean="0"/>
              <a:t>30/10/2015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GB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582812D5-A5C0-4A38-8E1B-DF8DCB607FFC}" type="slidenum">
              <a:rPr lang="en-GB" smtClean="0"/>
              <a:t>‹#›</a:t>
            </a:fld>
            <a:endParaRPr lang="en-GB"/>
          </a:p>
        </p:txBody>
      </p:sp>
      <p:pic>
        <p:nvPicPr>
          <p:cNvPr id="10" name="Picture 9"/>
          <p:cNvPicPr/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5949280"/>
            <a:ext cx="1718062" cy="702316"/>
          </a:xfrm>
          <a:prstGeom prst="rect">
            <a:avLst/>
          </a:prstGeom>
        </p:spPr>
      </p:pic>
      <p:pic>
        <p:nvPicPr>
          <p:cNvPr id="12" name="Picture 5" descr="C:\Users\ndlf2\AppData\Local\Microsoft\Windows\Temporary Internet Files\Content.IE5\DW8IGN32\Copyright symbol[1].png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9" y="6435310"/>
            <a:ext cx="457323" cy="429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Screen Shot 2013-06-03 at 22.30.11.png"/>
          <p:cNvPicPr/>
          <p:nvPr userDrawn="1"/>
        </p:nvPicPr>
        <p:blipFill>
          <a:blip r:embed="rId16" cstate="print"/>
          <a:srcRect b="22787"/>
          <a:stretch>
            <a:fillRect/>
          </a:stretch>
        </p:blipFill>
        <p:spPr bwMode="auto">
          <a:xfrm>
            <a:off x="7020272" y="6093296"/>
            <a:ext cx="1895093" cy="614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deborah.forbes@newcastle.ac.uk" TargetMode="External"/><Relationship Id="rId2" Type="http://schemas.openxmlformats.org/officeDocument/2006/relationships/hyperlink" Target="mailto:g.nichols@sheffield.ac.uk" TargetMode="External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gordon.macfadyen@northumbria.ac.uk" TargetMode="External"/><Relationship Id="rId4" Type="http://schemas.openxmlformats.org/officeDocument/2006/relationships/hyperlink" Target="mailto:lindsay.findlay-king@northumbria.ac.uk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dpi.com/2076-3387/5/2/71" TargetMode="External"/><Relationship Id="rId2" Type="http://schemas.openxmlformats.org/officeDocument/2006/relationships/hyperlink" Target="http://dx.doi.org/10.3390/admsci5020071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svrn.group.shef.ac.uk/wp-content/uploads/2013/02/Nichols-and-Forbes-transfer-of-leisure-facilities-to-volunteer-delivery-20141.pdf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52737"/>
            <a:ext cx="7772400" cy="2232248"/>
          </a:xfrm>
        </p:spPr>
        <p:txBody>
          <a:bodyPr>
            <a:normAutofit fontScale="90000"/>
          </a:bodyPr>
          <a:lstStyle/>
          <a:p>
            <a:r>
              <a:rPr lang="en-GB" b="1" dirty="0"/>
              <a:t>Little leisure centres and libraries in the Big Society</a:t>
            </a:r>
            <a:r>
              <a:rPr lang="en-GB" b="1" dirty="0" smtClean="0"/>
              <a:t>.</a:t>
            </a:r>
            <a:br>
              <a:rPr lang="en-GB" b="1" dirty="0" smtClean="0"/>
            </a:br>
            <a:r>
              <a:rPr lang="en-GB" b="1" dirty="0" smtClean="0"/>
              <a:t>LSA  2015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12976"/>
            <a:ext cx="6400800" cy="1944216"/>
          </a:xfrm>
        </p:spPr>
        <p:txBody>
          <a:bodyPr>
            <a:normAutofit fontScale="77500" lnSpcReduction="20000"/>
          </a:bodyPr>
          <a:lstStyle/>
          <a:p>
            <a:r>
              <a:rPr lang="en-GB" dirty="0">
                <a:solidFill>
                  <a:schemeClr val="tx1"/>
                </a:solidFill>
              </a:rPr>
              <a:t>Geoff Nichols, Sheffield University Management School </a:t>
            </a:r>
            <a:r>
              <a:rPr lang="en-GB" u="sng" dirty="0">
                <a:hlinkClick r:id="rId2"/>
              </a:rPr>
              <a:t>g.nichols@sheffield.ac.uk</a:t>
            </a:r>
            <a:endParaRPr lang="en-GB" dirty="0"/>
          </a:p>
          <a:p>
            <a:r>
              <a:rPr lang="en-GB" dirty="0">
                <a:solidFill>
                  <a:schemeClr val="tx1"/>
                </a:solidFill>
              </a:rPr>
              <a:t>Deborah Forbes, Newcastle University Business School</a:t>
            </a:r>
            <a:r>
              <a:rPr lang="en-GB" dirty="0"/>
              <a:t> </a:t>
            </a:r>
            <a:r>
              <a:rPr lang="en-GB" u="sng" dirty="0">
                <a:hlinkClick r:id="rId3"/>
              </a:rPr>
              <a:t>deborah.forbes@newcastle.ac.uk</a:t>
            </a:r>
            <a:endParaRPr lang="en-GB" dirty="0"/>
          </a:p>
          <a:p>
            <a:r>
              <a:rPr lang="en-GB" dirty="0">
                <a:solidFill>
                  <a:schemeClr val="tx1"/>
                </a:solidFill>
              </a:rPr>
              <a:t>Lindsay Findlay-King, Northumbria University </a:t>
            </a:r>
            <a:r>
              <a:rPr lang="en-GB" u="sng" dirty="0">
                <a:hlinkClick r:id="rId4"/>
              </a:rPr>
              <a:t>lindsay.findlay-king@northumbria.ac.uk</a:t>
            </a:r>
            <a:endParaRPr lang="en-GB" dirty="0"/>
          </a:p>
          <a:p>
            <a:r>
              <a:rPr lang="en-GB" dirty="0">
                <a:solidFill>
                  <a:schemeClr val="tx1"/>
                </a:solidFill>
              </a:rPr>
              <a:t>Gordon </a:t>
            </a:r>
            <a:r>
              <a:rPr lang="en-GB" dirty="0" err="1">
                <a:solidFill>
                  <a:schemeClr val="tx1"/>
                </a:solidFill>
              </a:rPr>
              <a:t>Macfadyen</a:t>
            </a:r>
            <a:r>
              <a:rPr lang="en-GB" dirty="0">
                <a:solidFill>
                  <a:schemeClr val="tx1"/>
                </a:solidFill>
              </a:rPr>
              <a:t>, Northumbria University </a:t>
            </a:r>
            <a:r>
              <a:rPr lang="en-GB" u="sng" dirty="0">
                <a:hlinkClick r:id="rId5"/>
              </a:rPr>
              <a:t>gordon.macfadyen@northumbria.ac.uk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2341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236752"/>
          </a:xfrm>
        </p:spPr>
        <p:txBody>
          <a:bodyPr>
            <a:normAutofit/>
          </a:bodyPr>
          <a:lstStyle/>
          <a:p>
            <a:r>
              <a:rPr lang="en-GB" dirty="0" smtClean="0"/>
              <a:t>Support – provided to varying degrees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700807"/>
            <a:ext cx="7643192" cy="4104457"/>
          </a:xfrm>
        </p:spPr>
        <p:txBody>
          <a:bodyPr/>
          <a:lstStyle/>
          <a:p>
            <a:pPr lvl="0"/>
            <a:r>
              <a:rPr lang="en-GB" dirty="0" smtClean="0"/>
              <a:t>Technical training and support</a:t>
            </a:r>
          </a:p>
          <a:p>
            <a:pPr lvl="0"/>
            <a:r>
              <a:rPr lang="en-GB" dirty="0" smtClean="0"/>
              <a:t>Rate relief</a:t>
            </a:r>
          </a:p>
          <a:p>
            <a:pPr lvl="0"/>
            <a:r>
              <a:rPr lang="en-GB" dirty="0" smtClean="0"/>
              <a:t>Favourable leases</a:t>
            </a:r>
          </a:p>
          <a:p>
            <a:pPr lvl="0"/>
            <a:r>
              <a:rPr lang="en-GB" dirty="0" smtClean="0"/>
              <a:t>Assurance that building liabilities will be met</a:t>
            </a:r>
          </a:p>
          <a:p>
            <a:pPr lvl="0"/>
            <a:r>
              <a:rPr lang="en-GB" dirty="0" smtClean="0"/>
              <a:t>Clarity over liabilities arising from previous grants. </a:t>
            </a:r>
          </a:p>
          <a:p>
            <a:pPr lvl="0"/>
            <a:r>
              <a:rPr lang="en-GB" dirty="0" smtClean="0"/>
              <a:t>Redeployment of local authority staff and clarity over application of TUPE regulations.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02059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Summary 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700808"/>
            <a:ext cx="7787208" cy="4425355"/>
          </a:xfrm>
        </p:spPr>
        <p:txBody>
          <a:bodyPr>
            <a:normAutofit/>
          </a:bodyPr>
          <a:lstStyle/>
          <a:p>
            <a:r>
              <a:rPr lang="en-GB" dirty="0"/>
              <a:t>our examples are ‘little’. </a:t>
            </a:r>
            <a:r>
              <a:rPr lang="en-GB" dirty="0" smtClean="0"/>
              <a:t>individual and small. </a:t>
            </a:r>
          </a:p>
          <a:p>
            <a:r>
              <a:rPr lang="en-GB" dirty="0" smtClean="0"/>
              <a:t>Oligopoly - Of </a:t>
            </a:r>
            <a:r>
              <a:rPr lang="en-GB" dirty="0"/>
              <a:t>161 contracts with local authorities, three operators hold 61%. </a:t>
            </a:r>
            <a:r>
              <a:rPr lang="en-US" dirty="0" smtClean="0"/>
              <a:t>Sports </a:t>
            </a:r>
            <a:r>
              <a:rPr lang="en-US" dirty="0"/>
              <a:t>and Leisure Management; Places for People and Greenwich Leisure Limited. </a:t>
            </a:r>
            <a:r>
              <a:rPr lang="en-US" dirty="0" smtClean="0"/>
              <a:t> ‘predatory trusts’.  Is big the default option? </a:t>
            </a:r>
          </a:p>
          <a:p>
            <a:r>
              <a:rPr lang="en-US" dirty="0" smtClean="0"/>
              <a:t>Hard to get a national picture in sport</a:t>
            </a:r>
          </a:p>
          <a:p>
            <a:r>
              <a:rPr lang="en-US" dirty="0" smtClean="0"/>
              <a:t>In libraries – all small local trusts.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97377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772816"/>
            <a:ext cx="7715200" cy="4353347"/>
          </a:xfrm>
        </p:spPr>
        <p:txBody>
          <a:bodyPr>
            <a:normAutofit/>
          </a:bodyPr>
          <a:lstStyle/>
          <a:p>
            <a:r>
              <a:rPr lang="en-GB" dirty="0"/>
              <a:t>important supportive role of Volunteer Advice </a:t>
            </a:r>
            <a:r>
              <a:rPr lang="en-GB" dirty="0" smtClean="0"/>
              <a:t>Centres</a:t>
            </a:r>
          </a:p>
          <a:p>
            <a:r>
              <a:rPr lang="en-GB" dirty="0"/>
              <a:t>contrast </a:t>
            </a:r>
            <a:r>
              <a:rPr lang="en-GB" dirty="0" smtClean="0"/>
              <a:t>in collaboration government /  volunteers</a:t>
            </a:r>
          </a:p>
          <a:p>
            <a:r>
              <a:rPr lang="en-GB" dirty="0" smtClean="0"/>
              <a:t>has </a:t>
            </a:r>
            <a:r>
              <a:rPr lang="en-GB" dirty="0"/>
              <a:t>had to be </a:t>
            </a:r>
            <a:r>
              <a:rPr lang="en-GB" dirty="0" smtClean="0"/>
              <a:t>genuine </a:t>
            </a:r>
            <a:r>
              <a:rPr lang="en-GB" dirty="0"/>
              <a:t>transfer of </a:t>
            </a:r>
            <a:r>
              <a:rPr lang="en-GB" dirty="0" smtClean="0"/>
              <a:t>power</a:t>
            </a:r>
          </a:p>
          <a:p>
            <a:r>
              <a:rPr lang="en-GB" dirty="0" smtClean="0"/>
              <a:t>Most support is required in most disadvantaged areas.   - but it tends to be delivered to demand. 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08816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609416"/>
            <a:ext cx="7239000" cy="4846320"/>
          </a:xfrm>
        </p:spPr>
        <p:txBody>
          <a:bodyPr>
            <a:normAutofit/>
          </a:bodyPr>
          <a:lstStyle/>
          <a:p>
            <a:r>
              <a:rPr lang="en-GB" dirty="0"/>
              <a:t>little evidence of businesses showing leadership in committing resources for the common good </a:t>
            </a:r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77965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What can we learn – action/support?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340768"/>
            <a:ext cx="8229600" cy="4785395"/>
          </a:xfrm>
        </p:spPr>
        <p:txBody>
          <a:bodyPr>
            <a:normAutofit/>
          </a:bodyPr>
          <a:lstStyle/>
          <a:p>
            <a:r>
              <a:rPr lang="en-GB" dirty="0" smtClean="0"/>
              <a:t>Improve and promote Sports </a:t>
            </a:r>
            <a:r>
              <a:rPr lang="en-GB" dirty="0"/>
              <a:t>England’s asset transfer </a:t>
            </a:r>
            <a:r>
              <a:rPr lang="en-GB" dirty="0" smtClean="0"/>
              <a:t>advice – for local </a:t>
            </a:r>
            <a:r>
              <a:rPr lang="en-GB" dirty="0" err="1" smtClean="0"/>
              <a:t>govt</a:t>
            </a:r>
            <a:r>
              <a:rPr lang="en-GB" dirty="0" smtClean="0"/>
              <a:t> as well as volunteers. </a:t>
            </a:r>
          </a:p>
          <a:p>
            <a:r>
              <a:rPr lang="en-GB" dirty="0" smtClean="0"/>
              <a:t>Facilitate networking for support</a:t>
            </a:r>
          </a:p>
          <a:p>
            <a:r>
              <a:rPr lang="en-GB" dirty="0"/>
              <a:t>guidance </a:t>
            </a:r>
            <a:r>
              <a:rPr lang="en-GB" dirty="0" smtClean="0"/>
              <a:t>on TUPE</a:t>
            </a:r>
          </a:p>
          <a:p>
            <a:r>
              <a:rPr lang="en-GB" dirty="0" smtClean="0"/>
              <a:t>Local to be the default </a:t>
            </a:r>
            <a:r>
              <a:rPr lang="en-GB" dirty="0"/>
              <a:t>option </a:t>
            </a:r>
            <a:r>
              <a:rPr lang="en-GB" dirty="0" smtClean="0"/>
              <a:t>to promote community engagement</a:t>
            </a:r>
          </a:p>
          <a:p>
            <a:r>
              <a:rPr lang="en-GB" dirty="0"/>
              <a:t>volunteer led transfers should be encouraged, rather than discouraged </a:t>
            </a:r>
            <a:r>
              <a:rPr lang="en-GB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75066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What can we learn – action/support?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609416"/>
            <a:ext cx="7239000" cy="4846320"/>
          </a:xfrm>
        </p:spPr>
        <p:txBody>
          <a:bodyPr>
            <a:normAutofit/>
          </a:bodyPr>
          <a:lstStyle/>
          <a:p>
            <a:r>
              <a:rPr lang="en-GB" dirty="0" smtClean="0"/>
              <a:t>Favourable rate relief and lease conditions</a:t>
            </a:r>
          </a:p>
          <a:p>
            <a:r>
              <a:rPr lang="en-GB" dirty="0" smtClean="0"/>
              <a:t>Technical support and training</a:t>
            </a:r>
          </a:p>
          <a:p>
            <a:r>
              <a:rPr lang="en-GB" dirty="0"/>
              <a:t>support from development </a:t>
            </a:r>
            <a:r>
              <a:rPr lang="en-GB" dirty="0" smtClean="0"/>
              <a:t>officers</a:t>
            </a:r>
          </a:p>
          <a:p>
            <a:r>
              <a:rPr lang="en-GB" dirty="0"/>
              <a:t>businesses to commit resources for the common </a:t>
            </a:r>
            <a:r>
              <a:rPr lang="en-GB" dirty="0" smtClean="0"/>
              <a:t>good</a:t>
            </a:r>
          </a:p>
          <a:p>
            <a:r>
              <a:rPr lang="en-GB" dirty="0" smtClean="0"/>
              <a:t>Clarify liability for previous grants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52805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Realistically…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609416"/>
            <a:ext cx="7239000" cy="4846320"/>
          </a:xfrm>
        </p:spPr>
        <p:txBody>
          <a:bodyPr/>
          <a:lstStyle/>
          <a:p>
            <a:r>
              <a:rPr lang="en-GB" dirty="0" smtClean="0"/>
              <a:t>Most of this costs</a:t>
            </a:r>
          </a:p>
          <a:p>
            <a:r>
              <a:rPr lang="en-GB" dirty="0" smtClean="0"/>
              <a:t>We are here because of cuts in expenditure</a:t>
            </a:r>
          </a:p>
          <a:p>
            <a:r>
              <a:rPr lang="en-GB" dirty="0" smtClean="0"/>
              <a:t>We can’t develop volunteers to provide a service for all [rather than the advantaged] without support.</a:t>
            </a:r>
          </a:p>
          <a:p>
            <a:r>
              <a:rPr lang="en-GB" dirty="0" smtClean="0"/>
              <a:t>And this takes time</a:t>
            </a:r>
          </a:p>
          <a:p>
            <a:r>
              <a:rPr lang="en-GB" dirty="0" smtClean="0"/>
              <a:t>Funds and time are in short supply! 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5701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80120"/>
          </a:xfrm>
        </p:spPr>
        <p:txBody>
          <a:bodyPr/>
          <a:lstStyle/>
          <a:p>
            <a:r>
              <a:rPr lang="en-GB" dirty="0"/>
              <a:t>R</a:t>
            </a:r>
            <a:r>
              <a:rPr lang="en-GB" dirty="0" smtClean="0"/>
              <a:t>eferences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196752"/>
            <a:ext cx="7715200" cy="49294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/>
              <a:t>Nichols, G., Forbes, D., Findlay-King, L. and </a:t>
            </a:r>
            <a:r>
              <a:rPr lang="en-GB" sz="2400" dirty="0" err="1"/>
              <a:t>MacFadyen</a:t>
            </a:r>
            <a:r>
              <a:rPr lang="en-GB" sz="2400" dirty="0"/>
              <a:t>, G. (2015) Is the Asset Transfer of Public Leisure Facilities in England an Example of Associative Democracy?  </a:t>
            </a:r>
            <a:r>
              <a:rPr lang="en-GB" sz="2400" i="1" dirty="0"/>
              <a:t>Administrative Sciences.</a:t>
            </a:r>
            <a:r>
              <a:rPr lang="en-GB" sz="2400" dirty="0"/>
              <a:t>  </a:t>
            </a:r>
            <a:r>
              <a:rPr lang="en-GB" sz="2400" i="1" dirty="0"/>
              <a:t>5</a:t>
            </a:r>
            <a:r>
              <a:rPr lang="en-GB" sz="2400" dirty="0"/>
              <a:t>(2), 71-87; </a:t>
            </a:r>
            <a:r>
              <a:rPr lang="en-GB" sz="2100" dirty="0"/>
              <a:t>doi:</a:t>
            </a:r>
            <a:r>
              <a:rPr lang="en-GB" sz="2100" dirty="0">
                <a:hlinkClick r:id="rId2"/>
              </a:rPr>
              <a:t>10.3390/admsci5020071</a:t>
            </a:r>
            <a:endParaRPr lang="en-GB" sz="2100" dirty="0"/>
          </a:p>
          <a:p>
            <a:pPr marL="0" indent="0">
              <a:buNone/>
            </a:pPr>
            <a:r>
              <a:rPr lang="en-GB" sz="2100" u="sng" dirty="0">
                <a:hlinkClick r:id="rId3"/>
              </a:rPr>
              <a:t>http://</a:t>
            </a:r>
            <a:r>
              <a:rPr lang="en-GB" sz="2100" u="sng" dirty="0" smtClean="0">
                <a:hlinkClick r:id="rId3"/>
              </a:rPr>
              <a:t>www.mdpi.com/2076-3387/5/2/71</a:t>
            </a:r>
            <a:r>
              <a:rPr lang="en-GB" sz="2100" dirty="0" smtClean="0"/>
              <a:t> </a:t>
            </a:r>
          </a:p>
          <a:p>
            <a:pPr marL="0" indent="0">
              <a:buNone/>
            </a:pPr>
            <a:endParaRPr lang="en-GB" sz="2100" dirty="0" smtClean="0"/>
          </a:p>
          <a:p>
            <a:pPr marL="0" indent="0">
              <a:buNone/>
            </a:pPr>
            <a:r>
              <a:rPr lang="en-GB" sz="2400" dirty="0" smtClean="0"/>
              <a:t>Nichols </a:t>
            </a:r>
            <a:r>
              <a:rPr lang="en-GB" sz="2400" dirty="0"/>
              <a:t>G. and Forbes D. (2014)  The transfer of public leisure facilities to volunteer delivery</a:t>
            </a:r>
          </a:p>
          <a:p>
            <a:pPr marL="0" indent="0">
              <a:buNone/>
            </a:pPr>
            <a:r>
              <a:rPr lang="en-GB" sz="2100" u="sng" dirty="0">
                <a:hlinkClick r:id="rId4"/>
              </a:rPr>
              <a:t>http://svrn.group.shef.ac.uk/wp-content/uploads/2013/02/Nichols-and-Forbes-transfer-of-leisure-facilities-to-volunteer-delivery-20141.pdf</a:t>
            </a:r>
            <a:endParaRPr lang="en-GB" sz="21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7586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Any questions?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4294967295"/>
          </p:nvPr>
        </p:nvSpPr>
        <p:spPr>
          <a:xfrm>
            <a:off x="457200" y="1609416"/>
            <a:ext cx="7239000" cy="484632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8867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We ask: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609416"/>
            <a:ext cx="7239000" cy="4846320"/>
          </a:xfrm>
        </p:spPr>
        <p:txBody>
          <a:bodyPr/>
          <a:lstStyle/>
          <a:p>
            <a:r>
              <a:rPr lang="en-GB" dirty="0" smtClean="0"/>
              <a:t>What </a:t>
            </a:r>
            <a:r>
              <a:rPr lang="en-GB" dirty="0"/>
              <a:t>were the problems volunteer groups faced in asset </a:t>
            </a:r>
            <a:r>
              <a:rPr lang="en-GB" dirty="0" smtClean="0"/>
              <a:t>transfer?</a:t>
            </a:r>
          </a:p>
          <a:p>
            <a:r>
              <a:rPr lang="en-GB" dirty="0" smtClean="0"/>
              <a:t>What </a:t>
            </a:r>
            <a:r>
              <a:rPr lang="en-GB" dirty="0"/>
              <a:t>support did they need?  </a:t>
            </a:r>
            <a:endParaRPr lang="en-GB" dirty="0" smtClean="0"/>
          </a:p>
          <a:p>
            <a:r>
              <a:rPr lang="en-GB" dirty="0" smtClean="0"/>
              <a:t>What support could </a:t>
            </a:r>
            <a:r>
              <a:rPr lang="en-GB" dirty="0"/>
              <a:t>be </a:t>
            </a:r>
            <a:r>
              <a:rPr lang="en-GB" dirty="0" smtClean="0"/>
              <a:t>provided?</a:t>
            </a:r>
          </a:p>
          <a:p>
            <a:r>
              <a:rPr lang="en-GB" dirty="0" smtClean="0"/>
              <a:t>In </a:t>
            </a:r>
            <a:r>
              <a:rPr lang="en-GB" dirty="0"/>
              <a:t>the context of a critique of the Big Society. </a:t>
            </a:r>
          </a:p>
        </p:txBody>
      </p:sp>
    </p:spTree>
    <p:extLst>
      <p:ext uri="{BB962C8B-B14F-4D97-AF65-F5344CB8AC3E}">
        <p14:creationId xmlns:p14="http://schemas.microsoft.com/office/powerpoint/2010/main" val="3891675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Recent asset transfer in leisure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844824"/>
            <a:ext cx="8229600" cy="4281339"/>
          </a:xfrm>
        </p:spPr>
        <p:txBody>
          <a:bodyPr/>
          <a:lstStyle/>
          <a:p>
            <a:r>
              <a:rPr lang="en-GB" dirty="0"/>
              <a:t>sports centres, swimming pools and </a:t>
            </a:r>
            <a:r>
              <a:rPr lang="en-GB" dirty="0" smtClean="0"/>
              <a:t>libraries</a:t>
            </a:r>
          </a:p>
          <a:p>
            <a:r>
              <a:rPr lang="en-GB" dirty="0" smtClean="0"/>
              <a:t>volunteers </a:t>
            </a:r>
            <a:r>
              <a:rPr lang="en-GB" dirty="0"/>
              <a:t>plan and execute the transfer to trust status </a:t>
            </a:r>
            <a:r>
              <a:rPr lang="en-GB" dirty="0" smtClean="0"/>
              <a:t>themselves</a:t>
            </a:r>
          </a:p>
          <a:p>
            <a:r>
              <a:rPr lang="en-GB" dirty="0" smtClean="0"/>
              <a:t>take </a:t>
            </a:r>
            <a:r>
              <a:rPr lang="en-GB" dirty="0"/>
              <a:t>roles of governance and delivery </a:t>
            </a:r>
            <a:r>
              <a:rPr lang="en-GB" dirty="0" smtClean="0"/>
              <a:t>afterwards</a:t>
            </a:r>
          </a:p>
          <a:p>
            <a:r>
              <a:rPr lang="en-GB" dirty="0"/>
              <a:t>an alternative to local government closing non-statutory services as a consequence of reduced funding</a:t>
            </a:r>
          </a:p>
        </p:txBody>
      </p:sp>
    </p:spTree>
    <p:extLst>
      <p:ext uri="{BB962C8B-B14F-4D97-AF65-F5344CB8AC3E}">
        <p14:creationId xmlns:p14="http://schemas.microsoft.com/office/powerpoint/2010/main" val="614543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DGA Durham Times 30-9-11 Volunteers efforts sees gymnasts facility reopen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40152" y="182724"/>
            <a:ext cx="3133725" cy="352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12"/>
          <p:cNvGrpSpPr>
            <a:grpSpLocks/>
          </p:cNvGrpSpPr>
          <p:nvPr/>
        </p:nvGrpSpPr>
        <p:grpSpPr bwMode="auto">
          <a:xfrm>
            <a:off x="3308085" y="1329395"/>
            <a:ext cx="2808287" cy="4076700"/>
            <a:chOff x="1429" y="164"/>
            <a:chExt cx="2948" cy="3775"/>
          </a:xfrm>
        </p:grpSpPr>
        <p:pic>
          <p:nvPicPr>
            <p:cNvPr id="6" name="Picture 10" descr="DGA Northern Echo 4 Oct 2011 part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9" y="164"/>
              <a:ext cx="2917" cy="2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11" descr="DGA Northern Echo 4 Oct 2011 part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9" y="1570"/>
              <a:ext cx="2948" cy="2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6842" y="260648"/>
            <a:ext cx="2016224" cy="86409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86" y="6137"/>
            <a:ext cx="3240360" cy="48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4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In contrast to the first generation of trusts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600201"/>
            <a:ext cx="8229600" cy="3701008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E.g. SIV, Edinburgh Leisure, Greenwich Leisure</a:t>
            </a:r>
          </a:p>
          <a:p>
            <a:r>
              <a:rPr lang="en-GB" dirty="0"/>
              <a:t>major objective </a:t>
            </a:r>
            <a:r>
              <a:rPr lang="en-GB" dirty="0" smtClean="0"/>
              <a:t>to </a:t>
            </a:r>
            <a:r>
              <a:rPr lang="en-GB" dirty="0"/>
              <a:t>avoid </a:t>
            </a:r>
            <a:r>
              <a:rPr lang="en-GB" dirty="0" smtClean="0"/>
              <a:t>non-domestic </a:t>
            </a:r>
            <a:r>
              <a:rPr lang="en-GB" dirty="0"/>
              <a:t>rates to central government; and </a:t>
            </a:r>
            <a:r>
              <a:rPr lang="en-GB" dirty="0" smtClean="0"/>
              <a:t>avoid CCT</a:t>
            </a:r>
          </a:p>
          <a:p>
            <a:r>
              <a:rPr lang="en-GB" dirty="0"/>
              <a:t>volunteers </a:t>
            </a:r>
            <a:r>
              <a:rPr lang="en-GB" dirty="0" smtClean="0"/>
              <a:t>in </a:t>
            </a:r>
            <a:r>
              <a:rPr lang="en-GB" dirty="0"/>
              <a:t>governance as trustees; </a:t>
            </a:r>
            <a:r>
              <a:rPr lang="en-GB" dirty="0" smtClean="0"/>
              <a:t>recruited </a:t>
            </a:r>
          </a:p>
          <a:p>
            <a:pPr marL="0" indent="0">
              <a:buNone/>
            </a:pPr>
            <a:r>
              <a:rPr lang="en-GB" dirty="0" smtClean="0"/>
              <a:t>for </a:t>
            </a:r>
            <a:r>
              <a:rPr lang="en-GB" dirty="0"/>
              <a:t>their </a:t>
            </a:r>
            <a:r>
              <a:rPr lang="en-GB" dirty="0" smtClean="0"/>
              <a:t>expertise</a:t>
            </a:r>
          </a:p>
          <a:p>
            <a:r>
              <a:rPr lang="en-GB" dirty="0"/>
              <a:t>transfer to trust </a:t>
            </a:r>
            <a:r>
              <a:rPr lang="en-GB" dirty="0" smtClean="0"/>
              <a:t>status led </a:t>
            </a:r>
            <a:r>
              <a:rPr lang="en-GB" dirty="0"/>
              <a:t>by paid </a:t>
            </a:r>
            <a:r>
              <a:rPr lang="en-GB" dirty="0" smtClean="0"/>
              <a:t>employees</a:t>
            </a:r>
          </a:p>
          <a:p>
            <a:r>
              <a:rPr lang="en-GB" dirty="0"/>
              <a:t>local authority </a:t>
            </a:r>
            <a:r>
              <a:rPr lang="en-GB" dirty="0" smtClean="0"/>
              <a:t>represented on </a:t>
            </a:r>
            <a:r>
              <a:rPr lang="en-GB" dirty="0"/>
              <a:t>the </a:t>
            </a:r>
            <a:r>
              <a:rPr lang="en-GB" dirty="0" smtClean="0"/>
              <a:t>board</a:t>
            </a:r>
          </a:p>
          <a:p>
            <a:r>
              <a:rPr lang="en-GB" dirty="0" smtClean="0"/>
              <a:t>BIG  and may expand beyond local area </a:t>
            </a:r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621842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Review of 5 years of the Big Society</a:t>
            </a:r>
            <a:endParaRPr lang="en-GB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509118688"/>
              </p:ext>
            </p:extLst>
          </p:nvPr>
        </p:nvGraphicFramePr>
        <p:xfrm>
          <a:off x="683568" y="1484784"/>
          <a:ext cx="7056784" cy="40747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59879"/>
                <a:gridCol w="3596905"/>
              </a:tblGrid>
              <a:tr h="323453">
                <a:tc>
                  <a:txBody>
                    <a:bodyPr/>
                    <a:lstStyle/>
                    <a:p>
                      <a:r>
                        <a:rPr lang="en-GB" dirty="0" smtClean="0"/>
                        <a:t>Achievements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Negatives</a:t>
                      </a:r>
                      <a:endParaRPr lang="en-GB" sz="1800" dirty="0"/>
                    </a:p>
                  </a:txBody>
                  <a:tcPr/>
                </a:tc>
              </a:tr>
              <a:tr h="370899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new kinds of partnerships; voluntary sector resilient, and strengthening communities; volunteering remaining high compared to other countries – although at static levels since 2001.</a:t>
                      </a:r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/>
                        <a:t>large companies benefiting - bias against the local and voluntary sector; services not sufficiently meeting the needs of those who most need them –exacerbating gaps rich and poor; lack of dialogue to find a way of adapting to budget cuts; power not significantly transferred from the state; failure to establish a strong partnership with the voluntary sector; failure to mobilise the private sector to work for the common good.</a:t>
                      </a:r>
                    </a:p>
                    <a:p>
                      <a:endParaRPr lang="en-GB" sz="1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6861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948720"/>
          </a:xfrm>
        </p:spPr>
        <p:txBody>
          <a:bodyPr/>
          <a:lstStyle/>
          <a:p>
            <a:r>
              <a:rPr lang="en-GB" dirty="0" smtClean="0"/>
              <a:t>Methods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628800"/>
            <a:ext cx="7499176" cy="4497363"/>
          </a:xfrm>
        </p:spPr>
        <p:txBody>
          <a:bodyPr>
            <a:normAutofit/>
          </a:bodyPr>
          <a:lstStyle/>
          <a:p>
            <a:r>
              <a:rPr lang="en-GB" sz="2400" dirty="0"/>
              <a:t>S</a:t>
            </a:r>
            <a:r>
              <a:rPr lang="en-GB" sz="2400" dirty="0" smtClean="0"/>
              <a:t>emi-structured </a:t>
            </a:r>
            <a:r>
              <a:rPr lang="en-GB" sz="2400" dirty="0"/>
              <a:t>interviews with managers and volunteers [sometimes the same person] in 11 facilities (libraries, museums and sports </a:t>
            </a:r>
            <a:r>
              <a:rPr lang="en-GB" sz="2400" dirty="0" smtClean="0"/>
              <a:t>centres) which </a:t>
            </a:r>
            <a:r>
              <a:rPr lang="en-GB" sz="2400" dirty="0"/>
              <a:t>have transferred from local government to volunteer control and one in an authority which developed volunteers to work alongside </a:t>
            </a:r>
            <a:r>
              <a:rPr lang="en-GB" sz="2400" dirty="0" smtClean="0"/>
              <a:t>employees (2014-15). </a:t>
            </a:r>
          </a:p>
          <a:p>
            <a:r>
              <a:rPr lang="en-GB" sz="2400" dirty="0" smtClean="0"/>
              <a:t>Review of support and guidance [Sport England, DTS, and N. American]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890315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864096"/>
          </a:xfrm>
        </p:spPr>
        <p:txBody>
          <a:bodyPr>
            <a:normAutofit/>
          </a:bodyPr>
          <a:lstStyle/>
          <a:p>
            <a:r>
              <a:rPr lang="en-GB" dirty="0" smtClean="0"/>
              <a:t>Example - </a:t>
            </a:r>
            <a:r>
              <a:rPr lang="en-GB" b="1" dirty="0"/>
              <a:t>Bramley Baths Leeds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51520" y="2636912"/>
            <a:ext cx="7848872" cy="3489251"/>
          </a:xfrm>
        </p:spPr>
        <p:txBody>
          <a:bodyPr>
            <a:normAutofit fontScale="77500" lnSpcReduction="20000"/>
          </a:bodyPr>
          <a:lstStyle/>
          <a:p>
            <a:r>
              <a:rPr lang="en-GB" dirty="0" smtClean="0"/>
              <a:t>A small </a:t>
            </a:r>
            <a:r>
              <a:rPr lang="en-GB" dirty="0"/>
              <a:t>swimming pool and leisure centre </a:t>
            </a:r>
            <a:r>
              <a:rPr lang="en-GB" dirty="0" smtClean="0"/>
              <a:t>- outskirts </a:t>
            </a:r>
            <a:r>
              <a:rPr lang="en-GB" dirty="0"/>
              <a:t>of Leeds </a:t>
            </a:r>
            <a:r>
              <a:rPr lang="en-GB" dirty="0" smtClean="0"/>
              <a:t>- built </a:t>
            </a:r>
            <a:r>
              <a:rPr lang="en-GB" dirty="0"/>
              <a:t>in 1904.  Used by local residents and schools for swimming </a:t>
            </a:r>
            <a:r>
              <a:rPr lang="en-GB" dirty="0" smtClean="0"/>
              <a:t>lessons.</a:t>
            </a:r>
          </a:p>
          <a:p>
            <a:r>
              <a:rPr lang="en-GB" dirty="0" smtClean="0"/>
              <a:t>Opening </a:t>
            </a:r>
            <a:r>
              <a:rPr lang="en-GB" dirty="0"/>
              <a:t>hours reduced in September 2011 as part of a spending review by Leeds City Council.  </a:t>
            </a:r>
            <a:endParaRPr lang="en-GB" dirty="0" smtClean="0"/>
          </a:p>
          <a:p>
            <a:r>
              <a:rPr lang="en-GB" dirty="0" smtClean="0"/>
              <a:t>Local </a:t>
            </a:r>
            <a:r>
              <a:rPr lang="en-GB" dirty="0"/>
              <a:t>community group established to support the pool in February 2011 and re-opened in January 2013 as an Industrial Provident Society on a 25 year lease from the Council.   </a:t>
            </a:r>
            <a:endParaRPr lang="en-GB" dirty="0" smtClean="0"/>
          </a:p>
          <a:p>
            <a:r>
              <a:rPr lang="en-GB" dirty="0" smtClean="0"/>
              <a:t>Houses </a:t>
            </a:r>
            <a:r>
              <a:rPr lang="en-GB" dirty="0"/>
              <a:t>a public gym, swimming pool, steam room and space for community events, meetings and fitness classes.  </a:t>
            </a:r>
            <a:endParaRPr lang="en-GB" dirty="0" smtClean="0"/>
          </a:p>
          <a:p>
            <a:r>
              <a:rPr lang="en-GB" dirty="0" smtClean="0"/>
              <a:t>The </a:t>
            </a:r>
            <a:r>
              <a:rPr lang="en-GB" dirty="0"/>
              <a:t>trustees are volunteers and paid workers manage the pool and deliver the service.  </a:t>
            </a:r>
          </a:p>
        </p:txBody>
      </p:sp>
      <p:pic>
        <p:nvPicPr>
          <p:cNvPr id="1026" name="Picture 2" descr="Poo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908721"/>
            <a:ext cx="7981900" cy="1656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0883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236752"/>
          </a:xfrm>
        </p:spPr>
        <p:txBody>
          <a:bodyPr>
            <a:normAutofit/>
          </a:bodyPr>
          <a:lstStyle/>
          <a:p>
            <a:r>
              <a:rPr lang="en-GB" dirty="0" smtClean="0"/>
              <a:t>What support was provided to varying degrees?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609416"/>
            <a:ext cx="7239000" cy="4846320"/>
          </a:xfrm>
        </p:spPr>
        <p:txBody>
          <a:bodyPr>
            <a:normAutofit/>
          </a:bodyPr>
          <a:lstStyle/>
          <a:p>
            <a:pPr lvl="0"/>
            <a:r>
              <a:rPr lang="en-GB" dirty="0"/>
              <a:t>Guidance and support with establishing legal entity and business plans</a:t>
            </a:r>
          </a:p>
          <a:p>
            <a:pPr lvl="0"/>
            <a:r>
              <a:rPr lang="en-GB" dirty="0"/>
              <a:t>Mentors who have been through the process.</a:t>
            </a:r>
          </a:p>
          <a:p>
            <a:pPr lvl="0"/>
            <a:r>
              <a:rPr lang="en-GB" dirty="0"/>
              <a:t>Volunteer development officers – especially in areas of low social capital</a:t>
            </a:r>
          </a:p>
          <a:p>
            <a:pPr lvl="0"/>
            <a:r>
              <a:rPr lang="en-GB" dirty="0"/>
              <a:t>Advice and support from local authority staff</a:t>
            </a:r>
          </a:p>
          <a:p>
            <a:pPr lvl="0"/>
            <a:r>
              <a:rPr lang="en-GB" dirty="0"/>
              <a:t>Political goodwill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41462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412</TotalTime>
  <Words>881</Words>
  <Application>Microsoft Office PowerPoint</Application>
  <PresentationFormat>On-screen Show (4:3)</PresentationFormat>
  <Paragraphs>87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Opulent</vt:lpstr>
      <vt:lpstr>Little leisure centres and libraries in the Big Society. LSA  2015 </vt:lpstr>
      <vt:lpstr>We ask:</vt:lpstr>
      <vt:lpstr>Recent asset transfer in leisure</vt:lpstr>
      <vt:lpstr>PowerPoint Presentation</vt:lpstr>
      <vt:lpstr>In contrast to the first generation of trusts</vt:lpstr>
      <vt:lpstr>Review of 5 years of the Big Society</vt:lpstr>
      <vt:lpstr>Methods </vt:lpstr>
      <vt:lpstr>Example - Bramley Baths Leeds </vt:lpstr>
      <vt:lpstr>What support was provided to varying degrees? </vt:lpstr>
      <vt:lpstr>Support – provided to varying degrees </vt:lpstr>
      <vt:lpstr>Summary  </vt:lpstr>
      <vt:lpstr>Conclusions </vt:lpstr>
      <vt:lpstr>Conclusions </vt:lpstr>
      <vt:lpstr>What can we learn – action/support?</vt:lpstr>
      <vt:lpstr>What can we learn – action/support?</vt:lpstr>
      <vt:lpstr>Realistically…</vt:lpstr>
      <vt:lpstr>References</vt:lpstr>
      <vt:lpstr>Any questions?</vt:lpstr>
    </vt:vector>
  </TitlesOfParts>
  <Company>Newcastle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ndlf2</dc:creator>
  <cp:lastModifiedBy>Northumbria University</cp:lastModifiedBy>
  <cp:revision>26</cp:revision>
  <cp:lastPrinted>2015-06-27T13:28:36Z</cp:lastPrinted>
  <dcterms:created xsi:type="dcterms:W3CDTF">2015-06-25T10:29:53Z</dcterms:created>
  <dcterms:modified xsi:type="dcterms:W3CDTF">2015-10-30T06:59:29Z</dcterms:modified>
</cp:coreProperties>
</file>