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59" r:id="rId4"/>
    <p:sldId id="277" r:id="rId5"/>
    <p:sldId id="271" r:id="rId6"/>
    <p:sldId id="272" r:id="rId7"/>
    <p:sldId id="278" r:id="rId8"/>
    <p:sldId id="274" r:id="rId9"/>
    <p:sldId id="279" r:id="rId10"/>
    <p:sldId id="280" r:id="rId11"/>
    <p:sldId id="283" r:id="rId12"/>
    <p:sldId id="281" r:id="rId13"/>
    <p:sldId id="282" r:id="rId14"/>
    <p:sldId id="275" r:id="rId15"/>
    <p:sldId id="276" r:id="rId16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2B8"/>
    <a:srgbClr val="F89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27" autoAdjust="0"/>
    <p:restoredTop sz="75314" autoAdjust="0"/>
  </p:normalViewPr>
  <p:slideViewPr>
    <p:cSldViewPr>
      <p:cViewPr varScale="1">
        <p:scale>
          <a:sx n="71" d="100"/>
          <a:sy n="71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26" y="67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/>
          <a:lstStyle>
            <a:lvl1pPr algn="r">
              <a:defRPr sz="1200"/>
            </a:lvl1pPr>
          </a:lstStyle>
          <a:p>
            <a:fld id="{899FDE98-59CA-4C0F-A840-396A07F90349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 anchor="b"/>
          <a:lstStyle>
            <a:lvl1pPr algn="r">
              <a:defRPr sz="1200"/>
            </a:lvl1pPr>
          </a:lstStyle>
          <a:p>
            <a:fld id="{6B12F93A-E3B7-433B-ACFB-53FB011AB1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61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9" y="2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/>
          <a:lstStyle>
            <a:lvl1pPr algn="r">
              <a:defRPr sz="1200"/>
            </a:lvl1pPr>
          </a:lstStyle>
          <a:p>
            <a:fld id="{2B593F57-F61E-451B-BEE0-E3FBF350B357}" type="datetimeFigureOut">
              <a:rPr lang="en-GB" smtClean="0"/>
              <a:t>06/04/2016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7" tIns="45772" rIns="91547" bIns="4577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21942"/>
            <a:ext cx="5447030" cy="4473416"/>
          </a:xfrm>
          <a:prstGeom prst="rect">
            <a:avLst/>
          </a:prstGeom>
        </p:spPr>
        <p:txBody>
          <a:bodyPr vert="horz" lIns="91547" tIns="45772" rIns="91547" bIns="4577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547" tIns="45772" rIns="91547" bIns="45772" rtlCol="0" anchor="b"/>
          <a:lstStyle>
            <a:lvl1pPr algn="r">
              <a:defRPr sz="1200"/>
            </a:lvl1pPr>
          </a:lstStyle>
          <a:p>
            <a:fld id="{0AE0F541-A536-4B31-9CC7-C880D6D6CA1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23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0F541-A536-4B31-9CC7-C880D6D6CA17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52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612000" y="432000"/>
            <a:ext cx="3455944" cy="103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753342" y="5445224"/>
            <a:ext cx="3096345" cy="0"/>
          </a:xfrm>
          <a:prstGeom prst="line">
            <a:avLst/>
          </a:prstGeom>
          <a:ln>
            <a:solidFill>
              <a:srgbClr val="F897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sz="quarter" idx="17" hasCustomPrompt="1"/>
          </p:nvPr>
        </p:nvSpPr>
        <p:spPr>
          <a:xfrm>
            <a:off x="683566" y="3621880"/>
            <a:ext cx="7920881" cy="7202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36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F8971D"/>
              </a:buClr>
              <a:buFont typeface="Wingdings" panose="05000000000000000000" pitchFamily="2" charset="2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685939" y="4682659"/>
            <a:ext cx="7920881" cy="72008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20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683567" y="6137722"/>
            <a:ext cx="7920881" cy="38762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1600" b="0" i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Date</a:t>
            </a:r>
          </a:p>
          <a:p>
            <a:pPr lvl="0"/>
            <a:endParaRPr lang="en-GB" dirty="0"/>
          </a:p>
        </p:txBody>
      </p:sp>
      <p:sp>
        <p:nvSpPr>
          <p:cNvPr id="34" name="Text Placeholder 29"/>
          <p:cNvSpPr>
            <a:spLocks noGrp="1"/>
          </p:cNvSpPr>
          <p:nvPr>
            <p:ph type="body" sz="quarter" idx="20" hasCustomPrompt="1"/>
          </p:nvPr>
        </p:nvSpPr>
        <p:spPr>
          <a:xfrm>
            <a:off x="683567" y="5805264"/>
            <a:ext cx="7920881" cy="7202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1600" b="0" i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Position / Faculty or Service</a:t>
            </a:r>
            <a:endParaRPr lang="en-GB" dirty="0"/>
          </a:p>
          <a:p>
            <a:pPr lvl="0"/>
            <a:endParaRPr lang="en-GB" dirty="0"/>
          </a:p>
        </p:txBody>
      </p:sp>
      <p:pic>
        <p:nvPicPr>
          <p:cNvPr id="8" name="Picture 7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612000" y="432000"/>
            <a:ext cx="3455944" cy="103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 userDrawn="1"/>
        </p:nvCxnSpPr>
        <p:spPr>
          <a:xfrm>
            <a:off x="753342" y="5445224"/>
            <a:ext cx="3096345" cy="0"/>
          </a:xfrm>
          <a:prstGeom prst="line">
            <a:avLst/>
          </a:prstGeom>
          <a:ln>
            <a:solidFill>
              <a:srgbClr val="F897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56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6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031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612000" y="432000"/>
            <a:ext cx="3455944" cy="1032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753342" y="5445224"/>
            <a:ext cx="3096345" cy="0"/>
          </a:xfrm>
          <a:prstGeom prst="line">
            <a:avLst/>
          </a:prstGeom>
          <a:ln>
            <a:solidFill>
              <a:srgbClr val="F8971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29"/>
          <p:cNvSpPr>
            <a:spLocks noGrp="1"/>
          </p:cNvSpPr>
          <p:nvPr>
            <p:ph type="body" sz="quarter" idx="17" hasCustomPrompt="1"/>
          </p:nvPr>
        </p:nvSpPr>
        <p:spPr>
          <a:xfrm>
            <a:off x="683566" y="3621880"/>
            <a:ext cx="7920881" cy="7202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36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F8971D"/>
              </a:buClr>
              <a:buFont typeface="Wingdings" panose="05000000000000000000" pitchFamily="2" charset="2"/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685939" y="4682659"/>
            <a:ext cx="7920881" cy="72008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2000" b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33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683567" y="6137722"/>
            <a:ext cx="7920881" cy="38762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1600" b="0" i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Date</a:t>
            </a:r>
          </a:p>
          <a:p>
            <a:pPr lvl="0"/>
            <a:endParaRPr lang="en-GB" dirty="0"/>
          </a:p>
        </p:txBody>
      </p:sp>
      <p:sp>
        <p:nvSpPr>
          <p:cNvPr id="34" name="Text Placeholder 29"/>
          <p:cNvSpPr>
            <a:spLocks noGrp="1"/>
          </p:cNvSpPr>
          <p:nvPr>
            <p:ph type="body" sz="quarter" idx="20" hasCustomPrompt="1"/>
          </p:nvPr>
        </p:nvSpPr>
        <p:spPr>
          <a:xfrm>
            <a:off x="683567" y="5805264"/>
            <a:ext cx="7920881" cy="72027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71D"/>
              </a:buClr>
              <a:buSzTx/>
              <a:buFont typeface="Wingdings" panose="05000000000000000000" pitchFamily="2" charset="2"/>
              <a:buNone/>
              <a:tabLst/>
              <a:defRPr lang="en-GB" sz="1600" b="0" i="1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Position / Faculty or Service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0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80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458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051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2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487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28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372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739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Screen Shot 2013-06-03 at 22.30.11.png"/>
          <p:cNvPicPr/>
          <p:nvPr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Screen Shot 2013-06-03 at 22.30.11.png"/>
          <p:cNvPicPr/>
          <p:nvPr userDrawn="1"/>
        </p:nvPicPr>
        <p:blipFill>
          <a:blip r:embed="rId2" cstate="print"/>
          <a:srcRect b="22787"/>
          <a:stretch>
            <a:fillRect/>
          </a:stretch>
        </p:blipFill>
        <p:spPr bwMode="auto">
          <a:xfrm>
            <a:off x="7055795" y="6093296"/>
            <a:ext cx="1823085" cy="54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35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11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  <p:sldLayoutId id="2147483663" r:id="rId13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8971D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8971D"/>
        </a:buClr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F8971D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F8971D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8971D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strachan@northumbria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inkphysic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sa.ac.uk/index.php?option=com_pubs&amp;Itemid=&amp;task=show_year&amp;pubId=1&amp;versionId=25&amp;yearId=3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683567" y="1988840"/>
            <a:ext cx="7920881" cy="1872208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/>
              <a:t>How are International Undergraduate Students Using Technology to Support their Learning?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683566" y="3933056"/>
            <a:ext cx="7776867" cy="1670537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Professor Rebecca Strachan </a:t>
            </a:r>
          </a:p>
          <a:p>
            <a:r>
              <a:rPr lang="en-GB" dirty="0"/>
              <a:t>Sanaa Aljabali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83567" y="6137722"/>
            <a:ext cx="7920881" cy="387622"/>
          </a:xfrm>
        </p:spPr>
        <p:txBody>
          <a:bodyPr/>
          <a:lstStyle/>
          <a:p>
            <a:r>
              <a:rPr lang="en-GB" dirty="0"/>
              <a:t>April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83567" y="5301208"/>
            <a:ext cx="7920880" cy="836514"/>
          </a:xfrm>
        </p:spPr>
        <p:txBody>
          <a:bodyPr>
            <a:normAutofit fontScale="85000" lnSpcReduction="10000"/>
          </a:bodyPr>
          <a:lstStyle/>
          <a:p>
            <a:endParaRPr lang="en-GB" dirty="0"/>
          </a:p>
          <a:p>
            <a:r>
              <a:rPr lang="en-GB" dirty="0"/>
              <a:t>Faculty of Engineering and Environment, Northumbria University		</a:t>
            </a:r>
          </a:p>
          <a:p>
            <a:r>
              <a:rPr lang="en-GB" dirty="0"/>
              <a:t>Emails: </a:t>
            </a:r>
            <a:r>
              <a:rPr lang="en-GB" dirty="0">
                <a:hlinkClick r:id="rId3"/>
              </a:rPr>
              <a:t>rebecca.strachan@northumbria.ac.uk</a:t>
            </a:r>
            <a:r>
              <a:rPr lang="en-GB" dirty="0"/>
              <a:t> sanaa.aljabali@northumbria.ac.uk 		</a:t>
            </a:r>
          </a:p>
        </p:txBody>
      </p:sp>
    </p:spTree>
    <p:extLst>
      <p:ext uri="{BB962C8B-B14F-4D97-AF65-F5344CB8AC3E}">
        <p14:creationId xmlns:p14="http://schemas.microsoft.com/office/powerpoint/2010/main" val="174549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Key Findings: Main Purpose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5579" y="5224375"/>
            <a:ext cx="78592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Table 3. Main Purpose for Using Digital Technologies</a:t>
            </a:r>
            <a:endParaRPr lang="en-GB" altLang="en-US" sz="800" b="1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(out of a total of 250)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dirty="0"/>
              <a:t>Note some students did not provide an answer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055363"/>
              </p:ext>
            </p:extLst>
          </p:nvPr>
        </p:nvGraphicFramePr>
        <p:xfrm>
          <a:off x="827584" y="1484783"/>
          <a:ext cx="6840760" cy="362328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2567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40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Purpose of Using Digital Technology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Response </a:t>
                      </a: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(out of 250)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Communicate with other students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71%</a:t>
                      </a:r>
                      <a:r>
                        <a:rPr lang="en-US" sz="2400" baseline="0" dirty="0">
                          <a:effectLst/>
                        </a:rPr>
                        <a:t> (178)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ask questions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70%</a:t>
                      </a:r>
                      <a:r>
                        <a:rPr lang="en-US" sz="2400" baseline="0" dirty="0">
                          <a:effectLst/>
                        </a:rPr>
                        <a:t> (175)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engage in discussion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57%</a:t>
                      </a:r>
                      <a:r>
                        <a:rPr lang="en-US" sz="2400" baseline="0" dirty="0">
                          <a:effectLst/>
                        </a:rPr>
                        <a:t> (142)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share resources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45%</a:t>
                      </a:r>
                      <a:r>
                        <a:rPr lang="en-US" sz="2400" baseline="0" dirty="0">
                          <a:effectLst/>
                        </a:rPr>
                        <a:t> (113)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support formal assessment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44%</a:t>
                      </a:r>
                      <a:r>
                        <a:rPr lang="en-US" sz="2400" baseline="0" dirty="0">
                          <a:effectLst/>
                        </a:rPr>
                        <a:t> (110)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 evaluate</a:t>
                      </a:r>
                      <a:r>
                        <a:rPr lang="en-US" sz="2400" baseline="0" dirty="0">
                          <a:effectLst/>
                        </a:rPr>
                        <a:t> work of others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20%</a:t>
                      </a:r>
                      <a:r>
                        <a:rPr lang="en-US" sz="2400" baseline="0" dirty="0">
                          <a:effectLst/>
                        </a:rPr>
                        <a:t> (49)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31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3833"/>
          </a:xfrm>
        </p:spPr>
        <p:txBody>
          <a:bodyPr>
            <a:normAutofit fontScale="90000"/>
          </a:bodyPr>
          <a:lstStyle/>
          <a:p>
            <a:r>
              <a:rPr lang="en-GB" dirty="0"/>
              <a:t>Key Findings: Popular Technologies to Support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5705812"/>
            <a:ext cx="785921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Table 4. Most Popular Digital Technology Tools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latin typeface="Arial" panose="020B0604020202020204" pitchFamily="34" charset="0"/>
                <a:ea typeface="SimSun" panose="02010600030101010101" pitchFamily="2" charset="-122"/>
              </a:rPr>
              <a:t>(out of a total of 250)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dirty="0"/>
              <a:t>Note some students did not provide an answer</a:t>
            </a:r>
            <a:endParaRPr lang="en-GB" altLang="en-US" sz="2000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61492"/>
              </p:ext>
            </p:extLst>
          </p:nvPr>
        </p:nvGraphicFramePr>
        <p:xfrm>
          <a:off x="827584" y="1484783"/>
          <a:ext cx="7560840" cy="418790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704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60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Technology Tool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Response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Internet</a:t>
                      </a:r>
                      <a:r>
                        <a:rPr lang="en-GB" sz="2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Websites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79%</a:t>
                      </a:r>
                      <a:r>
                        <a:rPr lang="en-US" sz="2400" baseline="0" dirty="0">
                          <a:effectLst/>
                        </a:rPr>
                        <a:t> (197)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baseline="0" dirty="0">
                          <a:effectLst/>
                        </a:rPr>
                        <a:t>Blackboard (</a:t>
                      </a:r>
                      <a:r>
                        <a:rPr lang="en-US" sz="2400" baseline="0" dirty="0" err="1">
                          <a:effectLst/>
                        </a:rPr>
                        <a:t>eLP</a:t>
                      </a:r>
                      <a:r>
                        <a:rPr lang="en-US" sz="2400" baseline="0" dirty="0">
                          <a:effectLst/>
                        </a:rPr>
                        <a:t>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78%</a:t>
                      </a:r>
                      <a:r>
                        <a:rPr lang="en-US" sz="2400" baseline="0" dirty="0">
                          <a:effectLst/>
                        </a:rPr>
                        <a:t> (195)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  <a:ea typeface="+mn-ea"/>
                        </a:rPr>
                        <a:t>Email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76%</a:t>
                      </a:r>
                      <a:r>
                        <a:rPr lang="en-US" sz="2400" baseline="0" dirty="0">
                          <a:effectLst/>
                        </a:rPr>
                        <a:t> (191)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Social Media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52%</a:t>
                      </a:r>
                      <a:r>
                        <a:rPr lang="en-US" sz="2400" baseline="0" dirty="0">
                          <a:effectLst/>
                        </a:rPr>
                        <a:t> (131)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Youtube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51%</a:t>
                      </a:r>
                      <a:r>
                        <a:rPr lang="en-US" sz="2400" baseline="0" dirty="0">
                          <a:effectLst/>
                        </a:rPr>
                        <a:t> (127)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Document Sharing e.g. Dropbox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41%</a:t>
                      </a:r>
                      <a:r>
                        <a:rPr lang="en-US" sz="2400" baseline="0" dirty="0">
                          <a:effectLst/>
                        </a:rPr>
                        <a:t> (103)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+mn-lt"/>
                          <a:ea typeface="+mn-ea"/>
                        </a:rPr>
                        <a:t>eLibrary</a:t>
                      </a:r>
                      <a:r>
                        <a:rPr lang="en-US" sz="2400" baseline="0" dirty="0">
                          <a:effectLst/>
                          <a:latin typeface="+mn-lt"/>
                          <a:ea typeface="+mn-ea"/>
                        </a:rPr>
                        <a:t> e.g. NORA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40%</a:t>
                      </a:r>
                      <a:r>
                        <a:rPr lang="en-US" sz="2400" baseline="0" dirty="0">
                          <a:effectLst/>
                        </a:rPr>
                        <a:t> (99)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472102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GB" sz="2400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Ebooks</a:t>
                      </a: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en-GB" sz="2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discussion board, wikis, blogs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&lt;35%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6176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0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5582"/>
          </a:xfrm>
        </p:spPr>
        <p:txBody>
          <a:bodyPr>
            <a:normAutofit/>
          </a:bodyPr>
          <a:lstStyle/>
          <a:p>
            <a:r>
              <a:rPr lang="en-GB" dirty="0"/>
              <a:t>Face to face (77%) is still preferred form of communication for working with others but over 50% also cited use of social networks and email with messaging and phone at just over 40%</a:t>
            </a:r>
          </a:p>
          <a:p>
            <a:r>
              <a:rPr lang="en-GB" dirty="0"/>
              <a:t>Library (69%) is preferred location for effective study followed by home (56%) and classroom (54%), online learning was at 23%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6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5582"/>
          </a:xfrm>
        </p:spPr>
        <p:txBody>
          <a:bodyPr>
            <a:normAutofit/>
          </a:bodyPr>
          <a:lstStyle/>
          <a:p>
            <a:r>
              <a:rPr lang="en-GB" dirty="0"/>
              <a:t>More feedback is received by students via Blackboard (45%) and Email (42%) than face to face (32%)</a:t>
            </a:r>
          </a:p>
          <a:p>
            <a:r>
              <a:rPr lang="en-GB" dirty="0"/>
              <a:t>Main issues in using digital technologies are reported as technical (38%) with 29% reporting Internet addiction and 26% reporting a lack of understanding with the technology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 and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Move away from desktop to mobile</a:t>
            </a:r>
          </a:p>
          <a:p>
            <a:r>
              <a:rPr lang="en-GB" dirty="0"/>
              <a:t>Mainly working away from the campus</a:t>
            </a:r>
          </a:p>
          <a:p>
            <a:r>
              <a:rPr lang="en-GB" dirty="0"/>
              <a:t>Using technology for collaborative working – asking questions, sharing resources, </a:t>
            </a:r>
            <a:r>
              <a:rPr lang="en-GB" dirty="0" err="1"/>
              <a:t>etc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Follow up – more detailed observations and in depth interviews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Inform our approach to technology in learning e.g. document sharing more popular than </a:t>
            </a:r>
            <a:r>
              <a:rPr lang="en-GB" dirty="0" err="1"/>
              <a:t>eLibrary</a:t>
            </a:r>
            <a:r>
              <a:rPr lang="en-GB" dirty="0"/>
              <a:t>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8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Leading project to encourage more young people into technology, physical sciences and engineering – see </a:t>
            </a:r>
            <a:r>
              <a:rPr lang="en-GB" dirty="0">
                <a:hlinkClick r:id="rId2"/>
              </a:rPr>
              <a:t>www.thinkphysics.org</a:t>
            </a:r>
            <a:endParaRPr lang="en-GB" dirty="0"/>
          </a:p>
          <a:p>
            <a:r>
              <a:rPr lang="en-GB" dirty="0"/>
              <a:t>Using games to engage young people in science and technology</a:t>
            </a:r>
          </a:p>
          <a:p>
            <a:r>
              <a:rPr lang="en-GB" dirty="0"/>
              <a:t>Evaluation home and business users’ experiences of Ultrafast Broadband rollout in 3 pilot areas across the UK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3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Background: Technology in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In the UK, HEFCE’s report ‘</a:t>
            </a:r>
            <a:r>
              <a:rPr lang="en-GB" i="1" dirty="0"/>
              <a:t>Enhancing learning and teaching through the use of technology</a:t>
            </a:r>
            <a:r>
              <a:rPr lang="en-GB" dirty="0"/>
              <a:t>’ (March 2009) highlighted three different levels of benefits from technology:-</a:t>
            </a:r>
          </a:p>
          <a:p>
            <a:pPr lvl="0"/>
            <a:r>
              <a:rPr lang="en-GB" b="1" i="1" dirty="0">
                <a:solidFill>
                  <a:schemeClr val="tx2">
                    <a:lumMod val="75000"/>
                  </a:schemeClr>
                </a:solidFill>
              </a:rPr>
              <a:t>Efficiency: </a:t>
            </a:r>
            <a:r>
              <a:rPr lang="en-GB" dirty="0"/>
              <a:t>existing processes carried out in more cost-effective, time-effective, sustainable or scalable manners e.g. e-assessment</a:t>
            </a:r>
          </a:p>
          <a:p>
            <a:pPr lvl="0"/>
            <a:r>
              <a:rPr lang="en-GB" b="1" i="1" dirty="0">
                <a:solidFill>
                  <a:schemeClr val="tx2">
                    <a:lumMod val="75000"/>
                  </a:schemeClr>
                </a:solidFill>
              </a:rPr>
              <a:t>Enhancement:</a:t>
            </a:r>
            <a:r>
              <a:rPr lang="en-GB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improving existing processes and the outcomes e.g. lecture capture</a:t>
            </a:r>
          </a:p>
          <a:p>
            <a:pPr lvl="0"/>
            <a:r>
              <a:rPr lang="en-GB" b="1" i="1" dirty="0">
                <a:solidFill>
                  <a:schemeClr val="tx2">
                    <a:lumMod val="75000"/>
                  </a:schemeClr>
                </a:solidFill>
              </a:rPr>
              <a:t>Transformation: </a:t>
            </a:r>
            <a:r>
              <a:rPr lang="en-GB" dirty="0"/>
              <a:t>radical, positive change in existing processes or introducing new processes</a:t>
            </a:r>
          </a:p>
          <a:p>
            <a:pPr marL="0" indent="0">
              <a:buNone/>
            </a:pPr>
            <a:r>
              <a:rPr lang="en-GB" dirty="0"/>
              <a:t>There is evidence of technology use in higher education sector to help with the first two but little evidence of transformation.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 anecdotal evidence of students using technology increasingly outside the classroom in informal settings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90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dirty="0"/>
              <a:t>Background: International Students in 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National Higher Education Picture:</a:t>
            </a:r>
          </a:p>
          <a:p>
            <a:pPr lvl="1"/>
            <a:r>
              <a:rPr lang="en-GB" dirty="0"/>
              <a:t>18% (435,500) of all UK HE students are international</a:t>
            </a:r>
          </a:p>
          <a:p>
            <a:pPr lvl="1"/>
            <a:r>
              <a:rPr lang="en-GB" dirty="0"/>
              <a:t>Represents over 50% of all postgraduate students and 11% of undergraduate students </a:t>
            </a:r>
          </a:p>
          <a:p>
            <a:pPr lvl="1"/>
            <a:r>
              <a:rPr lang="en-GB" dirty="0"/>
              <a:t>There are now more undergraduate students (230k) than postgraduate (205k)</a:t>
            </a:r>
          </a:p>
          <a:p>
            <a:pPr lvl="1"/>
            <a:r>
              <a:rPr lang="en-GB" dirty="0"/>
              <a:t>Main subject areas: business and law, science, technology and engineering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prstClr val="black"/>
                </a:solidFill>
              </a:rPr>
              <a:t>[Source: </a:t>
            </a:r>
            <a:r>
              <a:rPr lang="en-GB" sz="1800" dirty="0">
                <a:solidFill>
                  <a:prstClr val="black"/>
                </a:solidFill>
                <a:hlinkClick r:id="rId2"/>
              </a:rPr>
              <a:t>HESA return 2013-2014</a:t>
            </a:r>
            <a:r>
              <a:rPr lang="en-GB" sz="1800" dirty="0">
                <a:solidFill>
                  <a:prstClr val="black"/>
                </a:solidFill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International Students and their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Often find our learning and teaching methods ‘strange’ and ‘challenging’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Anecdotal evidence that many use digital resources e.g. </a:t>
            </a:r>
            <a:r>
              <a:rPr lang="en-GB" dirty="0" err="1"/>
              <a:t>facebook</a:t>
            </a:r>
            <a:r>
              <a:rPr lang="en-GB" dirty="0"/>
              <a:t>, </a:t>
            </a:r>
            <a:r>
              <a:rPr lang="en-GB" dirty="0" err="1"/>
              <a:t>youtube</a:t>
            </a:r>
            <a:r>
              <a:rPr lang="en-GB" dirty="0"/>
              <a:t> and other social media to support their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634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i="1" dirty="0">
                <a:solidFill>
                  <a:schemeClr val="tx2">
                    <a:lumMod val="75000"/>
                  </a:schemeClr>
                </a:solidFill>
              </a:rPr>
              <a:t>Research Questions: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i="1" dirty="0"/>
              <a:t>what digital technologies do international undergraduate students use to support their learning?</a:t>
            </a:r>
            <a:r>
              <a:rPr lang="en-US" sz="2000" dirty="0"/>
              <a:t>” 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i="1" dirty="0"/>
              <a:t>“how are they using these digital technologies to support their learning?”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000" b="1" i="1" dirty="0">
                <a:solidFill>
                  <a:schemeClr val="tx2">
                    <a:lumMod val="75000"/>
                  </a:schemeClr>
                </a:solidFill>
              </a:rPr>
              <a:t>Case Study Approach:</a:t>
            </a:r>
          </a:p>
          <a:p>
            <a:r>
              <a:rPr lang="en-GB" sz="2000" dirty="0"/>
              <a:t>Survey among undergraduate international students in the Faculty of Engineering and Environment</a:t>
            </a:r>
          </a:p>
          <a:p>
            <a:r>
              <a:rPr lang="en-GB" sz="2000" dirty="0"/>
              <a:t>[covers built and natural environments, engineering, IT and digital technologies, mathematics]</a:t>
            </a:r>
          </a:p>
          <a:p>
            <a:r>
              <a:rPr lang="en-GB" sz="2000" dirty="0"/>
              <a:t>Follow up with in depth interviews/observations</a:t>
            </a:r>
          </a:p>
          <a:p>
            <a:r>
              <a:rPr lang="en-GB" sz="2000" dirty="0"/>
              <a:t>To provide a deep understanding of how they are using these technologies to inform our own learning and teaching practice and delivery approaches.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1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35308" y="6356350"/>
            <a:ext cx="2151492" cy="365125"/>
          </a:xfrm>
        </p:spPr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" y="1124744"/>
            <a:ext cx="6707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Identified Initial Set of 10 Critical Success Factors (from the literature)</a:t>
            </a:r>
          </a:p>
        </p:txBody>
      </p:sp>
      <p:sp>
        <p:nvSpPr>
          <p:cNvPr id="7" name="Freeform 6"/>
          <p:cNvSpPr/>
          <p:nvPr/>
        </p:nvSpPr>
        <p:spPr>
          <a:xfrm>
            <a:off x="1835696" y="2084516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Learning Community</a:t>
            </a:r>
            <a:endParaRPr lang="en-US" b="1" kern="12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660698" y="2084517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Collaborative Learning</a:t>
            </a:r>
          </a:p>
        </p:txBody>
      </p:sp>
      <p:sp>
        <p:nvSpPr>
          <p:cNvPr id="9" name="Freeform 8"/>
          <p:cNvSpPr/>
          <p:nvPr/>
        </p:nvSpPr>
        <p:spPr>
          <a:xfrm>
            <a:off x="5485700" y="2084517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Educational Ecology</a:t>
            </a:r>
          </a:p>
        </p:txBody>
      </p:sp>
      <p:sp>
        <p:nvSpPr>
          <p:cNvPr id="10" name="Freeform 9"/>
          <p:cNvSpPr/>
          <p:nvPr/>
        </p:nvSpPr>
        <p:spPr>
          <a:xfrm>
            <a:off x="3660698" y="4380930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Ability to use Hardware/ Software</a:t>
            </a:r>
          </a:p>
        </p:txBody>
      </p:sp>
      <p:sp>
        <p:nvSpPr>
          <p:cNvPr id="11" name="Freeform 10"/>
          <p:cNvSpPr/>
          <p:nvPr/>
        </p:nvSpPr>
        <p:spPr>
          <a:xfrm>
            <a:off x="971600" y="3261381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Hardware/ Software Platforms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44996" y="3261381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3" name="Freeform 12"/>
          <p:cNvSpPr/>
          <p:nvPr/>
        </p:nvSpPr>
        <p:spPr>
          <a:xfrm>
            <a:off x="4518392" y="3261381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Space</a:t>
            </a:r>
          </a:p>
        </p:txBody>
      </p:sp>
      <p:sp>
        <p:nvSpPr>
          <p:cNvPr id="14" name="Freeform 13"/>
          <p:cNvSpPr/>
          <p:nvPr/>
        </p:nvSpPr>
        <p:spPr>
          <a:xfrm>
            <a:off x="6291789" y="3261381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Learning Contexts</a:t>
            </a:r>
          </a:p>
        </p:txBody>
      </p:sp>
      <p:sp>
        <p:nvSpPr>
          <p:cNvPr id="15" name="Freeform 14"/>
          <p:cNvSpPr/>
          <p:nvPr/>
        </p:nvSpPr>
        <p:spPr>
          <a:xfrm>
            <a:off x="1835696" y="4389906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Learning Activities</a:t>
            </a:r>
          </a:p>
        </p:txBody>
      </p:sp>
      <p:sp>
        <p:nvSpPr>
          <p:cNvPr id="16" name="Freeform 15"/>
          <p:cNvSpPr/>
          <p:nvPr/>
        </p:nvSpPr>
        <p:spPr>
          <a:xfrm>
            <a:off x="5485700" y="4380931"/>
            <a:ext cx="1612178" cy="967307"/>
          </a:xfrm>
          <a:custGeom>
            <a:avLst/>
            <a:gdLst>
              <a:gd name="connsiteX0" fmla="*/ 0 w 1612178"/>
              <a:gd name="connsiteY0" fmla="*/ 0 h 967307"/>
              <a:gd name="connsiteX1" fmla="*/ 1612178 w 1612178"/>
              <a:gd name="connsiteY1" fmla="*/ 0 h 967307"/>
              <a:gd name="connsiteX2" fmla="*/ 1612178 w 1612178"/>
              <a:gd name="connsiteY2" fmla="*/ 967307 h 967307"/>
              <a:gd name="connsiteX3" fmla="*/ 0 w 1612178"/>
              <a:gd name="connsiteY3" fmla="*/ 967307 h 967307"/>
              <a:gd name="connsiteX4" fmla="*/ 0 w 1612178"/>
              <a:gd name="connsiteY4" fmla="*/ 0 h 967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2178" h="967307">
                <a:moveTo>
                  <a:pt x="0" y="0"/>
                </a:moveTo>
                <a:lnTo>
                  <a:pt x="1612178" y="0"/>
                </a:lnTo>
                <a:lnTo>
                  <a:pt x="1612178" y="967307"/>
                </a:lnTo>
                <a:lnTo>
                  <a:pt x="0" y="9673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b="1" kern="1200" dirty="0">
                <a:solidFill>
                  <a:schemeClr val="tx1"/>
                </a:solidFill>
              </a:rPr>
              <a:t>Life Experience</a:t>
            </a:r>
          </a:p>
        </p:txBody>
      </p:sp>
    </p:spTree>
    <p:extLst>
      <p:ext uri="{BB962C8B-B14F-4D97-AF65-F5344CB8AC3E}">
        <p14:creationId xmlns:p14="http://schemas.microsoft.com/office/powerpoint/2010/main" val="68189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/>
          <p:cNvSpPr>
            <a:spLocks noChangeArrowheads="1"/>
          </p:cNvSpPr>
          <p:nvPr/>
        </p:nvSpPr>
        <p:spPr bwMode="auto">
          <a:xfrm>
            <a:off x="6385768" y="1124743"/>
            <a:ext cx="2564807" cy="48245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5" name="Group 44"/>
          <p:cNvGrpSpPr>
            <a:grpSpLocks/>
          </p:cNvGrpSpPr>
          <p:nvPr/>
        </p:nvGrpSpPr>
        <p:grpSpPr bwMode="auto">
          <a:xfrm>
            <a:off x="128860" y="1124743"/>
            <a:ext cx="8650746" cy="4824156"/>
            <a:chOff x="790" y="2722"/>
            <a:chExt cx="10267" cy="6175"/>
          </a:xfrm>
        </p:grpSpPr>
        <p:sp>
          <p:nvSpPr>
            <p:cNvPr id="47" name="AutoShape 247"/>
            <p:cNvSpPr>
              <a:spLocks noChangeArrowheads="1"/>
            </p:cNvSpPr>
            <p:nvPr/>
          </p:nvSpPr>
          <p:spPr bwMode="auto">
            <a:xfrm>
              <a:off x="5889" y="3171"/>
              <a:ext cx="178" cy="298"/>
            </a:xfrm>
            <a:prstGeom prst="downArrow">
              <a:avLst>
                <a:gd name="adj1" fmla="val 50000"/>
                <a:gd name="adj2" fmla="val 38024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eaVert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48" name="Rounded Rectangle 47"/>
            <p:cNvSpPr>
              <a:spLocks noChangeArrowheads="1"/>
            </p:cNvSpPr>
            <p:nvPr/>
          </p:nvSpPr>
          <p:spPr bwMode="auto">
            <a:xfrm>
              <a:off x="4316" y="7136"/>
              <a:ext cx="3323" cy="97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dirty="0">
                  <a:effectLst/>
                  <a:ea typeface="Times New Roman" panose="02020603050405020304" pitchFamily="18" charset="0"/>
                </a:rPr>
                <a:t>International Undergraduate Students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3973" y="5439"/>
              <a:ext cx="1775" cy="1329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8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b="1" dirty="0">
                  <a:effectLst/>
                  <a:ea typeface="Times New Roman" panose="02020603050405020304" pitchFamily="18" charset="0"/>
                </a:rPr>
                <a:t>Informal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en-GB" sz="1600" b="1" dirty="0">
                  <a:effectLst/>
                  <a:ea typeface="Times New Roman" panose="02020603050405020304" pitchFamily="18" charset="0"/>
                </a:rPr>
                <a:t>Learning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790" y="2722"/>
              <a:ext cx="3044" cy="6175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8468" y="2992"/>
              <a:ext cx="2589" cy="81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Engaging in activities using different tools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63" name="Rounded Rectangle 62"/>
            <p:cNvSpPr>
              <a:spLocks noChangeArrowheads="1"/>
            </p:cNvSpPr>
            <p:nvPr/>
          </p:nvSpPr>
          <p:spPr bwMode="auto">
            <a:xfrm>
              <a:off x="4097" y="4222"/>
              <a:ext cx="3884" cy="583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dirty="0">
                  <a:effectLst/>
                  <a:ea typeface="Times New Roman" panose="02020603050405020304" pitchFamily="18" charset="0"/>
                </a:rPr>
                <a:t>Seamless Capability and Gap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</p:txBody>
        </p:sp>
        <p:cxnSp>
          <p:nvCxnSpPr>
            <p:cNvPr id="76" name="Straight Arrow Connector 75"/>
            <p:cNvCxnSpPr>
              <a:cxnSpLocks noChangeShapeType="1"/>
            </p:cNvCxnSpPr>
            <p:nvPr/>
          </p:nvCxnSpPr>
          <p:spPr bwMode="auto">
            <a:xfrm>
              <a:off x="4836" y="6752"/>
              <a:ext cx="256" cy="34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Connector 76"/>
            <p:cNvCxnSpPr>
              <a:cxnSpLocks noChangeShapeType="1"/>
            </p:cNvCxnSpPr>
            <p:nvPr/>
          </p:nvCxnSpPr>
          <p:spPr bwMode="auto">
            <a:xfrm flipH="1">
              <a:off x="4772" y="5123"/>
              <a:ext cx="241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8" name="Straight Connector 77"/>
            <p:cNvCxnSpPr>
              <a:cxnSpLocks noChangeShapeType="1"/>
            </p:cNvCxnSpPr>
            <p:nvPr/>
          </p:nvCxnSpPr>
          <p:spPr bwMode="auto">
            <a:xfrm>
              <a:off x="4788" y="5140"/>
              <a:ext cx="0" cy="2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" name="Straight Connector 78"/>
            <p:cNvCxnSpPr>
              <a:cxnSpLocks noChangeShapeType="1"/>
            </p:cNvCxnSpPr>
            <p:nvPr/>
          </p:nvCxnSpPr>
          <p:spPr bwMode="auto">
            <a:xfrm>
              <a:off x="7183" y="5126"/>
              <a:ext cx="0" cy="2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0" name="Straight Arrow Connector 79"/>
            <p:cNvCxnSpPr>
              <a:cxnSpLocks noChangeShapeType="1"/>
            </p:cNvCxnSpPr>
            <p:nvPr/>
          </p:nvCxnSpPr>
          <p:spPr bwMode="auto">
            <a:xfrm flipV="1">
              <a:off x="5982" y="4805"/>
              <a:ext cx="0" cy="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Arrow Connector 80"/>
            <p:cNvCxnSpPr>
              <a:cxnSpLocks noChangeShapeType="1"/>
            </p:cNvCxnSpPr>
            <p:nvPr/>
          </p:nvCxnSpPr>
          <p:spPr bwMode="auto">
            <a:xfrm flipH="1">
              <a:off x="6809" y="6785"/>
              <a:ext cx="286" cy="35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Arrow Connector 81"/>
            <p:cNvCxnSpPr>
              <a:cxnSpLocks noChangeShapeType="1"/>
            </p:cNvCxnSpPr>
            <p:nvPr/>
          </p:nvCxnSpPr>
          <p:spPr bwMode="auto">
            <a:xfrm flipH="1" flipV="1">
              <a:off x="3824" y="5282"/>
              <a:ext cx="592" cy="2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Straight Arrow Connector 82"/>
            <p:cNvCxnSpPr>
              <a:cxnSpLocks noChangeShapeType="1"/>
            </p:cNvCxnSpPr>
            <p:nvPr/>
          </p:nvCxnSpPr>
          <p:spPr bwMode="auto">
            <a:xfrm flipH="1">
              <a:off x="7770" y="5408"/>
              <a:ext cx="422" cy="20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Up Arrow 83"/>
            <p:cNvSpPr>
              <a:spLocks noChangeArrowheads="1"/>
            </p:cNvSpPr>
            <p:nvPr/>
          </p:nvSpPr>
          <p:spPr bwMode="auto">
            <a:xfrm>
              <a:off x="5889" y="3981"/>
              <a:ext cx="161" cy="231"/>
            </a:xfrm>
            <a:prstGeom prst="upArrow">
              <a:avLst>
                <a:gd name="adj1" fmla="val 50000"/>
                <a:gd name="adj2" fmla="val 53373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0" name="Rounded Rectangle 89"/>
            <p:cNvSpPr>
              <a:spLocks noChangeArrowheads="1"/>
            </p:cNvSpPr>
            <p:nvPr/>
          </p:nvSpPr>
          <p:spPr bwMode="auto">
            <a:xfrm>
              <a:off x="4095" y="2723"/>
              <a:ext cx="3838" cy="465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dirty="0">
                  <a:effectLst/>
                  <a:ea typeface="Times New Roman" panose="02020603050405020304" pitchFamily="18" charset="0"/>
                </a:rPr>
                <a:t>Technology Enhanced Learning</a:t>
              </a:r>
              <a:endParaRPr lang="en-GB" sz="3200" dirty="0">
                <a:effectLst/>
                <a:ea typeface="Times New Roman" panose="02020603050405020304" pitchFamily="18" charset="0"/>
              </a:endParaRPr>
            </a:p>
          </p:txBody>
        </p:sp>
        <p:sp>
          <p:nvSpPr>
            <p:cNvPr id="91" name="Rounded Rectangle 90"/>
            <p:cNvSpPr>
              <a:spLocks noChangeArrowheads="1"/>
            </p:cNvSpPr>
            <p:nvPr/>
          </p:nvSpPr>
          <p:spPr bwMode="auto">
            <a:xfrm>
              <a:off x="4097" y="3521"/>
              <a:ext cx="3884" cy="43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1600" b="1" kern="12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rPr>
                <a:t>Critical Success Factors</a:t>
              </a:r>
              <a:endParaRPr lang="en-GB" sz="1600" dirty="0">
                <a:effectLst/>
                <a:ea typeface="Times New Roman" panose="02020603050405020304" pitchFamily="18" charset="0"/>
              </a:endParaRPr>
            </a:p>
          </p:txBody>
        </p:sp>
      </p:grpSp>
      <p:sp>
        <p:nvSpPr>
          <p:cNvPr id="88" name="Rectangle 87"/>
          <p:cNvSpPr>
            <a:spLocks noChangeArrowheads="1"/>
          </p:cNvSpPr>
          <p:nvPr/>
        </p:nvSpPr>
        <p:spPr bwMode="auto">
          <a:xfrm>
            <a:off x="6607531" y="2228268"/>
            <a:ext cx="2156392" cy="66143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Giving peer feedback to improve ideas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4765495" y="3244835"/>
            <a:ext cx="1495576" cy="103826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800" b="1" dirty="0">
                <a:effectLst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>
                <a:ea typeface="Times New Roman" panose="02020603050405020304" pitchFamily="18" charset="0"/>
              </a:rPr>
              <a:t>F</a:t>
            </a:r>
            <a:r>
              <a:rPr lang="en-GB" sz="1600" b="1" dirty="0">
                <a:effectLst/>
                <a:ea typeface="Times New Roman" panose="02020603050405020304" pitchFamily="18" charset="0"/>
              </a:rPr>
              <a:t>ormal</a:t>
            </a:r>
            <a:endParaRPr lang="en-GB" sz="1600" dirty="0">
              <a:effectLst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600" b="1" dirty="0">
                <a:effectLst/>
                <a:ea typeface="Times New Roman" panose="02020603050405020304" pitchFamily="18" charset="0"/>
              </a:rPr>
              <a:t>Learning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324828" y="2084557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Creating rich learning experiences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333067" y="1300717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Sharing observations with each other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325367" y="2918594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Assessing &amp; learning practical ideas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324828" y="3723683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Creative problem solving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45170" y="4573135"/>
            <a:ext cx="2156392" cy="113670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Connecting what they see out of class with learning they have done in class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6623214" y="4080788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Summative and formative assessment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6626514" y="3181555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Collaborating with others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6623214" y="4939415"/>
            <a:ext cx="2156392" cy="58241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>
                <a:solidFill>
                  <a:srgbClr val="000000"/>
                </a:solidFill>
                <a:ea typeface="Times New Roman" panose="02020603050405020304" pitchFamily="18" charset="0"/>
              </a:rPr>
              <a:t>Teaching in the class</a:t>
            </a:r>
            <a:endParaRPr lang="en-GB" sz="16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5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Findings: use of digital devices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577106"/>
              </p:ext>
            </p:extLst>
          </p:nvPr>
        </p:nvGraphicFramePr>
        <p:xfrm>
          <a:off x="456291" y="1259269"/>
          <a:ext cx="8230509" cy="36576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60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42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14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7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Type of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Digital Device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Daily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Weekly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Monthly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Never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Desktop computer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  <a:tab pos="438785" algn="ctr"/>
                        </a:tabLst>
                      </a:pPr>
                      <a:r>
                        <a:rPr lang="en-US" sz="2400" dirty="0">
                          <a:effectLst/>
                        </a:rPr>
                        <a:t>42%</a:t>
                      </a:r>
                      <a:r>
                        <a:rPr lang="en-US" sz="2400" baseline="0" dirty="0">
                          <a:effectLst/>
                        </a:rPr>
                        <a:t> (104)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26%  (65)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10%</a:t>
                      </a:r>
                      <a:r>
                        <a:rPr lang="en-US" sz="2400" baseline="0" dirty="0">
                          <a:effectLst/>
                        </a:rPr>
                        <a:t>  (25)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19%</a:t>
                      </a:r>
                      <a:r>
                        <a:rPr lang="en-US" sz="2400" baseline="0" dirty="0">
                          <a:effectLst/>
                        </a:rPr>
                        <a:t> (48)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Laptop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88%</a:t>
                      </a:r>
                      <a:r>
                        <a:rPr lang="en-US" sz="2400" baseline="0" dirty="0">
                          <a:effectLst/>
                        </a:rPr>
                        <a:t> (221)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6%</a:t>
                      </a:r>
                      <a:r>
                        <a:rPr lang="en-US" sz="2400" baseline="0" dirty="0">
                          <a:effectLst/>
                        </a:rPr>
                        <a:t>     (16)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2%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(4)</a:t>
                      </a: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2%      (4)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73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Mobile phone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97% (243)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1%</a:t>
                      </a:r>
                      <a:r>
                        <a:rPr lang="en-US" sz="2400" baseline="0" dirty="0">
                          <a:effectLst/>
                        </a:rPr>
                        <a:t>       (2)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Tablet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32%</a:t>
                      </a:r>
                      <a:r>
                        <a:rPr lang="en-US" sz="2400" baseline="0" dirty="0">
                          <a:effectLst/>
                        </a:rPr>
                        <a:t>  (79)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14%  (34)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12%  (30)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31% (77)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6311" marR="196311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6291" y="5125244"/>
            <a:ext cx="7478608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01613" algn="l"/>
                <a:tab pos="438150" algn="ct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438150" algn="ctr"/>
              </a:tabLs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Table 1. Frequency of Use of Digital Devices by Students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(out of a total of 250)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438150" algn="ctr"/>
              </a:tabLst>
            </a:pPr>
            <a:r>
              <a:rPr lang="en-US" altLang="en-US" sz="1600" i="1" dirty="0"/>
              <a:t>Note some students did not provide an answer</a:t>
            </a:r>
            <a:endParaRPr kumimoji="0" lang="en-GB" altLang="en-US" sz="1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  <a:tab pos="438150" algn="ctr"/>
              </a:tabLst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50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Findings: On and Off Campus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9D143-39BE-41EF-8621-44205C134E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337490"/>
              </p:ext>
            </p:extLst>
          </p:nvPr>
        </p:nvGraphicFramePr>
        <p:xfrm>
          <a:off x="683568" y="1632575"/>
          <a:ext cx="7344817" cy="256032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399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0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63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55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552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717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Hours of Use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1-3 hours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4-6 hours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7-9 hours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10+ hours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770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On Campus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57% (143)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28%</a:t>
                      </a:r>
                    </a:p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(69)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10%</a:t>
                      </a:r>
                      <a:r>
                        <a:rPr lang="en-US" sz="2800" baseline="0" dirty="0">
                          <a:effectLst/>
                        </a:rPr>
                        <a:t> (24)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5% </a:t>
                      </a:r>
                    </a:p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(13)</a:t>
                      </a:r>
                      <a:endParaRPr lang="en-GB" sz="2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7179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Off Campus</a:t>
                      </a:r>
                      <a:endParaRPr lang="en-GB" sz="4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16% (39)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34%</a:t>
                      </a:r>
                    </a:p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(84)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37%</a:t>
                      </a:r>
                    </a:p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(94)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14%</a:t>
                      </a:r>
                    </a:p>
                    <a:p>
                      <a:pPr algn="r" fontAlgn="base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(34)</a:t>
                      </a:r>
                      <a:endParaRPr lang="en-GB" sz="4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3568" y="4365104"/>
            <a:ext cx="78592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Table 2. Frequency of Use of Digital Technology by Students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(out of a total of 250)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i="1" dirty="0"/>
              <a:t>Note some students did not provide an answer</a:t>
            </a: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18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Northumbr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orthumbria" id="{5341754C-14F7-4245-864D-138CD45E864B}" vid="{BF1DAB7C-5742-470A-9097-C07ACAA313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</TotalTime>
  <Words>1096</Words>
  <Application>Microsoft Office PowerPoint</Application>
  <PresentationFormat>On-screen Show (4:3)</PresentationFormat>
  <Paragraphs>198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Northumbria</vt:lpstr>
      <vt:lpstr>PowerPoint Presentation</vt:lpstr>
      <vt:lpstr>Background: Technology in Learning</vt:lpstr>
      <vt:lpstr>Background: International Students in HE</vt:lpstr>
      <vt:lpstr>International Students and their Studies</vt:lpstr>
      <vt:lpstr>Research Approach</vt:lpstr>
      <vt:lpstr>Research Framework</vt:lpstr>
      <vt:lpstr>Research Framework</vt:lpstr>
      <vt:lpstr>Key Findings: use of digital devices</vt:lpstr>
      <vt:lpstr>Key Findings: On and Off Campus</vt:lpstr>
      <vt:lpstr>Key Findings: Main Purpose</vt:lpstr>
      <vt:lpstr>Key Findings: Popular Technologies to Support Learning</vt:lpstr>
      <vt:lpstr>Further findings</vt:lpstr>
      <vt:lpstr>Further findings</vt:lpstr>
      <vt:lpstr>Conclusions and Next Steps</vt:lpstr>
      <vt:lpstr>Related Work</vt:lpstr>
    </vt:vector>
  </TitlesOfParts>
  <Company>Northumbria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&amp; Enrolment</dc:title>
  <dc:creator>Adam Dunlop</dc:creator>
  <cp:lastModifiedBy>Rebecca Strachan</cp:lastModifiedBy>
  <cp:revision>177</cp:revision>
  <cp:lastPrinted>2016-04-06T07:30:28Z</cp:lastPrinted>
  <dcterms:created xsi:type="dcterms:W3CDTF">2013-10-18T08:31:38Z</dcterms:created>
  <dcterms:modified xsi:type="dcterms:W3CDTF">2016-04-06T07:30:51Z</dcterms:modified>
</cp:coreProperties>
</file>