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60" r:id="rId4"/>
    <p:sldId id="269" r:id="rId5"/>
    <p:sldId id="261" r:id="rId6"/>
    <p:sldId id="263" r:id="rId7"/>
    <p:sldId id="272" r:id="rId8"/>
    <p:sldId id="273" r:id="rId9"/>
    <p:sldId id="274" r:id="rId10"/>
    <p:sldId id="265" r:id="rId11"/>
    <p:sldId id="270" r:id="rId12"/>
    <p:sldId id="275" r:id="rId13"/>
    <p:sldId id="276" r:id="rId14"/>
    <p:sldId id="271" r:id="rId15"/>
    <p:sldId id="26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2B8"/>
    <a:srgbClr val="F8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75314" autoAdjust="0"/>
  </p:normalViewPr>
  <p:slideViewPr>
    <p:cSldViewPr>
      <p:cViewPr varScale="1">
        <p:scale>
          <a:sx n="111" d="100"/>
          <a:sy n="111" d="100"/>
        </p:scale>
        <p:origin x="-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DE98-59CA-4C0F-A840-396A07F90349}" type="datetimeFigureOut">
              <a:rPr lang="en-GB" smtClean="0"/>
              <a:t>12/10/16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F93A-E3B7-433B-ACFB-53FB011AB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1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3F57-F61E-451B-BEE0-E3FBF350B357}" type="datetimeFigureOut">
              <a:rPr lang="en-GB" smtClean="0"/>
              <a:t>12/10/16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F541-A536-4B31-9CC7-C880D6D6C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3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F541-A536-4B31-9CC7-C880D6D6CA1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612000" y="432000"/>
            <a:ext cx="3455944" cy="103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755575" y="5661248"/>
            <a:ext cx="3096345" cy="0"/>
          </a:xfrm>
          <a:prstGeom prst="line">
            <a:avLst/>
          </a:prstGeom>
          <a:ln>
            <a:solidFill>
              <a:srgbClr val="F89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7" y="4365104"/>
            <a:ext cx="7920881" cy="720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36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683567" y="5085184"/>
            <a:ext cx="7920881" cy="72008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7" y="6137722"/>
            <a:ext cx="7920881" cy="38762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1600" b="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endParaRPr lang="en-GB" dirty="0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683567" y="5805264"/>
            <a:ext cx="7920881" cy="720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1600" b="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Position / Faculty or Service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0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8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7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9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43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52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8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7055795" y="6093296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84F4-BFEA-493E-A498-40CDD94496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D143-39BE-41EF-8621-44205C134E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971D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683567" y="1988840"/>
            <a:ext cx="7920881" cy="1872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Mathematics Through Serious Games:</a:t>
            </a:r>
          </a:p>
          <a:p>
            <a:pPr algn="ctr"/>
            <a:r>
              <a:rPr lang="en-US" dirty="0"/>
              <a:t>An Engagement Framework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3566" y="3933056"/>
            <a:ext cx="7776867" cy="167053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Opeyemi Dele-Ajayi, Professor Rebecca Strachan</a:t>
            </a:r>
          </a:p>
          <a:p>
            <a:r>
              <a:rPr lang="en-GB" dirty="0"/>
              <a:t>Dr Alison Pickard, Jonathan Sanderson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83567" y="6137722"/>
            <a:ext cx="7920881" cy="387622"/>
          </a:xfrm>
        </p:spPr>
        <p:txBody>
          <a:bodyPr/>
          <a:lstStyle/>
          <a:p>
            <a:r>
              <a:rPr lang="en-GB" dirty="0"/>
              <a:t>IEEE Frontiers in Education Conference, October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3567" y="5301208"/>
            <a:ext cx="7920880" cy="83651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Faculty of Engineering and Environment, Northumbria University		</a:t>
            </a:r>
          </a:p>
          <a:p>
            <a:r>
              <a:rPr lang="en-GB" dirty="0"/>
              <a:t>Email: o.dele-ajayi@northumbria.ac.uk</a:t>
            </a:r>
          </a:p>
          <a:p>
            <a:r>
              <a:rPr lang="en-GB" dirty="0"/>
              <a:t>Email: rebecca.strachan@northumbria.ac.uk 	</a:t>
            </a:r>
          </a:p>
        </p:txBody>
      </p:sp>
    </p:spTree>
    <p:extLst>
      <p:ext uri="{BB962C8B-B14F-4D97-AF65-F5344CB8AC3E}">
        <p14:creationId xmlns:p14="http://schemas.microsoft.com/office/powerpoint/2010/main" val="22738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Engagement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27587"/>
              </p:ext>
            </p:extLst>
          </p:nvPr>
        </p:nvGraphicFramePr>
        <p:xfrm>
          <a:off x="1691680" y="1600200"/>
          <a:ext cx="6768752" cy="30529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2247">
                  <a:extLst>
                    <a:ext uri="{9D8B030D-6E8A-4147-A177-3AD203B41FA5}">
                      <a16:colId xmlns:a16="http://schemas.microsoft.com/office/drawing/2014/main" xmlns="" val="252687763"/>
                    </a:ext>
                  </a:extLst>
                </a:gridCol>
                <a:gridCol w="3696505">
                  <a:extLst>
                    <a:ext uri="{9D8B030D-6E8A-4147-A177-3AD203B41FA5}">
                      <a16:colId xmlns:a16="http://schemas.microsoft.com/office/drawing/2014/main" xmlns="" val="2664785670"/>
                    </a:ext>
                  </a:extLst>
                </a:gridCol>
              </a:tblGrid>
              <a:tr h="436134">
                <a:tc rowSpan="2">
                  <a:txBody>
                    <a:bodyPr/>
                    <a:lstStyle/>
                    <a:p>
                      <a:r>
                        <a:rPr lang="en-GB" dirty="0"/>
                        <a:t>Initial Engagement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Clarity</a:t>
                      </a:r>
                      <a:r>
                        <a:rPr lang="en-GB" b="1" baseline="0" dirty="0"/>
                        <a:t> of Goal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114381"/>
                  </a:ext>
                </a:extLst>
              </a:tr>
              <a:tr h="4361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Thematic and Visual Appeal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393038"/>
                  </a:ext>
                </a:extLst>
              </a:tr>
              <a:tr h="436134">
                <a:tc rowSpan="4">
                  <a:txBody>
                    <a:bodyPr/>
                    <a:lstStyle/>
                    <a:p>
                      <a:r>
                        <a:rPr lang="en-GB" b="1" dirty="0"/>
                        <a:t>Ongoing</a:t>
                      </a:r>
                      <a:r>
                        <a:rPr lang="en-GB" b="1" baseline="0" dirty="0"/>
                        <a:t> Engagement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Rewards and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014402"/>
                  </a:ext>
                </a:extLst>
              </a:tr>
              <a:tr h="436134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Social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4794603"/>
                  </a:ext>
                </a:extLst>
              </a:tr>
              <a:tr h="436134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Creativity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8639192"/>
                  </a:ext>
                </a:extLst>
              </a:tr>
              <a:tr h="436134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Challenge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6144928"/>
                  </a:ext>
                </a:extLst>
              </a:tr>
              <a:tr h="436134">
                <a:tc>
                  <a:txBody>
                    <a:bodyPr/>
                    <a:lstStyle/>
                    <a:p>
                      <a:r>
                        <a:rPr lang="en-GB" b="1" dirty="0"/>
                        <a:t>Committed</a:t>
                      </a:r>
                      <a:r>
                        <a:rPr lang="en-GB" b="1" baseline="0" dirty="0"/>
                        <a:t> Engagement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Immersion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1135474"/>
                  </a:ext>
                </a:extLst>
              </a:tr>
            </a:tbl>
          </a:graphicData>
        </a:graphic>
      </p:graphicFrame>
      <p:sp>
        <p:nvSpPr>
          <p:cNvPr id="5" name="Arrow: Down 4"/>
          <p:cNvSpPr/>
          <p:nvPr/>
        </p:nvSpPr>
        <p:spPr>
          <a:xfrm>
            <a:off x="755576" y="1556792"/>
            <a:ext cx="576064" cy="3168352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9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schools in Nigeria</a:t>
            </a:r>
          </a:p>
          <a:p>
            <a:r>
              <a:rPr lang="en-GB" dirty="0"/>
              <a:t>Conducted ‘TAM’ with teachers to support them too</a:t>
            </a:r>
          </a:p>
          <a:p>
            <a:r>
              <a:rPr lang="en-GB" dirty="0"/>
              <a:t>Designed a game ‘Speedy Rocket’ to support estimation mathematics</a:t>
            </a:r>
          </a:p>
          <a:p>
            <a:r>
              <a:rPr lang="en-GB" dirty="0"/>
              <a:t>Two weeks in the classroom trialling with students and teachers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3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SpeedyRocket start screen</a:t>
            </a:r>
            <a:endParaRPr lang="en-US" dirty="0"/>
          </a:p>
        </p:txBody>
      </p:sp>
      <p:pic>
        <p:nvPicPr>
          <p:cNvPr id="4" name="Content Placeholder 3" descr="Screen Shot 2016-10-12 at 09.17.3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>
            <a:fillRect/>
          </a:stretch>
        </p:blipFill>
        <p:spPr>
          <a:xfrm>
            <a:off x="457200" y="1412875"/>
            <a:ext cx="8229600" cy="4713288"/>
          </a:xfrm>
        </p:spPr>
      </p:pic>
    </p:spTree>
    <p:extLst>
      <p:ext uri="{BB962C8B-B14F-4D97-AF65-F5344CB8AC3E}">
        <p14:creationId xmlns:p14="http://schemas.microsoft.com/office/powerpoint/2010/main" val="239815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SpeedyRocket play screen</a:t>
            </a:r>
            <a:endParaRPr lang="en-US" dirty="0"/>
          </a:p>
        </p:txBody>
      </p:sp>
      <p:pic>
        <p:nvPicPr>
          <p:cNvPr id="4" name="Content Placeholder 3" descr="Screen Shot 2016-10-12 at 09.19.0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975"/>
          <a:stretch>
            <a:fillRect/>
          </a:stretch>
        </p:blipFill>
        <p:spPr>
          <a:xfrm>
            <a:off x="457200" y="1196975"/>
            <a:ext cx="8229600" cy="4929188"/>
          </a:xfrm>
        </p:spPr>
      </p:pic>
    </p:spTree>
    <p:extLst>
      <p:ext uri="{BB962C8B-B14F-4D97-AF65-F5344CB8AC3E}">
        <p14:creationId xmlns:p14="http://schemas.microsoft.com/office/powerpoint/2010/main" val="365405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850106"/>
          </a:xfrm>
        </p:spPr>
        <p:txBody>
          <a:bodyPr/>
          <a:lstStyle/>
          <a:p>
            <a:r>
              <a:rPr lang="en-GB" dirty="0"/>
              <a:t>Evaluation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/>
              <a:t>Evaluate engagement (pupils): Observation and Questionnaire</a:t>
            </a:r>
          </a:p>
          <a:p>
            <a:pPr marL="0" lvl="0" indent="0">
              <a:buNone/>
            </a:pPr>
            <a:r>
              <a:rPr lang="en-GB" dirty="0"/>
              <a:t>Attitude to Mathematics (pupils): Pre and Post Questionnaire</a:t>
            </a:r>
          </a:p>
          <a:p>
            <a:pPr marL="0" lvl="0" indent="0">
              <a:buNone/>
            </a:pPr>
            <a:r>
              <a:rPr lang="en-GB" dirty="0"/>
              <a:t>Acceptance by teachers (teachers): Focus groups</a:t>
            </a:r>
          </a:p>
          <a:p>
            <a:pPr marL="0" lvl="0" indent="0">
              <a:buNone/>
            </a:pPr>
            <a:r>
              <a:rPr lang="en-GB" dirty="0"/>
              <a:t>Numbers of Teachers and Pupils:</a:t>
            </a:r>
          </a:p>
          <a:p>
            <a:pPr lvl="0"/>
            <a:r>
              <a:rPr lang="en-GB" dirty="0"/>
              <a:t>9</a:t>
            </a:r>
            <a:r>
              <a:rPr lang="en-GB" dirty="0" smtClean="0"/>
              <a:t> </a:t>
            </a:r>
            <a:r>
              <a:rPr lang="en-GB" dirty="0"/>
              <a:t>teachers </a:t>
            </a:r>
            <a:r>
              <a:rPr lang="en-GB" dirty="0" smtClean="0"/>
              <a:t>(3 </a:t>
            </a:r>
            <a:r>
              <a:rPr lang="en-GB" dirty="0"/>
              <a:t>per school)</a:t>
            </a:r>
          </a:p>
          <a:p>
            <a:pPr lvl="0"/>
            <a:r>
              <a:rPr lang="en-GB" dirty="0"/>
              <a:t>30 pupils</a:t>
            </a:r>
          </a:p>
          <a:p>
            <a:pPr lvl="0"/>
            <a:r>
              <a:rPr lang="en-GB" dirty="0"/>
              <a:t>30 control pupils (but they can play it later </a:t>
            </a:r>
            <a:r>
              <a:rPr lang="en-GB" dirty="0">
                <a:sym typeface="Wingdings" panose="05000000000000000000" pitchFamily="2" charset="2"/>
              </a:rPr>
              <a:t>)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31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2780928"/>
            <a:ext cx="6855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listening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Questions?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8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003232" cy="180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But also supported by research including:</a:t>
            </a:r>
          </a:p>
          <a:p>
            <a:pPr marL="0" indent="0">
              <a:buNone/>
            </a:pPr>
            <a:r>
              <a:rPr lang="en-GB" sz="2000" i="1" dirty="0"/>
              <a:t>Mathematics is important but boring: Students’ beliefs and attitudes towards mathematics</a:t>
            </a:r>
            <a:r>
              <a:rPr lang="en-GB" sz="2000" dirty="0"/>
              <a:t>, </a:t>
            </a:r>
            <a:r>
              <a:rPr lang="en-GB" sz="2000" dirty="0" err="1"/>
              <a:t>Kislenko</a:t>
            </a:r>
            <a:r>
              <a:rPr lang="en-GB" sz="2000" dirty="0"/>
              <a:t> et al, 2005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peech Bubble: Oval 3"/>
          <p:cNvSpPr/>
          <p:nvPr/>
        </p:nvSpPr>
        <p:spPr>
          <a:xfrm>
            <a:off x="3731278" y="1250758"/>
            <a:ext cx="5410944" cy="3276364"/>
          </a:xfrm>
          <a:prstGeom prst="wedgeEllipseCallout">
            <a:avLst>
              <a:gd name="adj1" fmla="val -34482"/>
              <a:gd name="adj2" fmla="val 560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“</a:t>
            </a:r>
            <a:r>
              <a:rPr lang="en-GB" sz="2400" b="1" i="1" dirty="0">
                <a:solidFill>
                  <a:schemeClr val="tx1"/>
                </a:solidFill>
              </a:rPr>
              <a:t>They do not like mathematics, many of them see it as hard and impossible, then they get disinterested in the classroom</a:t>
            </a:r>
            <a:r>
              <a:rPr lang="en-GB" sz="2400" b="1" dirty="0">
                <a:solidFill>
                  <a:schemeClr val="tx1"/>
                </a:solidFill>
              </a:rPr>
              <a:t>”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Teacher, Nigeria 2015</a:t>
            </a:r>
          </a:p>
        </p:txBody>
      </p:sp>
      <p:pic>
        <p:nvPicPr>
          <p:cNvPr id="6" name="Picture 5" descr="can't think of many sins worse than making the story of Jesus bor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6709"/>
            <a:ext cx="2857500" cy="225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388" y="125075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Anecdotal</a:t>
            </a:r>
          </a:p>
        </p:txBody>
      </p:sp>
    </p:spTree>
    <p:extLst>
      <p:ext uri="{BB962C8B-B14F-4D97-AF65-F5344CB8AC3E}">
        <p14:creationId xmlns:p14="http://schemas.microsoft.com/office/powerpoint/2010/main" val="387287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Societal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en-GB" dirty="0"/>
              <a:t>The STEM labour market is varied with a mix of shortages and surpluses. Example: excess of biologists, shortage of data scientists</a:t>
            </a:r>
            <a:r>
              <a:rPr lang="en-GB" baseline="30000" dirty="0"/>
              <a:t>1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“In this data-informed, technology intensive 21st Century the entire populace needs to become STEM literate.  We all need STEM thinking skills … to build a more informed citizenry… STEM is not only for Ph.D. researchers.  It’s for all of us!”</a:t>
            </a:r>
            <a:r>
              <a:rPr lang="en-GB" i="1" baseline="30000" dirty="0"/>
              <a:t>2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5949280"/>
            <a:ext cx="3960440" cy="653157"/>
          </a:xfrm>
        </p:spPr>
        <p:txBody>
          <a:bodyPr/>
          <a:lstStyle/>
          <a:p>
            <a:pPr algn="l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1: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Xue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Y. and Larson, R.C., 2015. STEM Crisis or STEM Surplus: Yes and Yes. Monthly Lab. Rev., 138, p.1.</a:t>
            </a:r>
          </a:p>
          <a:p>
            <a:pPr algn="l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2: </a:t>
            </a:r>
            <a:r>
              <a:rPr lang="en-GB" dirty="0"/>
              <a:t>Larson, R.C., 2012. STEM is for everyone. </a:t>
            </a:r>
            <a:r>
              <a:rPr lang="en-GB" i="1" dirty="0"/>
              <a:t>Retrieved on Oct</a:t>
            </a:r>
            <a:r>
              <a:rPr lang="en-GB" dirty="0"/>
              <a:t>, </a:t>
            </a:r>
            <a:r>
              <a:rPr lang="en-GB" i="1" dirty="0"/>
              <a:t>16</a:t>
            </a:r>
            <a:r>
              <a:rPr lang="en-GB" dirty="0"/>
              <a:t>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Challenge: Engaging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Can games help?</a:t>
            </a:r>
          </a:p>
          <a:p>
            <a:r>
              <a:rPr lang="en-GB" dirty="0"/>
              <a:t>Children appear to enjoy and have greater concentration during computer based learning</a:t>
            </a:r>
            <a:r>
              <a:rPr lang="en-GB" baseline="30000" dirty="0"/>
              <a:t>1</a:t>
            </a:r>
          </a:p>
          <a:p>
            <a:r>
              <a:rPr lang="en-GB" dirty="0"/>
              <a:t>But do they need to foster deeper learning?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Our problem is about engagement, not educational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150653"/>
            <a:ext cx="4536504" cy="365125"/>
          </a:xfrm>
        </p:spPr>
        <p:txBody>
          <a:bodyPr/>
          <a:lstStyle/>
          <a:p>
            <a:pPr algn="l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1:Wrzesien, M. and Raya, M.A., 2010. Learning in serious virtual worlds: Evaluation of learning effectiveness and appeal to students in the E-Junior project. Computers &amp; Education, 55(1), pp.178-187.</a:t>
            </a:r>
          </a:p>
        </p:txBody>
      </p:sp>
    </p:spTree>
    <p:extLst>
      <p:ext uri="{BB962C8B-B14F-4D97-AF65-F5344CB8AC3E}">
        <p14:creationId xmlns:p14="http://schemas.microsoft.com/office/powerpoint/2010/main" val="32916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9758" y="6199878"/>
            <a:ext cx="6416497" cy="365125"/>
          </a:xfrm>
        </p:spPr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1: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DeSmet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A., Van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Ryckeghem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D.,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Compernolle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S.,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Baranowski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T., Thompson, D.,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Crombez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G.,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Poels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K., Van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Lippevelde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W.,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Bastiaensens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S., Van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Cleemput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K. and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Vandebosch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H., 2014. A meta-analysis of serious digital games for healthy lifestyle promotion. Preventive medicine, 69, pp.95-107.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539552" y="764704"/>
            <a:ext cx="8064896" cy="3816424"/>
          </a:xfrm>
          <a:prstGeom prst="cloudCallou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/>
              <a:t>If we can present generally ‘complex’ scientific content through tangible and non-textually media like serious games, we may be able to engage reluctant learners in STEM subjects</a:t>
            </a:r>
            <a:r>
              <a:rPr lang="en-US" sz="2800" i="1" baseline="30000" dirty="0"/>
              <a:t>1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4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Finding the optimal balance between entertainment and education ( Cowley et al. 2013)</a:t>
            </a:r>
          </a:p>
          <a:p>
            <a:endParaRPr lang="en-US" dirty="0"/>
          </a:p>
          <a:p>
            <a:r>
              <a:rPr lang="en-US" dirty="0"/>
              <a:t>What are the game features that support learning and promote engagement (Butler, 2014)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critical step for effective education games is identifying the key game engagement factors. </a:t>
            </a:r>
          </a:p>
        </p:txBody>
      </p:sp>
    </p:spTree>
    <p:extLst>
      <p:ext uri="{BB962C8B-B14F-4D97-AF65-F5344CB8AC3E}">
        <p14:creationId xmlns:p14="http://schemas.microsoft.com/office/powerpoint/2010/main" val="71371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Mixed methods</a:t>
            </a:r>
          </a:p>
          <a:p>
            <a:pPr fontAlgn="t"/>
            <a:r>
              <a:rPr lang="en-GB" dirty="0"/>
              <a:t>Literature review identified initial set of 6 engagement factors: </a:t>
            </a:r>
            <a:r>
              <a:rPr lang="en-GB" b="1" dirty="0">
                <a:solidFill>
                  <a:srgbClr val="00B050"/>
                </a:solidFill>
              </a:rPr>
              <a:t>c</a:t>
            </a:r>
            <a:r>
              <a:rPr lang="en-GB" b="1" i="1" dirty="0">
                <a:solidFill>
                  <a:srgbClr val="00B050"/>
                </a:solidFill>
              </a:rPr>
              <a:t>hallenge, social interaction, immersion, clarity of goal, feedback,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</a:rPr>
              <a:t> interest.</a:t>
            </a:r>
            <a:endParaRPr lang="en-GB" b="1" i="1" dirty="0">
              <a:solidFill>
                <a:srgbClr val="00B050"/>
              </a:solidFill>
            </a:endParaRPr>
          </a:p>
          <a:p>
            <a:r>
              <a:rPr lang="en-GB" dirty="0"/>
              <a:t>Questionnaire (n=51)and interview (n=10) with young people identified 7 factors: </a:t>
            </a:r>
            <a:r>
              <a:rPr lang="en-GB" b="1" i="1" dirty="0">
                <a:solidFill>
                  <a:srgbClr val="00B050"/>
                </a:solidFill>
              </a:rPr>
              <a:t>challenge, social interaction, immersion, clarity of goal,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00B050"/>
                </a:solidFill>
              </a:rPr>
              <a:t>feedback &amp;</a:t>
            </a:r>
            <a:r>
              <a:rPr lang="en-GB" b="1" i="1" dirty="0">
                <a:solidFill>
                  <a:srgbClr val="C00000"/>
                </a:solidFill>
              </a:rPr>
              <a:t> rewards,</a:t>
            </a:r>
            <a:r>
              <a:rPr lang="en-GB" b="1" i="1" dirty="0">
                <a:solidFill>
                  <a:srgbClr val="00B050"/>
                </a:solidFill>
              </a:rPr>
              <a:t>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</a:rPr>
              <a:t>thematic appeal &amp; visual appeal</a:t>
            </a:r>
            <a:r>
              <a:rPr lang="en-GB" i="1" dirty="0"/>
              <a:t>, </a:t>
            </a:r>
            <a:r>
              <a:rPr lang="en-GB" b="1" i="1" dirty="0">
                <a:solidFill>
                  <a:srgbClr val="C00000"/>
                </a:solidFill>
              </a:rPr>
              <a:t>creativity.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2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Challenge: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different levels of difficulty</a:t>
            </a:r>
          </a:p>
          <a:p>
            <a:pPr marL="0" indent="0">
              <a:buNone/>
            </a:pPr>
            <a:r>
              <a:rPr lang="en-GB" sz="2800" dirty="0"/>
              <a:t>“</a:t>
            </a:r>
            <a:r>
              <a:rPr lang="en-GB" sz="2800" i="1" dirty="0"/>
              <a:t>a right balance of easy and hard … with tips and instructions”</a:t>
            </a:r>
          </a:p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Interaction: </a:t>
            </a:r>
            <a:r>
              <a:rPr lang="en-GB" dirty="0"/>
              <a:t>working with others, </a:t>
            </a:r>
          </a:p>
          <a:p>
            <a:pPr marL="0" indent="0">
              <a:buNone/>
            </a:pPr>
            <a:r>
              <a:rPr lang="en-GB" sz="2800" dirty="0"/>
              <a:t>also sometimes linked to competition e.g. “</a:t>
            </a:r>
            <a:r>
              <a:rPr lang="en-GB" sz="2800" i="1" dirty="0"/>
              <a:t>I can beat … my friends”</a:t>
            </a:r>
          </a:p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Immersion:</a:t>
            </a:r>
            <a:r>
              <a:rPr lang="en-GB" dirty="0"/>
              <a:t> involved in the story and play</a:t>
            </a:r>
          </a:p>
          <a:p>
            <a:pPr marL="0" indent="0">
              <a:buNone/>
            </a:pPr>
            <a:r>
              <a:rPr lang="en-GB" sz="2800" dirty="0"/>
              <a:t>“</a:t>
            </a:r>
            <a:r>
              <a:rPr lang="en-GB" sz="2800" i="1" dirty="0"/>
              <a:t>I can get carried away …”</a:t>
            </a:r>
          </a:p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Creativity: </a:t>
            </a:r>
            <a:r>
              <a:rPr lang="en-GB" dirty="0"/>
              <a:t>ability to use imagination &amp; innovation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66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Thematic &amp; Visual Appeal: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800" dirty="0"/>
              <a:t>related to story/interest in game &amp; graphical interface</a:t>
            </a:r>
          </a:p>
          <a:p>
            <a:pPr marL="0" indent="0">
              <a:buNone/>
            </a:pPr>
            <a:r>
              <a:rPr lang="en-GB" sz="2800" dirty="0"/>
              <a:t>“</a:t>
            </a:r>
            <a:r>
              <a:rPr lang="en-GB" sz="3000" i="1" dirty="0"/>
              <a:t>I play the game because I love football”</a:t>
            </a:r>
          </a:p>
          <a:p>
            <a:pPr marL="0" indent="0">
              <a:buNone/>
            </a:pPr>
            <a:r>
              <a:rPr lang="en-GB" sz="3000" i="1" dirty="0"/>
              <a:t>“graphics that show the characters as real as possible”</a:t>
            </a:r>
          </a:p>
          <a:p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Clarity of Goal: </a:t>
            </a:r>
            <a:r>
              <a:rPr lang="en-GB" sz="3800" dirty="0"/>
              <a:t>clear objectives and rule</a:t>
            </a:r>
            <a:r>
              <a:rPr lang="en-GB" sz="3300" dirty="0"/>
              <a:t>s</a:t>
            </a:r>
          </a:p>
          <a:p>
            <a:pPr marL="0" indent="0">
              <a:buNone/>
            </a:pPr>
            <a:r>
              <a:rPr lang="en-GB" sz="3000" dirty="0"/>
              <a:t>Links to motivation and achievement “</a:t>
            </a:r>
            <a:r>
              <a:rPr lang="en-GB" sz="3000" i="1" dirty="0"/>
              <a:t>I want to know what the game is about and what I should be doing”</a:t>
            </a:r>
          </a:p>
          <a:p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Feedback &amp; Rewards:</a:t>
            </a:r>
            <a:r>
              <a:rPr lang="en-GB" sz="3800" dirty="0"/>
              <a:t> to support progress and provides an aim for play</a:t>
            </a:r>
          </a:p>
          <a:p>
            <a:pPr marL="0" indent="0">
              <a:buNone/>
            </a:pPr>
            <a:r>
              <a:rPr lang="en-GB" sz="3000" dirty="0"/>
              <a:t>This helps motivation too “</a:t>
            </a:r>
            <a:r>
              <a:rPr lang="en-GB" sz="3000" i="1" dirty="0"/>
              <a:t>I need to know what to do to get high scores”</a:t>
            </a: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5233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811</Words>
  <Application>Microsoft Macintosh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Motivation for the Study</vt:lpstr>
      <vt:lpstr>Societal Need</vt:lpstr>
      <vt:lpstr>Challenge: Engaging Mathematics</vt:lpstr>
      <vt:lpstr>PowerPoint Presentation</vt:lpstr>
      <vt:lpstr>Research gap</vt:lpstr>
      <vt:lpstr>Research Approach</vt:lpstr>
      <vt:lpstr>Engagement Factors</vt:lpstr>
      <vt:lpstr>Engagement Factors</vt:lpstr>
      <vt:lpstr>Conceptual Engagement Framework</vt:lpstr>
      <vt:lpstr>Practical Implementation</vt:lpstr>
      <vt:lpstr>SpeedyRocket start screen</vt:lpstr>
      <vt:lpstr>SpeedyRocket play screen</vt:lpstr>
      <vt:lpstr>Evaluation Approach</vt:lpstr>
      <vt:lpstr>PowerPoint Presentation</vt:lpstr>
    </vt:vector>
  </TitlesOfParts>
  <Company>Northumbria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&amp; Enrolment</dc:title>
  <dc:creator>Adam Dunlop</dc:creator>
  <cp:lastModifiedBy>Opeyemi Impact</cp:lastModifiedBy>
  <cp:revision>128</cp:revision>
  <cp:lastPrinted>2014-01-13T16:20:09Z</cp:lastPrinted>
  <dcterms:created xsi:type="dcterms:W3CDTF">2013-10-18T08:31:38Z</dcterms:created>
  <dcterms:modified xsi:type="dcterms:W3CDTF">2016-10-12T08:21:05Z</dcterms:modified>
</cp:coreProperties>
</file>