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0" r:id="rId2"/>
    <p:sldId id="270" r:id="rId3"/>
    <p:sldId id="267" r:id="rId4"/>
    <p:sldId id="272" r:id="rId5"/>
    <p:sldId id="269" r:id="rId6"/>
    <p:sldId id="262" r:id="rId7"/>
    <p:sldId id="276" r:id="rId8"/>
    <p:sldId id="271" r:id="rId9"/>
    <p:sldId id="275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87">
          <p15:clr>
            <a:srgbClr val="A4A3A4"/>
          </p15:clr>
        </p15:guide>
        <p15:guide id="2" pos="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97" autoAdjust="0"/>
    <p:restoredTop sz="85032" autoAdjust="0"/>
  </p:normalViewPr>
  <p:slideViewPr>
    <p:cSldViewPr snapToGrid="0" snapToObjects="1" showGuides="1">
      <p:cViewPr varScale="1">
        <p:scale>
          <a:sx n="71" d="100"/>
          <a:sy n="71" d="100"/>
        </p:scale>
        <p:origin x="1614" y="72"/>
      </p:cViewPr>
      <p:guideLst>
        <p:guide orient="horz" pos="3687"/>
        <p:guide pos="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7A382-9224-4555-B52A-894509260D1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8C005D-F462-4802-A5FD-BAE917A84804}">
      <dgm:prSet phldrT="[Text]" custT="1"/>
      <dgm:spPr/>
      <dgm:t>
        <a:bodyPr/>
        <a:lstStyle/>
        <a:p>
          <a:r>
            <a:rPr lang="en-GB" sz="20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Rationale for HR graduate focus</a:t>
          </a:r>
        </a:p>
      </dgm:t>
    </dgm:pt>
    <dgm:pt modelId="{13905CA9-3C7E-492E-B376-B8F105472F72}" type="parTrans" cxnId="{BAAB8225-6105-42F5-9711-9A8DB10D804B}">
      <dgm:prSet/>
      <dgm:spPr/>
      <dgm:t>
        <a:bodyPr/>
        <a:lstStyle/>
        <a:p>
          <a:endParaRPr lang="en-GB"/>
        </a:p>
      </dgm:t>
    </dgm:pt>
    <dgm:pt modelId="{64097407-5922-47C8-A214-332ED8349B91}" type="sibTrans" cxnId="{BAAB8225-6105-42F5-9711-9A8DB10D804B}">
      <dgm:prSet/>
      <dgm:spPr/>
      <dgm:t>
        <a:bodyPr/>
        <a:lstStyle/>
        <a:p>
          <a:endParaRPr lang="en-GB"/>
        </a:p>
      </dgm:t>
    </dgm:pt>
    <dgm:pt modelId="{50C779DB-8FCA-4C3A-B1ED-B0E24CFA33F9}">
      <dgm:prSet phldrT="[Text]" custT="1"/>
      <dgm:spPr/>
      <dgm:t>
        <a:bodyPr/>
        <a:lstStyle/>
        <a:p>
          <a:r>
            <a:rPr lang="en-GB" sz="1500" b="0" dirty="0">
              <a:latin typeface="Arial" panose="020B0604020202020204" pitchFamily="34" charset="0"/>
              <a:cs typeface="Arial" panose="020B0604020202020204" pitchFamily="34" charset="0"/>
            </a:rPr>
            <a:t>Increasing numbers of HR graduates in UK GLM (Elias and Purcell, 2004; </a:t>
          </a:r>
          <a:r>
            <a:rPr lang="en-GB" sz="1500" b="0" dirty="0" err="1">
              <a:latin typeface="Arial" panose="020B0604020202020204" pitchFamily="34" charset="0"/>
              <a:cs typeface="Arial" panose="020B0604020202020204" pitchFamily="34" charset="0"/>
            </a:rPr>
            <a:t>Hallier</a:t>
          </a:r>
          <a:r>
            <a:rPr lang="en-GB" sz="1500" b="0" dirty="0">
              <a:latin typeface="Arial" panose="020B0604020202020204" pitchFamily="34" charset="0"/>
              <a:cs typeface="Arial" panose="020B0604020202020204" pitchFamily="34" charset="0"/>
            </a:rPr>
            <a:t> and Summers, 2011) </a:t>
          </a:r>
          <a:endParaRPr lang="en-GB" sz="15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CAB9E0-362A-4488-816C-D97CFC08BCE2}" type="parTrans" cxnId="{EDD89B01-6614-44B9-A5AD-DF6329EBE9D2}">
      <dgm:prSet/>
      <dgm:spPr/>
      <dgm:t>
        <a:bodyPr/>
        <a:lstStyle/>
        <a:p>
          <a:endParaRPr lang="en-GB"/>
        </a:p>
      </dgm:t>
    </dgm:pt>
    <dgm:pt modelId="{B25586E6-D75B-416E-9A88-1F784BF3349F}" type="sibTrans" cxnId="{EDD89B01-6614-44B9-A5AD-DF6329EBE9D2}">
      <dgm:prSet/>
      <dgm:spPr/>
      <dgm:t>
        <a:bodyPr/>
        <a:lstStyle/>
        <a:p>
          <a:endParaRPr lang="en-GB"/>
        </a:p>
      </dgm:t>
    </dgm:pt>
    <dgm:pt modelId="{E4FC38A0-BF47-49E3-BC8D-FDA32FDF58F8}">
      <dgm:prSet phldrT="[Text]" custT="1"/>
      <dgm:spPr/>
      <dgm:t>
        <a:bodyPr/>
        <a:lstStyle/>
        <a:p>
          <a:r>
            <a:rPr lang="en-GB" sz="1600" b="0" dirty="0">
              <a:latin typeface="Arial" panose="020B0604020202020204" pitchFamily="34" charset="0"/>
              <a:cs typeface="Arial" panose="020B0604020202020204" pitchFamily="34" charset="0"/>
            </a:rPr>
            <a:t>Professional status of the HR profession (</a:t>
          </a:r>
          <a:r>
            <a:rPr lang="en-GB" sz="1600" b="0" dirty="0">
              <a:latin typeface="Arial" panose="020B0604020202020204" pitchFamily="34" charset="0"/>
              <a:cs typeface="Arial" panose="020B0604020202020204" pitchFamily="34" charset="0"/>
            </a:rPr>
            <a:t>Ulrich and </a:t>
          </a:r>
          <a:r>
            <a:rPr lang="en-GB" sz="1600" b="0" dirty="0" err="1">
              <a:latin typeface="Arial" panose="020B0604020202020204" pitchFamily="34" charset="0"/>
              <a:cs typeface="Arial" panose="020B0604020202020204" pitchFamily="34" charset="0"/>
            </a:rPr>
            <a:t>Dulebohn</a:t>
          </a:r>
          <a:r>
            <a:rPr lang="en-GB" sz="1600" b="0" dirty="0">
              <a:latin typeface="Arial" panose="020B0604020202020204" pitchFamily="34" charset="0"/>
              <a:cs typeface="Arial" panose="020B0604020202020204" pitchFamily="34" charset="0"/>
            </a:rPr>
            <a:t>, 2015; CIPD, 2015) 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35BA69-EAD0-47C6-B664-B141E6EFD051}" type="parTrans" cxnId="{0CED4DF6-B188-41AD-84B7-7C365C6E3D17}">
      <dgm:prSet/>
      <dgm:spPr/>
      <dgm:t>
        <a:bodyPr/>
        <a:lstStyle/>
        <a:p>
          <a:endParaRPr lang="en-GB"/>
        </a:p>
      </dgm:t>
    </dgm:pt>
    <dgm:pt modelId="{4F418F68-ECED-4709-83BE-C5C93099393E}" type="sibTrans" cxnId="{0CED4DF6-B188-41AD-84B7-7C365C6E3D17}">
      <dgm:prSet/>
      <dgm:spPr/>
      <dgm:t>
        <a:bodyPr/>
        <a:lstStyle/>
        <a:p>
          <a:endParaRPr lang="en-GB"/>
        </a:p>
      </dgm:t>
    </dgm:pt>
    <dgm:pt modelId="{430D8F05-132C-4CF4-8287-D858598403F1}">
      <dgm:prSet phldrT="[Text]" custT="1"/>
      <dgm:spPr/>
      <dgm:t>
        <a:bodyPr/>
        <a:lstStyle/>
        <a:p>
          <a:r>
            <a:rPr lang="en-GB" sz="1500" b="0" dirty="0">
              <a:latin typeface="Arial" panose="020B0604020202020204" pitchFamily="34" charset="0"/>
              <a:cs typeface="Arial" panose="020B0604020202020204" pitchFamily="34" charset="0"/>
            </a:rPr>
            <a:t>Increasing diversity in HR graduate destinations and career trajectories (</a:t>
          </a:r>
          <a:r>
            <a:rPr lang="en-GB" sz="1500" b="0" dirty="0" err="1">
              <a:latin typeface="Arial" panose="020B0604020202020204" pitchFamily="34" charset="0"/>
              <a:cs typeface="Arial" panose="020B0604020202020204" pitchFamily="34" charset="0"/>
            </a:rPr>
            <a:t>Sincoff</a:t>
          </a:r>
          <a:r>
            <a:rPr lang="en-GB" sz="1500" b="0" dirty="0">
              <a:latin typeface="Arial" panose="020B0604020202020204" pitchFamily="34" charset="0"/>
              <a:cs typeface="Arial" panose="020B0604020202020204" pitchFamily="34" charset="0"/>
            </a:rPr>
            <a:t> and Owen, 2004; Morse, 2006)</a:t>
          </a:r>
          <a:r>
            <a:rPr lang="en-GB" sz="15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3B873830-4A99-49AF-8695-ED4430B143CB}" type="parTrans" cxnId="{2E048AF3-FFE8-4B84-81B7-744799090BD8}">
      <dgm:prSet/>
      <dgm:spPr/>
      <dgm:t>
        <a:bodyPr/>
        <a:lstStyle/>
        <a:p>
          <a:endParaRPr lang="en-GB"/>
        </a:p>
      </dgm:t>
    </dgm:pt>
    <dgm:pt modelId="{6B59193D-54F2-46AD-B522-6FFB30E1A4A2}" type="sibTrans" cxnId="{2E048AF3-FFE8-4B84-81B7-744799090BD8}">
      <dgm:prSet/>
      <dgm:spPr/>
      <dgm:t>
        <a:bodyPr/>
        <a:lstStyle/>
        <a:p>
          <a:endParaRPr lang="en-GB"/>
        </a:p>
      </dgm:t>
    </dgm:pt>
    <dgm:pt modelId="{B7CE381A-C8A6-4467-82D1-390EFE7DF0EB}">
      <dgm:prSet custT="1"/>
      <dgm:spPr/>
      <dgm:t>
        <a:bodyPr/>
        <a:lstStyle/>
        <a:p>
          <a:r>
            <a:rPr lang="en-GB" sz="1200" b="0" dirty="0">
              <a:latin typeface="Arial" panose="020B0604020202020204" pitchFamily="34" charset="0"/>
              <a:cs typeface="Arial" panose="020B0604020202020204" pitchFamily="34" charset="0"/>
            </a:rPr>
            <a:t>Limited qualitative inquiry into HR graduate employability (</a:t>
          </a:r>
          <a:r>
            <a:rPr lang="en-GB" sz="1200" dirty="0" err="1">
              <a:latin typeface="Arial" panose="020B0604020202020204" pitchFamily="34" charset="0"/>
              <a:cs typeface="Arial" panose="020B0604020202020204" pitchFamily="34" charset="0"/>
            </a:rPr>
            <a:t>Senaratne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, 2004; </a:t>
          </a:r>
          <a:r>
            <a:rPr lang="en-GB" sz="1200" dirty="0" err="1">
              <a:latin typeface="Arial" panose="020B0604020202020204" pitchFamily="34" charset="0"/>
              <a:cs typeface="Arial" panose="020B0604020202020204" pitchFamily="34" charset="0"/>
            </a:rPr>
            <a:t>Giannantonio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 and Hurley, 2002; </a:t>
          </a:r>
          <a:r>
            <a:rPr lang="en-GB" sz="1200" dirty="0" err="1">
              <a:latin typeface="Arial" panose="020B0604020202020204" pitchFamily="34" charset="0"/>
              <a:cs typeface="Arial" panose="020B0604020202020204" pitchFamily="34" charset="0"/>
            </a:rPr>
            <a:t>Hoell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 and Henry, 2003)</a:t>
          </a:r>
          <a:endParaRPr lang="en-GB" sz="1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10B726-5FF3-4464-B342-BF5F65454492}" type="parTrans" cxnId="{99CD0AC4-1701-4A13-B4EF-64E76C83C9AD}">
      <dgm:prSet/>
      <dgm:spPr/>
      <dgm:t>
        <a:bodyPr/>
        <a:lstStyle/>
        <a:p>
          <a:endParaRPr lang="en-US"/>
        </a:p>
      </dgm:t>
    </dgm:pt>
    <dgm:pt modelId="{BC46E7E8-53AD-4234-A854-4664233749CE}" type="sibTrans" cxnId="{99CD0AC4-1701-4A13-B4EF-64E76C83C9AD}">
      <dgm:prSet/>
      <dgm:spPr/>
      <dgm:t>
        <a:bodyPr/>
        <a:lstStyle/>
        <a:p>
          <a:endParaRPr lang="en-US"/>
        </a:p>
      </dgm:t>
    </dgm:pt>
    <dgm:pt modelId="{43D1551C-66BA-43A4-9FFA-BF035715AC30}" type="pres">
      <dgm:prSet presAssocID="{B2A7A382-9224-4555-B52A-894509260D1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E81BDC6-71C8-40FD-BE88-A1C059EE47ED}" type="pres">
      <dgm:prSet presAssocID="{B68C005D-F462-4802-A5FD-BAE917A84804}" presName="centerShape" presStyleLbl="node0" presStyleIdx="0" presStyleCnt="1" custScaleX="90735" custScaleY="83120" custLinFactNeighborX="570" custLinFactNeighborY="-594"/>
      <dgm:spPr/>
    </dgm:pt>
    <dgm:pt modelId="{18BA0631-3718-41C7-B7F4-EAD57E68BA2C}" type="pres">
      <dgm:prSet presAssocID="{99CAB9E0-362A-4488-816C-D97CFC08BCE2}" presName="parTrans" presStyleLbl="bgSibTrans2D1" presStyleIdx="0" presStyleCnt="4"/>
      <dgm:spPr/>
    </dgm:pt>
    <dgm:pt modelId="{659697B9-4642-4913-A1B2-C6145D3C388C}" type="pres">
      <dgm:prSet presAssocID="{50C779DB-8FCA-4C3A-B1ED-B0E24CFA33F9}" presName="node" presStyleLbl="node1" presStyleIdx="0" presStyleCnt="4">
        <dgm:presLayoutVars>
          <dgm:bulletEnabled val="1"/>
        </dgm:presLayoutVars>
      </dgm:prSet>
      <dgm:spPr/>
    </dgm:pt>
    <dgm:pt modelId="{87751AA0-E78E-4C1B-B88F-300C8EDDA6DD}" type="pres">
      <dgm:prSet presAssocID="{4235BA69-EAD0-47C6-B664-B141E6EFD051}" presName="parTrans" presStyleLbl="bgSibTrans2D1" presStyleIdx="1" presStyleCnt="4"/>
      <dgm:spPr/>
    </dgm:pt>
    <dgm:pt modelId="{975ECB7B-ECBE-4830-A4A5-46FDFF1B28DD}" type="pres">
      <dgm:prSet presAssocID="{E4FC38A0-BF47-49E3-BC8D-FDA32FDF58F8}" presName="node" presStyleLbl="node1" presStyleIdx="1" presStyleCnt="4">
        <dgm:presLayoutVars>
          <dgm:bulletEnabled val="1"/>
        </dgm:presLayoutVars>
      </dgm:prSet>
      <dgm:spPr/>
    </dgm:pt>
    <dgm:pt modelId="{40ABAF50-6CC4-4A9A-AA74-B3C911110972}" type="pres">
      <dgm:prSet presAssocID="{3B873830-4A99-49AF-8695-ED4430B143CB}" presName="parTrans" presStyleLbl="bgSibTrans2D1" presStyleIdx="2" presStyleCnt="4"/>
      <dgm:spPr/>
    </dgm:pt>
    <dgm:pt modelId="{560775EE-DA33-4611-AF99-A2431FFB59AE}" type="pres">
      <dgm:prSet presAssocID="{430D8F05-132C-4CF4-8287-D858598403F1}" presName="node" presStyleLbl="node1" presStyleIdx="2" presStyleCnt="4">
        <dgm:presLayoutVars>
          <dgm:bulletEnabled val="1"/>
        </dgm:presLayoutVars>
      </dgm:prSet>
      <dgm:spPr/>
    </dgm:pt>
    <dgm:pt modelId="{48A1E7A0-A796-4B12-8933-B0F78C8DE5FD}" type="pres">
      <dgm:prSet presAssocID="{1610B726-5FF3-4464-B342-BF5F65454492}" presName="parTrans" presStyleLbl="bgSibTrans2D1" presStyleIdx="3" presStyleCnt="4"/>
      <dgm:spPr/>
    </dgm:pt>
    <dgm:pt modelId="{98AB879A-2B99-47D4-8972-77BC06F4B1E6}" type="pres">
      <dgm:prSet presAssocID="{B7CE381A-C8A6-4467-82D1-390EFE7DF0EB}" presName="node" presStyleLbl="node1" presStyleIdx="3" presStyleCnt="4">
        <dgm:presLayoutVars>
          <dgm:bulletEnabled val="1"/>
        </dgm:presLayoutVars>
      </dgm:prSet>
      <dgm:spPr/>
    </dgm:pt>
  </dgm:ptLst>
  <dgm:cxnLst>
    <dgm:cxn modelId="{70008B63-9970-4D52-BB33-BAF80D5EB466}" type="presOf" srcId="{B68C005D-F462-4802-A5FD-BAE917A84804}" destId="{EE81BDC6-71C8-40FD-BE88-A1C059EE47ED}" srcOrd="0" destOrd="0" presId="urn:microsoft.com/office/officeart/2005/8/layout/radial4"/>
    <dgm:cxn modelId="{2E048AF3-FFE8-4B84-81B7-744799090BD8}" srcId="{B68C005D-F462-4802-A5FD-BAE917A84804}" destId="{430D8F05-132C-4CF4-8287-D858598403F1}" srcOrd="2" destOrd="0" parTransId="{3B873830-4A99-49AF-8695-ED4430B143CB}" sibTransId="{6B59193D-54F2-46AD-B522-6FFB30E1A4A2}"/>
    <dgm:cxn modelId="{BAAB8225-6105-42F5-9711-9A8DB10D804B}" srcId="{B2A7A382-9224-4555-B52A-894509260D15}" destId="{B68C005D-F462-4802-A5FD-BAE917A84804}" srcOrd="0" destOrd="0" parTransId="{13905CA9-3C7E-492E-B376-B8F105472F72}" sibTransId="{64097407-5922-47C8-A214-332ED8349B91}"/>
    <dgm:cxn modelId="{4C0F2951-9222-4F9B-B3DA-762300CCA9AE}" type="presOf" srcId="{B7CE381A-C8A6-4467-82D1-390EFE7DF0EB}" destId="{98AB879A-2B99-47D4-8972-77BC06F4B1E6}" srcOrd="0" destOrd="0" presId="urn:microsoft.com/office/officeart/2005/8/layout/radial4"/>
    <dgm:cxn modelId="{27D26E32-AFE3-4CED-B853-DCB981E6FD48}" type="presOf" srcId="{99CAB9E0-362A-4488-816C-D97CFC08BCE2}" destId="{18BA0631-3718-41C7-B7F4-EAD57E68BA2C}" srcOrd="0" destOrd="0" presId="urn:microsoft.com/office/officeart/2005/8/layout/radial4"/>
    <dgm:cxn modelId="{731B11DB-BDD9-4D1F-8440-202CAE348EFC}" type="presOf" srcId="{B2A7A382-9224-4555-B52A-894509260D15}" destId="{43D1551C-66BA-43A4-9FFA-BF035715AC30}" srcOrd="0" destOrd="0" presId="urn:microsoft.com/office/officeart/2005/8/layout/radial4"/>
    <dgm:cxn modelId="{03A519A4-9D64-4A66-8A14-D6CEAF649DAA}" type="presOf" srcId="{1610B726-5FF3-4464-B342-BF5F65454492}" destId="{48A1E7A0-A796-4B12-8933-B0F78C8DE5FD}" srcOrd="0" destOrd="0" presId="urn:microsoft.com/office/officeart/2005/8/layout/radial4"/>
    <dgm:cxn modelId="{40E4A275-7FB8-47EC-8ED6-45D1563523BC}" type="presOf" srcId="{E4FC38A0-BF47-49E3-BC8D-FDA32FDF58F8}" destId="{975ECB7B-ECBE-4830-A4A5-46FDFF1B28DD}" srcOrd="0" destOrd="0" presId="urn:microsoft.com/office/officeart/2005/8/layout/radial4"/>
    <dgm:cxn modelId="{DF252DCB-9096-4AEE-8587-5A205FF2B3AF}" type="presOf" srcId="{3B873830-4A99-49AF-8695-ED4430B143CB}" destId="{40ABAF50-6CC4-4A9A-AA74-B3C911110972}" srcOrd="0" destOrd="0" presId="urn:microsoft.com/office/officeart/2005/8/layout/radial4"/>
    <dgm:cxn modelId="{0C5A9060-F46B-4EC5-A556-6F1D6E60B75E}" type="presOf" srcId="{430D8F05-132C-4CF4-8287-D858598403F1}" destId="{560775EE-DA33-4611-AF99-A2431FFB59AE}" srcOrd="0" destOrd="0" presId="urn:microsoft.com/office/officeart/2005/8/layout/radial4"/>
    <dgm:cxn modelId="{99CD0AC4-1701-4A13-B4EF-64E76C83C9AD}" srcId="{B68C005D-F462-4802-A5FD-BAE917A84804}" destId="{B7CE381A-C8A6-4467-82D1-390EFE7DF0EB}" srcOrd="3" destOrd="0" parTransId="{1610B726-5FF3-4464-B342-BF5F65454492}" sibTransId="{BC46E7E8-53AD-4234-A854-4664233749CE}"/>
    <dgm:cxn modelId="{DA2ACB26-3DC6-4CA7-8B56-62A95A40DEAA}" type="presOf" srcId="{4235BA69-EAD0-47C6-B664-B141E6EFD051}" destId="{87751AA0-E78E-4C1B-B88F-300C8EDDA6DD}" srcOrd="0" destOrd="0" presId="urn:microsoft.com/office/officeart/2005/8/layout/radial4"/>
    <dgm:cxn modelId="{EDD89B01-6614-44B9-A5AD-DF6329EBE9D2}" srcId="{B68C005D-F462-4802-A5FD-BAE917A84804}" destId="{50C779DB-8FCA-4C3A-B1ED-B0E24CFA33F9}" srcOrd="0" destOrd="0" parTransId="{99CAB9E0-362A-4488-816C-D97CFC08BCE2}" sibTransId="{B25586E6-D75B-416E-9A88-1F784BF3349F}"/>
    <dgm:cxn modelId="{2C17D1F0-933E-441A-9D97-47191657FB5B}" type="presOf" srcId="{50C779DB-8FCA-4C3A-B1ED-B0E24CFA33F9}" destId="{659697B9-4642-4913-A1B2-C6145D3C388C}" srcOrd="0" destOrd="0" presId="urn:microsoft.com/office/officeart/2005/8/layout/radial4"/>
    <dgm:cxn modelId="{0CED4DF6-B188-41AD-84B7-7C365C6E3D17}" srcId="{B68C005D-F462-4802-A5FD-BAE917A84804}" destId="{E4FC38A0-BF47-49E3-BC8D-FDA32FDF58F8}" srcOrd="1" destOrd="0" parTransId="{4235BA69-EAD0-47C6-B664-B141E6EFD051}" sibTransId="{4F418F68-ECED-4709-83BE-C5C93099393E}"/>
    <dgm:cxn modelId="{3BD08C45-02E0-4970-A88B-BAADD3686D01}" type="presParOf" srcId="{43D1551C-66BA-43A4-9FFA-BF035715AC30}" destId="{EE81BDC6-71C8-40FD-BE88-A1C059EE47ED}" srcOrd="0" destOrd="0" presId="urn:microsoft.com/office/officeart/2005/8/layout/radial4"/>
    <dgm:cxn modelId="{8801453F-4096-4729-8024-A4281E5A8CA8}" type="presParOf" srcId="{43D1551C-66BA-43A4-9FFA-BF035715AC30}" destId="{18BA0631-3718-41C7-B7F4-EAD57E68BA2C}" srcOrd="1" destOrd="0" presId="urn:microsoft.com/office/officeart/2005/8/layout/radial4"/>
    <dgm:cxn modelId="{EF251CE9-F0FD-4B1B-8C92-DA5DD6711526}" type="presParOf" srcId="{43D1551C-66BA-43A4-9FFA-BF035715AC30}" destId="{659697B9-4642-4913-A1B2-C6145D3C388C}" srcOrd="2" destOrd="0" presId="urn:microsoft.com/office/officeart/2005/8/layout/radial4"/>
    <dgm:cxn modelId="{4523B8A1-C2BB-402D-A8A3-58EB9FDE644D}" type="presParOf" srcId="{43D1551C-66BA-43A4-9FFA-BF035715AC30}" destId="{87751AA0-E78E-4C1B-B88F-300C8EDDA6DD}" srcOrd="3" destOrd="0" presId="urn:microsoft.com/office/officeart/2005/8/layout/radial4"/>
    <dgm:cxn modelId="{DB7E4CBA-F573-4C5C-AA25-3FD160048FD3}" type="presParOf" srcId="{43D1551C-66BA-43A4-9FFA-BF035715AC30}" destId="{975ECB7B-ECBE-4830-A4A5-46FDFF1B28DD}" srcOrd="4" destOrd="0" presId="urn:microsoft.com/office/officeart/2005/8/layout/radial4"/>
    <dgm:cxn modelId="{E0B6D0A7-5813-472D-85E7-B0BBBF4E22FD}" type="presParOf" srcId="{43D1551C-66BA-43A4-9FFA-BF035715AC30}" destId="{40ABAF50-6CC4-4A9A-AA74-B3C911110972}" srcOrd="5" destOrd="0" presId="urn:microsoft.com/office/officeart/2005/8/layout/radial4"/>
    <dgm:cxn modelId="{007EC8F4-D8A0-4A96-B04C-CE2C32299F4E}" type="presParOf" srcId="{43D1551C-66BA-43A4-9FFA-BF035715AC30}" destId="{560775EE-DA33-4611-AF99-A2431FFB59AE}" srcOrd="6" destOrd="0" presId="urn:microsoft.com/office/officeart/2005/8/layout/radial4"/>
    <dgm:cxn modelId="{AB393953-71D3-41F3-AC69-A9DE5473DE3D}" type="presParOf" srcId="{43D1551C-66BA-43A4-9FFA-BF035715AC30}" destId="{48A1E7A0-A796-4B12-8933-B0F78C8DE5FD}" srcOrd="7" destOrd="0" presId="urn:microsoft.com/office/officeart/2005/8/layout/radial4"/>
    <dgm:cxn modelId="{C030778A-E696-49D8-BB08-5B52C6104BCB}" type="presParOf" srcId="{43D1551C-66BA-43A4-9FFA-BF035715AC30}" destId="{98AB879A-2B99-47D4-8972-77BC06F4B1E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487551-BE15-4833-899C-1906726A7AD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33719D-E649-4BA7-9E83-F28A3F70BFAA}">
      <dgm:prSet phldrT="[Text]" custT="1"/>
      <dgm:spPr/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Research methodology</a:t>
          </a:r>
        </a:p>
      </dgm:t>
    </dgm:pt>
    <dgm:pt modelId="{859CE7DF-0956-4525-A361-35FD598933F8}" type="parTrans" cxnId="{8C429926-64CE-406B-8187-419EF10A095C}">
      <dgm:prSet/>
      <dgm:spPr/>
      <dgm:t>
        <a:bodyPr/>
        <a:lstStyle/>
        <a:p>
          <a:endParaRPr lang="en-GB"/>
        </a:p>
      </dgm:t>
    </dgm:pt>
    <dgm:pt modelId="{02D17B28-0E7B-4DF8-9F38-5955A7BA709E}" type="sibTrans" cxnId="{8C429926-64CE-406B-8187-419EF10A095C}">
      <dgm:prSet/>
      <dgm:spPr/>
      <dgm:t>
        <a:bodyPr/>
        <a:lstStyle/>
        <a:p>
          <a:endParaRPr lang="en-GB"/>
        </a:p>
      </dgm:t>
    </dgm:pt>
    <dgm:pt modelId="{DD727270-F215-40BE-90AF-D6698471D67F}">
      <dgm:prSet phldrT="[Text]" custT="1"/>
      <dgm:spPr/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Interpretivist enquiry</a:t>
          </a:r>
        </a:p>
      </dgm:t>
    </dgm:pt>
    <dgm:pt modelId="{A790655F-B957-4A81-B901-5642E294764B}" type="parTrans" cxnId="{9234E0CA-B4F5-4361-A801-4F70CA78D48D}">
      <dgm:prSet/>
      <dgm:spPr/>
      <dgm:t>
        <a:bodyPr/>
        <a:lstStyle/>
        <a:p>
          <a:endParaRPr lang="en-GB"/>
        </a:p>
      </dgm:t>
    </dgm:pt>
    <dgm:pt modelId="{03C9E55F-3BB6-444B-940F-113F08345D82}" type="sibTrans" cxnId="{9234E0CA-B4F5-4361-A801-4F70CA78D48D}">
      <dgm:prSet/>
      <dgm:spPr/>
      <dgm:t>
        <a:bodyPr/>
        <a:lstStyle/>
        <a:p>
          <a:endParaRPr lang="en-GB"/>
        </a:p>
      </dgm:t>
    </dgm:pt>
    <dgm:pt modelId="{914E3519-052D-44EF-AFCB-5613E347E044}">
      <dgm:prSet phldrT="[Text]" custT="1"/>
      <dgm:spPr/>
      <dgm:t>
        <a:bodyPr/>
        <a:lstStyle/>
        <a:p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Twenty-two semi structured interviews</a:t>
          </a:r>
        </a:p>
      </dgm:t>
    </dgm:pt>
    <dgm:pt modelId="{71CDB7BC-3FBC-4ACA-BF7B-B9CA7ABC82C3}" type="parTrans" cxnId="{CA0076CA-EBCC-4AB7-98F3-F3C2D8E97EB5}">
      <dgm:prSet/>
      <dgm:spPr/>
      <dgm:t>
        <a:bodyPr/>
        <a:lstStyle/>
        <a:p>
          <a:endParaRPr lang="en-GB"/>
        </a:p>
      </dgm:t>
    </dgm:pt>
    <dgm:pt modelId="{38260297-2798-48C0-B0F8-787732165911}" type="sibTrans" cxnId="{CA0076CA-EBCC-4AB7-98F3-F3C2D8E97EB5}">
      <dgm:prSet/>
      <dgm:spPr/>
      <dgm:t>
        <a:bodyPr/>
        <a:lstStyle/>
        <a:p>
          <a:endParaRPr lang="en-GB"/>
        </a:p>
      </dgm:t>
    </dgm:pt>
    <dgm:pt modelId="{8BBC6C33-BBB0-4CCF-B683-EFD4A40BA3D1}">
      <dgm:prSet phldrT="[Text]" custT="1"/>
      <dgm:spPr/>
      <dgm:t>
        <a:bodyPr/>
        <a:lstStyle/>
        <a:p>
          <a:r>
            <a:rPr lang="en-GB" sz="1400" b="1" dirty="0">
              <a:latin typeface="Arial" panose="020B0604020202020204" pitchFamily="34" charset="0"/>
              <a:cs typeface="Arial" panose="020B0604020202020204" pitchFamily="34" charset="0"/>
            </a:rPr>
            <a:t>Line managers of HR graduates at work</a:t>
          </a:r>
        </a:p>
      </dgm:t>
    </dgm:pt>
    <dgm:pt modelId="{2398E1BE-C765-4E50-A2F6-5349CBEEDDE2}" type="parTrans" cxnId="{846018E6-DE7B-4333-910E-B5DF55256C7D}">
      <dgm:prSet/>
      <dgm:spPr/>
      <dgm:t>
        <a:bodyPr/>
        <a:lstStyle/>
        <a:p>
          <a:endParaRPr lang="en-GB"/>
        </a:p>
      </dgm:t>
    </dgm:pt>
    <dgm:pt modelId="{7C907812-F879-45E5-8C94-D77F349EC36B}" type="sibTrans" cxnId="{846018E6-DE7B-4333-910E-B5DF55256C7D}">
      <dgm:prSet/>
      <dgm:spPr/>
      <dgm:t>
        <a:bodyPr/>
        <a:lstStyle/>
        <a:p>
          <a:endParaRPr lang="en-GB"/>
        </a:p>
      </dgm:t>
    </dgm:pt>
    <dgm:pt modelId="{2103D074-F87B-4677-BF1B-8D21444AE75A}">
      <dgm:prSet phldrT="[Text]"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Open and selective coding </a:t>
          </a:r>
          <a:r>
            <a:rPr lang="en-GB" sz="1200" b="1" i="0" dirty="0">
              <a:latin typeface="Arial" panose="020B0604020202020204" pitchFamily="34" charset="0"/>
              <a:cs typeface="Arial" panose="020B0604020202020204" pitchFamily="34" charset="0"/>
            </a:rPr>
            <a:t>(Strauss and Corbin, 1990)</a:t>
          </a:r>
        </a:p>
      </dgm:t>
    </dgm:pt>
    <dgm:pt modelId="{9DE7174D-E8E5-45DA-B761-C981E27901AB}" type="parTrans" cxnId="{19DF379F-8303-499E-B451-8210655B0F2D}">
      <dgm:prSet/>
      <dgm:spPr/>
      <dgm:t>
        <a:bodyPr/>
        <a:lstStyle/>
        <a:p>
          <a:endParaRPr lang="en-GB"/>
        </a:p>
      </dgm:t>
    </dgm:pt>
    <dgm:pt modelId="{7432BDEB-5CC2-4FD2-8959-69D86FEE2D45}" type="sibTrans" cxnId="{19DF379F-8303-499E-B451-8210655B0F2D}">
      <dgm:prSet/>
      <dgm:spPr/>
      <dgm:t>
        <a:bodyPr/>
        <a:lstStyle/>
        <a:p>
          <a:endParaRPr lang="en-GB"/>
        </a:p>
      </dgm:t>
    </dgm:pt>
    <dgm:pt modelId="{3149A8D8-83B0-4659-A5D8-6D0E02727934}">
      <dgm:prSet custT="1"/>
      <dgm:spPr/>
      <dgm:t>
        <a:bodyPr/>
        <a:lstStyle/>
        <a:p>
          <a:r>
            <a:rPr lang="en-GB" sz="1200" b="1" dirty="0">
              <a:latin typeface="Arial" panose="020B0604020202020204" pitchFamily="34" charset="0"/>
              <a:cs typeface="Arial" panose="020B0604020202020204" pitchFamily="34" charset="0"/>
            </a:rPr>
            <a:t>Cross-industry: Public Sector, Finance &amp; Banking, Manufacturing, Fuel &amp; Utilities, Retail/B2C</a:t>
          </a:r>
        </a:p>
      </dgm:t>
    </dgm:pt>
    <dgm:pt modelId="{FDEF8BAC-0C5C-4290-8219-09A6949F6A39}" type="parTrans" cxnId="{386D59AB-A04F-439A-B248-B11B07BA3EC9}">
      <dgm:prSet/>
      <dgm:spPr/>
      <dgm:t>
        <a:bodyPr/>
        <a:lstStyle/>
        <a:p>
          <a:endParaRPr lang="en-GB"/>
        </a:p>
      </dgm:t>
    </dgm:pt>
    <dgm:pt modelId="{9011D0E7-AADA-410A-A2E0-F66C75A45A9C}" type="sibTrans" cxnId="{386D59AB-A04F-439A-B248-B11B07BA3EC9}">
      <dgm:prSet/>
      <dgm:spPr/>
      <dgm:t>
        <a:bodyPr/>
        <a:lstStyle/>
        <a:p>
          <a:endParaRPr lang="en-GB"/>
        </a:p>
      </dgm:t>
    </dgm:pt>
    <dgm:pt modelId="{61548871-72C7-4097-B16D-86221B82C2AB}" type="pres">
      <dgm:prSet presAssocID="{8C487551-BE15-4833-899C-1906726A7A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DDB0B35-5928-4CA7-A61C-0CD3770C9CE9}" type="pres">
      <dgm:prSet presAssocID="{0F33719D-E649-4BA7-9E83-F28A3F70BFAA}" presName="centerShape" presStyleLbl="node0" presStyleIdx="0" presStyleCnt="1"/>
      <dgm:spPr/>
    </dgm:pt>
    <dgm:pt modelId="{DF64043A-ABED-4ACB-BD62-88A63A16C2F4}" type="pres">
      <dgm:prSet presAssocID="{A790655F-B957-4A81-B901-5642E294764B}" presName="Name9" presStyleLbl="parChTrans1D2" presStyleIdx="0" presStyleCnt="5"/>
      <dgm:spPr/>
    </dgm:pt>
    <dgm:pt modelId="{675664AB-0111-4A5B-8AC2-645FF67CB80E}" type="pres">
      <dgm:prSet presAssocID="{A790655F-B957-4A81-B901-5642E294764B}" presName="connTx" presStyleLbl="parChTrans1D2" presStyleIdx="0" presStyleCnt="5"/>
      <dgm:spPr/>
    </dgm:pt>
    <dgm:pt modelId="{74BD9FBB-7CBE-447A-A0F8-2AC7258B8711}" type="pres">
      <dgm:prSet presAssocID="{DD727270-F215-40BE-90AF-D6698471D67F}" presName="node" presStyleLbl="node1" presStyleIdx="0" presStyleCnt="5">
        <dgm:presLayoutVars>
          <dgm:bulletEnabled val="1"/>
        </dgm:presLayoutVars>
      </dgm:prSet>
      <dgm:spPr/>
    </dgm:pt>
    <dgm:pt modelId="{94BFFFE8-691E-44A7-8D65-63C82FF52222}" type="pres">
      <dgm:prSet presAssocID="{71CDB7BC-3FBC-4ACA-BF7B-B9CA7ABC82C3}" presName="Name9" presStyleLbl="parChTrans1D2" presStyleIdx="1" presStyleCnt="5"/>
      <dgm:spPr/>
    </dgm:pt>
    <dgm:pt modelId="{D5A7F362-0C9D-45C1-910A-DEF2B233E092}" type="pres">
      <dgm:prSet presAssocID="{71CDB7BC-3FBC-4ACA-BF7B-B9CA7ABC82C3}" presName="connTx" presStyleLbl="parChTrans1D2" presStyleIdx="1" presStyleCnt="5"/>
      <dgm:spPr/>
    </dgm:pt>
    <dgm:pt modelId="{5E1B9F41-87DE-4D61-B438-56967F5963AE}" type="pres">
      <dgm:prSet presAssocID="{914E3519-052D-44EF-AFCB-5613E347E044}" presName="node" presStyleLbl="node1" presStyleIdx="1" presStyleCnt="5">
        <dgm:presLayoutVars>
          <dgm:bulletEnabled val="1"/>
        </dgm:presLayoutVars>
      </dgm:prSet>
      <dgm:spPr/>
    </dgm:pt>
    <dgm:pt modelId="{9470AE57-E98D-48B1-A29E-5088E59767E6}" type="pres">
      <dgm:prSet presAssocID="{2398E1BE-C765-4E50-A2F6-5349CBEEDDE2}" presName="Name9" presStyleLbl="parChTrans1D2" presStyleIdx="2" presStyleCnt="5"/>
      <dgm:spPr/>
    </dgm:pt>
    <dgm:pt modelId="{9A9DA200-D492-4523-890C-2B8D101F7557}" type="pres">
      <dgm:prSet presAssocID="{2398E1BE-C765-4E50-A2F6-5349CBEEDDE2}" presName="connTx" presStyleLbl="parChTrans1D2" presStyleIdx="2" presStyleCnt="5"/>
      <dgm:spPr/>
    </dgm:pt>
    <dgm:pt modelId="{FEB8D459-3C25-487B-93AB-F0BB8F215086}" type="pres">
      <dgm:prSet presAssocID="{8BBC6C33-BBB0-4CCF-B683-EFD4A40BA3D1}" presName="node" presStyleLbl="node1" presStyleIdx="2" presStyleCnt="5" custRadScaleRad="100081" custRadScaleInc="93">
        <dgm:presLayoutVars>
          <dgm:bulletEnabled val="1"/>
        </dgm:presLayoutVars>
      </dgm:prSet>
      <dgm:spPr/>
    </dgm:pt>
    <dgm:pt modelId="{F1259FB7-7FF2-4D1A-8818-BE89960748DE}" type="pres">
      <dgm:prSet presAssocID="{9DE7174D-E8E5-45DA-B761-C981E27901AB}" presName="Name9" presStyleLbl="parChTrans1D2" presStyleIdx="3" presStyleCnt="5"/>
      <dgm:spPr/>
    </dgm:pt>
    <dgm:pt modelId="{6D3C1D42-72F9-4AEF-9DFD-BB10822AC068}" type="pres">
      <dgm:prSet presAssocID="{9DE7174D-E8E5-45DA-B761-C981E27901AB}" presName="connTx" presStyleLbl="parChTrans1D2" presStyleIdx="3" presStyleCnt="5"/>
      <dgm:spPr/>
    </dgm:pt>
    <dgm:pt modelId="{06A12312-A9EE-4E02-A01A-B1248A154FAD}" type="pres">
      <dgm:prSet presAssocID="{2103D074-F87B-4677-BF1B-8D21444AE75A}" presName="node" presStyleLbl="node1" presStyleIdx="3" presStyleCnt="5">
        <dgm:presLayoutVars>
          <dgm:bulletEnabled val="1"/>
        </dgm:presLayoutVars>
      </dgm:prSet>
      <dgm:spPr/>
    </dgm:pt>
    <dgm:pt modelId="{9B4BF4C5-6D6F-4FB5-8FAF-A6F122754DF7}" type="pres">
      <dgm:prSet presAssocID="{FDEF8BAC-0C5C-4290-8219-09A6949F6A39}" presName="Name9" presStyleLbl="parChTrans1D2" presStyleIdx="4" presStyleCnt="5"/>
      <dgm:spPr/>
    </dgm:pt>
    <dgm:pt modelId="{7730CA74-B415-457F-9B3C-291CC3F91A7D}" type="pres">
      <dgm:prSet presAssocID="{FDEF8BAC-0C5C-4290-8219-09A6949F6A39}" presName="connTx" presStyleLbl="parChTrans1D2" presStyleIdx="4" presStyleCnt="5"/>
      <dgm:spPr/>
    </dgm:pt>
    <dgm:pt modelId="{A0995DC8-C0C5-4FA1-BACD-A546197D7B0C}" type="pres">
      <dgm:prSet presAssocID="{3149A8D8-83B0-4659-A5D8-6D0E02727934}" presName="node" presStyleLbl="node1" presStyleIdx="4" presStyleCnt="5">
        <dgm:presLayoutVars>
          <dgm:bulletEnabled val="1"/>
        </dgm:presLayoutVars>
      </dgm:prSet>
      <dgm:spPr/>
    </dgm:pt>
  </dgm:ptLst>
  <dgm:cxnLst>
    <dgm:cxn modelId="{16A8459F-D4EB-4B16-9423-D6C2545B834B}" type="presOf" srcId="{A790655F-B957-4A81-B901-5642E294764B}" destId="{DF64043A-ABED-4ACB-BD62-88A63A16C2F4}" srcOrd="0" destOrd="0" presId="urn:microsoft.com/office/officeart/2005/8/layout/radial1"/>
    <dgm:cxn modelId="{19DF379F-8303-499E-B451-8210655B0F2D}" srcId="{0F33719D-E649-4BA7-9E83-F28A3F70BFAA}" destId="{2103D074-F87B-4677-BF1B-8D21444AE75A}" srcOrd="3" destOrd="0" parTransId="{9DE7174D-E8E5-45DA-B761-C981E27901AB}" sibTransId="{7432BDEB-5CC2-4FD2-8959-69D86FEE2D45}"/>
    <dgm:cxn modelId="{9118B596-2792-4567-87B8-946D29744E6A}" type="presOf" srcId="{9DE7174D-E8E5-45DA-B761-C981E27901AB}" destId="{6D3C1D42-72F9-4AEF-9DFD-BB10822AC068}" srcOrd="1" destOrd="0" presId="urn:microsoft.com/office/officeart/2005/8/layout/radial1"/>
    <dgm:cxn modelId="{CF65E1A9-B8D7-4289-A4BC-A25DF1F3C02F}" type="presOf" srcId="{2398E1BE-C765-4E50-A2F6-5349CBEEDDE2}" destId="{9470AE57-E98D-48B1-A29E-5088E59767E6}" srcOrd="0" destOrd="0" presId="urn:microsoft.com/office/officeart/2005/8/layout/radial1"/>
    <dgm:cxn modelId="{962DE39D-2292-4B67-BE81-1BB4107C2F4C}" type="presOf" srcId="{2103D074-F87B-4677-BF1B-8D21444AE75A}" destId="{06A12312-A9EE-4E02-A01A-B1248A154FAD}" srcOrd="0" destOrd="0" presId="urn:microsoft.com/office/officeart/2005/8/layout/radial1"/>
    <dgm:cxn modelId="{9B4FC9B5-E1E6-4B1F-92F9-C381C182BD54}" type="presOf" srcId="{3149A8D8-83B0-4659-A5D8-6D0E02727934}" destId="{A0995DC8-C0C5-4FA1-BACD-A546197D7B0C}" srcOrd="0" destOrd="0" presId="urn:microsoft.com/office/officeart/2005/8/layout/radial1"/>
    <dgm:cxn modelId="{0A544BD7-8D09-47C8-9A06-3BD48A02078E}" type="presOf" srcId="{A790655F-B957-4A81-B901-5642E294764B}" destId="{675664AB-0111-4A5B-8AC2-645FF67CB80E}" srcOrd="1" destOrd="0" presId="urn:microsoft.com/office/officeart/2005/8/layout/radial1"/>
    <dgm:cxn modelId="{F5C38AE7-2941-44BC-AB85-F6A22A5D69AD}" type="presOf" srcId="{71CDB7BC-3FBC-4ACA-BF7B-B9CA7ABC82C3}" destId="{94BFFFE8-691E-44A7-8D65-63C82FF52222}" srcOrd="0" destOrd="0" presId="urn:microsoft.com/office/officeart/2005/8/layout/radial1"/>
    <dgm:cxn modelId="{02898B1A-30A2-4735-AE55-0583CE621199}" type="presOf" srcId="{71CDB7BC-3FBC-4ACA-BF7B-B9CA7ABC82C3}" destId="{D5A7F362-0C9D-45C1-910A-DEF2B233E092}" srcOrd="1" destOrd="0" presId="urn:microsoft.com/office/officeart/2005/8/layout/radial1"/>
    <dgm:cxn modelId="{386D59AB-A04F-439A-B248-B11B07BA3EC9}" srcId="{0F33719D-E649-4BA7-9E83-F28A3F70BFAA}" destId="{3149A8D8-83B0-4659-A5D8-6D0E02727934}" srcOrd="4" destOrd="0" parTransId="{FDEF8BAC-0C5C-4290-8219-09A6949F6A39}" sibTransId="{9011D0E7-AADA-410A-A2E0-F66C75A45A9C}"/>
    <dgm:cxn modelId="{846018E6-DE7B-4333-910E-B5DF55256C7D}" srcId="{0F33719D-E649-4BA7-9E83-F28A3F70BFAA}" destId="{8BBC6C33-BBB0-4CCF-B683-EFD4A40BA3D1}" srcOrd="2" destOrd="0" parTransId="{2398E1BE-C765-4E50-A2F6-5349CBEEDDE2}" sibTransId="{7C907812-F879-45E5-8C94-D77F349EC36B}"/>
    <dgm:cxn modelId="{EC1F36B3-1065-43AF-8D9A-F905296375A5}" type="presOf" srcId="{9DE7174D-E8E5-45DA-B761-C981E27901AB}" destId="{F1259FB7-7FF2-4D1A-8818-BE89960748DE}" srcOrd="0" destOrd="0" presId="urn:microsoft.com/office/officeart/2005/8/layout/radial1"/>
    <dgm:cxn modelId="{CA0076CA-EBCC-4AB7-98F3-F3C2D8E97EB5}" srcId="{0F33719D-E649-4BA7-9E83-F28A3F70BFAA}" destId="{914E3519-052D-44EF-AFCB-5613E347E044}" srcOrd="1" destOrd="0" parTransId="{71CDB7BC-3FBC-4ACA-BF7B-B9CA7ABC82C3}" sibTransId="{38260297-2798-48C0-B0F8-787732165911}"/>
    <dgm:cxn modelId="{D86D9FB1-86BA-4FDB-8F33-690F5F13AE6D}" type="presOf" srcId="{8BBC6C33-BBB0-4CCF-B683-EFD4A40BA3D1}" destId="{FEB8D459-3C25-487B-93AB-F0BB8F215086}" srcOrd="0" destOrd="0" presId="urn:microsoft.com/office/officeart/2005/8/layout/radial1"/>
    <dgm:cxn modelId="{491BDA27-9201-4A6A-88F2-29FB58D4BC53}" type="presOf" srcId="{FDEF8BAC-0C5C-4290-8219-09A6949F6A39}" destId="{9B4BF4C5-6D6F-4FB5-8FAF-A6F122754DF7}" srcOrd="0" destOrd="0" presId="urn:microsoft.com/office/officeart/2005/8/layout/radial1"/>
    <dgm:cxn modelId="{DB7368C7-3C93-4449-8B0F-036C2FF76E23}" type="presOf" srcId="{914E3519-052D-44EF-AFCB-5613E347E044}" destId="{5E1B9F41-87DE-4D61-B438-56967F5963AE}" srcOrd="0" destOrd="0" presId="urn:microsoft.com/office/officeart/2005/8/layout/radial1"/>
    <dgm:cxn modelId="{A3558EA4-3F9F-46B6-87DA-BB6CF6C56B5C}" type="presOf" srcId="{DD727270-F215-40BE-90AF-D6698471D67F}" destId="{74BD9FBB-7CBE-447A-A0F8-2AC7258B8711}" srcOrd="0" destOrd="0" presId="urn:microsoft.com/office/officeart/2005/8/layout/radial1"/>
    <dgm:cxn modelId="{90F9B2A1-9E89-4FE4-A0E4-12FE5E58D805}" type="presOf" srcId="{0F33719D-E649-4BA7-9E83-F28A3F70BFAA}" destId="{5DDB0B35-5928-4CA7-A61C-0CD3770C9CE9}" srcOrd="0" destOrd="0" presId="urn:microsoft.com/office/officeart/2005/8/layout/radial1"/>
    <dgm:cxn modelId="{F72A00D2-195D-472F-B781-F01CAF4B942D}" type="presOf" srcId="{8C487551-BE15-4833-899C-1906726A7AD3}" destId="{61548871-72C7-4097-B16D-86221B82C2AB}" srcOrd="0" destOrd="0" presId="urn:microsoft.com/office/officeart/2005/8/layout/radial1"/>
    <dgm:cxn modelId="{8C429926-64CE-406B-8187-419EF10A095C}" srcId="{8C487551-BE15-4833-899C-1906726A7AD3}" destId="{0F33719D-E649-4BA7-9E83-F28A3F70BFAA}" srcOrd="0" destOrd="0" parTransId="{859CE7DF-0956-4525-A361-35FD598933F8}" sibTransId="{02D17B28-0E7B-4DF8-9F38-5955A7BA709E}"/>
    <dgm:cxn modelId="{3F6B2EFA-B492-4B5D-BB14-35423F18E381}" type="presOf" srcId="{FDEF8BAC-0C5C-4290-8219-09A6949F6A39}" destId="{7730CA74-B415-457F-9B3C-291CC3F91A7D}" srcOrd="1" destOrd="0" presId="urn:microsoft.com/office/officeart/2005/8/layout/radial1"/>
    <dgm:cxn modelId="{9234E0CA-B4F5-4361-A801-4F70CA78D48D}" srcId="{0F33719D-E649-4BA7-9E83-F28A3F70BFAA}" destId="{DD727270-F215-40BE-90AF-D6698471D67F}" srcOrd="0" destOrd="0" parTransId="{A790655F-B957-4A81-B901-5642E294764B}" sibTransId="{03C9E55F-3BB6-444B-940F-113F08345D82}"/>
    <dgm:cxn modelId="{68B0F0DC-4060-4F65-9520-4108AB6BA5D3}" type="presOf" srcId="{2398E1BE-C765-4E50-A2F6-5349CBEEDDE2}" destId="{9A9DA200-D492-4523-890C-2B8D101F7557}" srcOrd="1" destOrd="0" presId="urn:microsoft.com/office/officeart/2005/8/layout/radial1"/>
    <dgm:cxn modelId="{16288229-FB25-4516-9EFD-788D92AA6242}" type="presParOf" srcId="{61548871-72C7-4097-B16D-86221B82C2AB}" destId="{5DDB0B35-5928-4CA7-A61C-0CD3770C9CE9}" srcOrd="0" destOrd="0" presId="urn:microsoft.com/office/officeart/2005/8/layout/radial1"/>
    <dgm:cxn modelId="{171ED75B-C3B4-4838-9F80-1512CA645194}" type="presParOf" srcId="{61548871-72C7-4097-B16D-86221B82C2AB}" destId="{DF64043A-ABED-4ACB-BD62-88A63A16C2F4}" srcOrd="1" destOrd="0" presId="urn:microsoft.com/office/officeart/2005/8/layout/radial1"/>
    <dgm:cxn modelId="{2EFD08FA-EFEC-4B12-827F-BE3DDC559E1F}" type="presParOf" srcId="{DF64043A-ABED-4ACB-BD62-88A63A16C2F4}" destId="{675664AB-0111-4A5B-8AC2-645FF67CB80E}" srcOrd="0" destOrd="0" presId="urn:microsoft.com/office/officeart/2005/8/layout/radial1"/>
    <dgm:cxn modelId="{F1F39468-AB6D-4FCC-B940-192816C39A7F}" type="presParOf" srcId="{61548871-72C7-4097-B16D-86221B82C2AB}" destId="{74BD9FBB-7CBE-447A-A0F8-2AC7258B8711}" srcOrd="2" destOrd="0" presId="urn:microsoft.com/office/officeart/2005/8/layout/radial1"/>
    <dgm:cxn modelId="{38D56AFF-0DF6-4C3F-9011-66F618C4C552}" type="presParOf" srcId="{61548871-72C7-4097-B16D-86221B82C2AB}" destId="{94BFFFE8-691E-44A7-8D65-63C82FF52222}" srcOrd="3" destOrd="0" presId="urn:microsoft.com/office/officeart/2005/8/layout/radial1"/>
    <dgm:cxn modelId="{122683C6-2DFB-4A05-B34E-A7C1A1524566}" type="presParOf" srcId="{94BFFFE8-691E-44A7-8D65-63C82FF52222}" destId="{D5A7F362-0C9D-45C1-910A-DEF2B233E092}" srcOrd="0" destOrd="0" presId="urn:microsoft.com/office/officeart/2005/8/layout/radial1"/>
    <dgm:cxn modelId="{3A2B41BF-0500-49A9-9A88-76F9DACE0AF4}" type="presParOf" srcId="{61548871-72C7-4097-B16D-86221B82C2AB}" destId="{5E1B9F41-87DE-4D61-B438-56967F5963AE}" srcOrd="4" destOrd="0" presId="urn:microsoft.com/office/officeart/2005/8/layout/radial1"/>
    <dgm:cxn modelId="{1F80EA8E-92C5-4110-B44A-44046528F20E}" type="presParOf" srcId="{61548871-72C7-4097-B16D-86221B82C2AB}" destId="{9470AE57-E98D-48B1-A29E-5088E59767E6}" srcOrd="5" destOrd="0" presId="urn:microsoft.com/office/officeart/2005/8/layout/radial1"/>
    <dgm:cxn modelId="{54590B29-98DD-449A-ADD3-E9C149788BF7}" type="presParOf" srcId="{9470AE57-E98D-48B1-A29E-5088E59767E6}" destId="{9A9DA200-D492-4523-890C-2B8D101F7557}" srcOrd="0" destOrd="0" presId="urn:microsoft.com/office/officeart/2005/8/layout/radial1"/>
    <dgm:cxn modelId="{BAEBB930-0C7A-486D-95AD-C5943C120CA9}" type="presParOf" srcId="{61548871-72C7-4097-B16D-86221B82C2AB}" destId="{FEB8D459-3C25-487B-93AB-F0BB8F215086}" srcOrd="6" destOrd="0" presId="urn:microsoft.com/office/officeart/2005/8/layout/radial1"/>
    <dgm:cxn modelId="{562E29FF-421B-4D8C-8F94-181743DEA947}" type="presParOf" srcId="{61548871-72C7-4097-B16D-86221B82C2AB}" destId="{F1259FB7-7FF2-4D1A-8818-BE89960748DE}" srcOrd="7" destOrd="0" presId="urn:microsoft.com/office/officeart/2005/8/layout/radial1"/>
    <dgm:cxn modelId="{A5B44292-2568-43A0-90BF-898073AE4677}" type="presParOf" srcId="{F1259FB7-7FF2-4D1A-8818-BE89960748DE}" destId="{6D3C1D42-72F9-4AEF-9DFD-BB10822AC068}" srcOrd="0" destOrd="0" presId="urn:microsoft.com/office/officeart/2005/8/layout/radial1"/>
    <dgm:cxn modelId="{0D12E537-98B9-4BEF-A3E9-F53155EE9D11}" type="presParOf" srcId="{61548871-72C7-4097-B16D-86221B82C2AB}" destId="{06A12312-A9EE-4E02-A01A-B1248A154FAD}" srcOrd="8" destOrd="0" presId="urn:microsoft.com/office/officeart/2005/8/layout/radial1"/>
    <dgm:cxn modelId="{9ED806B3-2757-4A63-89AC-01799E343381}" type="presParOf" srcId="{61548871-72C7-4097-B16D-86221B82C2AB}" destId="{9B4BF4C5-6D6F-4FB5-8FAF-A6F122754DF7}" srcOrd="9" destOrd="0" presId="urn:microsoft.com/office/officeart/2005/8/layout/radial1"/>
    <dgm:cxn modelId="{5BC1B98B-E3F4-44EA-8A9F-D63B212C6D40}" type="presParOf" srcId="{9B4BF4C5-6D6F-4FB5-8FAF-A6F122754DF7}" destId="{7730CA74-B415-457F-9B3C-291CC3F91A7D}" srcOrd="0" destOrd="0" presId="urn:microsoft.com/office/officeart/2005/8/layout/radial1"/>
    <dgm:cxn modelId="{4E32D3DC-F6D4-468A-8156-04E8836B7E37}" type="presParOf" srcId="{61548871-72C7-4097-B16D-86221B82C2AB}" destId="{A0995DC8-C0C5-4FA1-BACD-A546197D7B0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79314-43E7-4C1C-9D4B-364AEEC0372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1AFF84-210D-454D-910C-9C94F84D42EB}">
      <dgm:prSet phldrT="[Text]"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Workplace relationships</a:t>
          </a:r>
        </a:p>
      </dgm:t>
    </dgm:pt>
    <dgm:pt modelId="{0CE01E11-B21E-4467-A9EA-D01E33C5F250}" type="parTrans" cxnId="{A2D84B8E-BA91-4EBD-81BF-9AF44CD10BB8}">
      <dgm:prSet/>
      <dgm:spPr/>
      <dgm:t>
        <a:bodyPr/>
        <a:lstStyle/>
        <a:p>
          <a:endParaRPr lang="en-US"/>
        </a:p>
      </dgm:t>
    </dgm:pt>
    <dgm:pt modelId="{5517F94E-C9C1-4697-A7BC-4066307EA358}" type="sibTrans" cxnId="{A2D84B8E-BA91-4EBD-81BF-9AF44CD10BB8}">
      <dgm:prSet/>
      <dgm:spPr/>
      <dgm:t>
        <a:bodyPr/>
        <a:lstStyle/>
        <a:p>
          <a:endParaRPr lang="en-US"/>
        </a:p>
      </dgm:t>
    </dgm:pt>
    <dgm:pt modelId="{AED53E9A-E83F-4B57-A91E-A6C8717C665C}">
      <dgm:prSet phldrT="[Text]" custT="1"/>
      <dgm:spPr/>
      <dgm:t>
        <a:bodyPr/>
        <a:lstStyle/>
        <a:p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Attitude</a:t>
          </a:r>
        </a:p>
      </dgm:t>
    </dgm:pt>
    <dgm:pt modelId="{6BB89B91-D461-4048-B018-4CA0F087436C}" type="parTrans" cxnId="{D6AE12F5-FA05-4913-B5B9-8564F6551D06}">
      <dgm:prSet/>
      <dgm:spPr/>
      <dgm:t>
        <a:bodyPr/>
        <a:lstStyle/>
        <a:p>
          <a:endParaRPr lang="en-US"/>
        </a:p>
      </dgm:t>
    </dgm:pt>
    <dgm:pt modelId="{A3C3A4D0-8C0C-47A2-B327-507B251B5A99}" type="sibTrans" cxnId="{D6AE12F5-FA05-4913-B5B9-8564F6551D06}">
      <dgm:prSet/>
      <dgm:spPr/>
      <dgm:t>
        <a:bodyPr/>
        <a:lstStyle/>
        <a:p>
          <a:endParaRPr lang="en-US"/>
        </a:p>
      </dgm:t>
    </dgm:pt>
    <dgm:pt modelId="{DCD9C5AD-7F71-402B-B746-CEDEE8D54680}">
      <dgm:prSet phldrT="[Text]" custT="1"/>
      <dgm:spPr/>
      <dgm:t>
        <a:bodyPr/>
        <a:lstStyle/>
        <a:p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Behaviours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of aspiring HR professionals</a:t>
          </a:r>
        </a:p>
      </dgm:t>
    </dgm:pt>
    <dgm:pt modelId="{CB28BC90-44F4-41E3-B8D3-C2499FAA8EF3}" type="parTrans" cxnId="{F9D83DC4-93F6-4133-9235-BB83D41D5F61}">
      <dgm:prSet/>
      <dgm:spPr/>
      <dgm:t>
        <a:bodyPr/>
        <a:lstStyle/>
        <a:p>
          <a:endParaRPr lang="en-US"/>
        </a:p>
      </dgm:t>
    </dgm:pt>
    <dgm:pt modelId="{9C73851E-0BA9-4264-AF9E-E8893AF9A3A5}" type="sibTrans" cxnId="{F9D83DC4-93F6-4133-9235-BB83D41D5F61}">
      <dgm:prSet/>
      <dgm:spPr/>
      <dgm:t>
        <a:bodyPr/>
        <a:lstStyle/>
        <a:p>
          <a:endParaRPr lang="en-US"/>
        </a:p>
      </dgm:t>
    </dgm:pt>
    <dgm:pt modelId="{7BFF9E31-C07F-4B79-9C41-495F2D9D52A6}" type="pres">
      <dgm:prSet presAssocID="{46079314-43E7-4C1C-9D4B-364AEEC0372A}" presName="linear" presStyleCnt="0">
        <dgm:presLayoutVars>
          <dgm:dir/>
          <dgm:animLvl val="lvl"/>
          <dgm:resizeHandles val="exact"/>
        </dgm:presLayoutVars>
      </dgm:prSet>
      <dgm:spPr/>
    </dgm:pt>
    <dgm:pt modelId="{6FF0695A-A8C1-4C95-B773-A0ECFCFBEC3F}" type="pres">
      <dgm:prSet presAssocID="{A81AFF84-210D-454D-910C-9C94F84D42EB}" presName="parentLin" presStyleCnt="0"/>
      <dgm:spPr/>
    </dgm:pt>
    <dgm:pt modelId="{BC00267D-DB56-4B15-BF31-B1DF448D55F3}" type="pres">
      <dgm:prSet presAssocID="{A81AFF84-210D-454D-910C-9C94F84D42EB}" presName="parentLeftMargin" presStyleLbl="node1" presStyleIdx="0" presStyleCnt="3"/>
      <dgm:spPr/>
    </dgm:pt>
    <dgm:pt modelId="{466FCD02-36BF-406E-AB7A-BF7E744E3787}" type="pres">
      <dgm:prSet presAssocID="{A81AFF84-210D-454D-910C-9C94F84D4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8AF0693-AAC7-4E7F-B735-2382C41D9524}" type="pres">
      <dgm:prSet presAssocID="{A81AFF84-210D-454D-910C-9C94F84D42EB}" presName="negativeSpace" presStyleCnt="0"/>
      <dgm:spPr/>
    </dgm:pt>
    <dgm:pt modelId="{78200BC3-EBAC-470D-A9A2-6CBD683AA2E1}" type="pres">
      <dgm:prSet presAssocID="{A81AFF84-210D-454D-910C-9C94F84D42EB}" presName="childText" presStyleLbl="conFgAcc1" presStyleIdx="0" presStyleCnt="3">
        <dgm:presLayoutVars>
          <dgm:bulletEnabled val="1"/>
        </dgm:presLayoutVars>
      </dgm:prSet>
      <dgm:spPr/>
    </dgm:pt>
    <dgm:pt modelId="{99E7488B-0B4A-4B12-B86E-0026B04405AF}" type="pres">
      <dgm:prSet presAssocID="{5517F94E-C9C1-4697-A7BC-4066307EA358}" presName="spaceBetweenRectangles" presStyleCnt="0"/>
      <dgm:spPr/>
    </dgm:pt>
    <dgm:pt modelId="{35C62F56-AE48-4CC5-A484-DD165325D9F6}" type="pres">
      <dgm:prSet presAssocID="{AED53E9A-E83F-4B57-A91E-A6C8717C665C}" presName="parentLin" presStyleCnt="0"/>
      <dgm:spPr/>
    </dgm:pt>
    <dgm:pt modelId="{49C29382-EE81-43C5-9759-3E77C131BECA}" type="pres">
      <dgm:prSet presAssocID="{AED53E9A-E83F-4B57-A91E-A6C8717C665C}" presName="parentLeftMargin" presStyleLbl="node1" presStyleIdx="0" presStyleCnt="3"/>
      <dgm:spPr/>
    </dgm:pt>
    <dgm:pt modelId="{8BAC913C-F8F7-4369-9052-603F092A074B}" type="pres">
      <dgm:prSet presAssocID="{AED53E9A-E83F-4B57-A91E-A6C8717C66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AC14E7-4E87-46B2-A2CF-32C56E1AFCA7}" type="pres">
      <dgm:prSet presAssocID="{AED53E9A-E83F-4B57-A91E-A6C8717C665C}" presName="negativeSpace" presStyleCnt="0"/>
      <dgm:spPr/>
    </dgm:pt>
    <dgm:pt modelId="{903E1E24-6008-4433-BE82-64E01BC9AF68}" type="pres">
      <dgm:prSet presAssocID="{AED53E9A-E83F-4B57-A91E-A6C8717C665C}" presName="childText" presStyleLbl="conFgAcc1" presStyleIdx="1" presStyleCnt="3">
        <dgm:presLayoutVars>
          <dgm:bulletEnabled val="1"/>
        </dgm:presLayoutVars>
      </dgm:prSet>
      <dgm:spPr/>
    </dgm:pt>
    <dgm:pt modelId="{54C1C61E-2814-4AC1-9842-A10AA841AFB7}" type="pres">
      <dgm:prSet presAssocID="{A3C3A4D0-8C0C-47A2-B327-507B251B5A99}" presName="spaceBetweenRectangles" presStyleCnt="0"/>
      <dgm:spPr/>
    </dgm:pt>
    <dgm:pt modelId="{24F02494-9F0E-4AFF-87DB-B070D8761197}" type="pres">
      <dgm:prSet presAssocID="{DCD9C5AD-7F71-402B-B746-CEDEE8D54680}" presName="parentLin" presStyleCnt="0"/>
      <dgm:spPr/>
    </dgm:pt>
    <dgm:pt modelId="{E06876F2-08BB-49F1-981B-2B459CB27F66}" type="pres">
      <dgm:prSet presAssocID="{DCD9C5AD-7F71-402B-B746-CEDEE8D54680}" presName="parentLeftMargin" presStyleLbl="node1" presStyleIdx="1" presStyleCnt="3"/>
      <dgm:spPr/>
    </dgm:pt>
    <dgm:pt modelId="{13347CAF-CB76-40C8-AE69-DECD8DE0EDD5}" type="pres">
      <dgm:prSet presAssocID="{DCD9C5AD-7F71-402B-B746-CEDEE8D546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DFE3B1B-AC30-485D-B987-8E125BE9E9F7}" type="pres">
      <dgm:prSet presAssocID="{DCD9C5AD-7F71-402B-B746-CEDEE8D54680}" presName="negativeSpace" presStyleCnt="0"/>
      <dgm:spPr/>
    </dgm:pt>
    <dgm:pt modelId="{A423A2AB-1CB4-4C99-9F52-0E3E95BC3FB1}" type="pres">
      <dgm:prSet presAssocID="{DCD9C5AD-7F71-402B-B746-CEDEE8D546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AE12F5-FA05-4913-B5B9-8564F6551D06}" srcId="{46079314-43E7-4C1C-9D4B-364AEEC0372A}" destId="{AED53E9A-E83F-4B57-A91E-A6C8717C665C}" srcOrd="1" destOrd="0" parTransId="{6BB89B91-D461-4048-B018-4CA0F087436C}" sibTransId="{A3C3A4D0-8C0C-47A2-B327-507B251B5A99}"/>
    <dgm:cxn modelId="{865EAA10-DB9D-4D57-B1C0-6B7486E08FAD}" type="presOf" srcId="{DCD9C5AD-7F71-402B-B746-CEDEE8D54680}" destId="{13347CAF-CB76-40C8-AE69-DECD8DE0EDD5}" srcOrd="1" destOrd="0" presId="urn:microsoft.com/office/officeart/2005/8/layout/list1"/>
    <dgm:cxn modelId="{E61C3B8C-5487-423C-9FB1-AD2072C60005}" type="presOf" srcId="{A81AFF84-210D-454D-910C-9C94F84D42EB}" destId="{BC00267D-DB56-4B15-BF31-B1DF448D55F3}" srcOrd="0" destOrd="0" presId="urn:microsoft.com/office/officeart/2005/8/layout/list1"/>
    <dgm:cxn modelId="{F9D83DC4-93F6-4133-9235-BB83D41D5F61}" srcId="{46079314-43E7-4C1C-9D4B-364AEEC0372A}" destId="{DCD9C5AD-7F71-402B-B746-CEDEE8D54680}" srcOrd="2" destOrd="0" parTransId="{CB28BC90-44F4-41E3-B8D3-C2499FAA8EF3}" sibTransId="{9C73851E-0BA9-4264-AF9E-E8893AF9A3A5}"/>
    <dgm:cxn modelId="{005FDC29-8AA9-4B5A-B92F-8FF821D60BC0}" type="presOf" srcId="{AED53E9A-E83F-4B57-A91E-A6C8717C665C}" destId="{8BAC913C-F8F7-4369-9052-603F092A074B}" srcOrd="1" destOrd="0" presId="urn:microsoft.com/office/officeart/2005/8/layout/list1"/>
    <dgm:cxn modelId="{D5A57B19-CC91-4EE7-ACD2-A462FF0C689A}" type="presOf" srcId="{46079314-43E7-4C1C-9D4B-364AEEC0372A}" destId="{7BFF9E31-C07F-4B79-9C41-495F2D9D52A6}" srcOrd="0" destOrd="0" presId="urn:microsoft.com/office/officeart/2005/8/layout/list1"/>
    <dgm:cxn modelId="{A06AD4E9-6A56-4D99-812F-599F563F9239}" type="presOf" srcId="{AED53E9A-E83F-4B57-A91E-A6C8717C665C}" destId="{49C29382-EE81-43C5-9759-3E77C131BECA}" srcOrd="0" destOrd="0" presId="urn:microsoft.com/office/officeart/2005/8/layout/list1"/>
    <dgm:cxn modelId="{FE44790D-2204-4303-AC56-E50E8654387C}" type="presOf" srcId="{DCD9C5AD-7F71-402B-B746-CEDEE8D54680}" destId="{E06876F2-08BB-49F1-981B-2B459CB27F66}" srcOrd="0" destOrd="0" presId="urn:microsoft.com/office/officeart/2005/8/layout/list1"/>
    <dgm:cxn modelId="{10375293-82A4-4155-BD3B-8DD72A4CB519}" type="presOf" srcId="{A81AFF84-210D-454D-910C-9C94F84D42EB}" destId="{466FCD02-36BF-406E-AB7A-BF7E744E3787}" srcOrd="1" destOrd="0" presId="urn:microsoft.com/office/officeart/2005/8/layout/list1"/>
    <dgm:cxn modelId="{A2D84B8E-BA91-4EBD-81BF-9AF44CD10BB8}" srcId="{46079314-43E7-4C1C-9D4B-364AEEC0372A}" destId="{A81AFF84-210D-454D-910C-9C94F84D42EB}" srcOrd="0" destOrd="0" parTransId="{0CE01E11-B21E-4467-A9EA-D01E33C5F250}" sibTransId="{5517F94E-C9C1-4697-A7BC-4066307EA358}"/>
    <dgm:cxn modelId="{EB5A518A-92AC-45B1-9A36-84F119EF1182}" type="presParOf" srcId="{7BFF9E31-C07F-4B79-9C41-495F2D9D52A6}" destId="{6FF0695A-A8C1-4C95-B773-A0ECFCFBEC3F}" srcOrd="0" destOrd="0" presId="urn:microsoft.com/office/officeart/2005/8/layout/list1"/>
    <dgm:cxn modelId="{3A9862CB-7EFA-4BF2-9E9B-84D9AE81DACF}" type="presParOf" srcId="{6FF0695A-A8C1-4C95-B773-A0ECFCFBEC3F}" destId="{BC00267D-DB56-4B15-BF31-B1DF448D55F3}" srcOrd="0" destOrd="0" presId="urn:microsoft.com/office/officeart/2005/8/layout/list1"/>
    <dgm:cxn modelId="{CAC1C6B6-EA35-4080-8FE5-D4C129635076}" type="presParOf" srcId="{6FF0695A-A8C1-4C95-B773-A0ECFCFBEC3F}" destId="{466FCD02-36BF-406E-AB7A-BF7E744E3787}" srcOrd="1" destOrd="0" presId="urn:microsoft.com/office/officeart/2005/8/layout/list1"/>
    <dgm:cxn modelId="{706B3606-7243-4223-B603-809E03568C5A}" type="presParOf" srcId="{7BFF9E31-C07F-4B79-9C41-495F2D9D52A6}" destId="{B8AF0693-AAC7-4E7F-B735-2382C41D9524}" srcOrd="1" destOrd="0" presId="urn:microsoft.com/office/officeart/2005/8/layout/list1"/>
    <dgm:cxn modelId="{D6CC5E9C-E362-48AB-A60A-A66660CD1CF8}" type="presParOf" srcId="{7BFF9E31-C07F-4B79-9C41-495F2D9D52A6}" destId="{78200BC3-EBAC-470D-A9A2-6CBD683AA2E1}" srcOrd="2" destOrd="0" presId="urn:microsoft.com/office/officeart/2005/8/layout/list1"/>
    <dgm:cxn modelId="{AB38D8A7-E71D-4111-8016-87FDA2CF971B}" type="presParOf" srcId="{7BFF9E31-C07F-4B79-9C41-495F2D9D52A6}" destId="{99E7488B-0B4A-4B12-B86E-0026B04405AF}" srcOrd="3" destOrd="0" presId="urn:microsoft.com/office/officeart/2005/8/layout/list1"/>
    <dgm:cxn modelId="{2F66B313-43B6-45EF-B400-19A01D222925}" type="presParOf" srcId="{7BFF9E31-C07F-4B79-9C41-495F2D9D52A6}" destId="{35C62F56-AE48-4CC5-A484-DD165325D9F6}" srcOrd="4" destOrd="0" presId="urn:microsoft.com/office/officeart/2005/8/layout/list1"/>
    <dgm:cxn modelId="{B698DB82-F22E-4D91-BE0D-BEFA0FA90EA4}" type="presParOf" srcId="{35C62F56-AE48-4CC5-A484-DD165325D9F6}" destId="{49C29382-EE81-43C5-9759-3E77C131BECA}" srcOrd="0" destOrd="0" presId="urn:microsoft.com/office/officeart/2005/8/layout/list1"/>
    <dgm:cxn modelId="{F0FD842A-DE62-463E-A791-F15A99D63E04}" type="presParOf" srcId="{35C62F56-AE48-4CC5-A484-DD165325D9F6}" destId="{8BAC913C-F8F7-4369-9052-603F092A074B}" srcOrd="1" destOrd="0" presId="urn:microsoft.com/office/officeart/2005/8/layout/list1"/>
    <dgm:cxn modelId="{4E679D42-128F-4FF0-88C1-505E2F856062}" type="presParOf" srcId="{7BFF9E31-C07F-4B79-9C41-495F2D9D52A6}" destId="{F6AC14E7-4E87-46B2-A2CF-32C56E1AFCA7}" srcOrd="5" destOrd="0" presId="urn:microsoft.com/office/officeart/2005/8/layout/list1"/>
    <dgm:cxn modelId="{BE8E1D9D-9410-4A98-A35E-C1E3AEE889A3}" type="presParOf" srcId="{7BFF9E31-C07F-4B79-9C41-495F2D9D52A6}" destId="{903E1E24-6008-4433-BE82-64E01BC9AF68}" srcOrd="6" destOrd="0" presId="urn:microsoft.com/office/officeart/2005/8/layout/list1"/>
    <dgm:cxn modelId="{99476D1C-1F42-41B1-8BC0-820C9849C8A8}" type="presParOf" srcId="{7BFF9E31-C07F-4B79-9C41-495F2D9D52A6}" destId="{54C1C61E-2814-4AC1-9842-A10AA841AFB7}" srcOrd="7" destOrd="0" presId="urn:microsoft.com/office/officeart/2005/8/layout/list1"/>
    <dgm:cxn modelId="{6B604338-A75E-47EE-A769-E070ED856F69}" type="presParOf" srcId="{7BFF9E31-C07F-4B79-9C41-495F2D9D52A6}" destId="{24F02494-9F0E-4AFF-87DB-B070D8761197}" srcOrd="8" destOrd="0" presId="urn:microsoft.com/office/officeart/2005/8/layout/list1"/>
    <dgm:cxn modelId="{8555FB38-4573-4A5D-84A9-E66DB64FBE8B}" type="presParOf" srcId="{24F02494-9F0E-4AFF-87DB-B070D8761197}" destId="{E06876F2-08BB-49F1-981B-2B459CB27F66}" srcOrd="0" destOrd="0" presId="urn:microsoft.com/office/officeart/2005/8/layout/list1"/>
    <dgm:cxn modelId="{3513E6F4-FE0F-47DB-A15E-906FB23CA23E}" type="presParOf" srcId="{24F02494-9F0E-4AFF-87DB-B070D8761197}" destId="{13347CAF-CB76-40C8-AE69-DECD8DE0EDD5}" srcOrd="1" destOrd="0" presId="urn:microsoft.com/office/officeart/2005/8/layout/list1"/>
    <dgm:cxn modelId="{5789B6DF-B08E-43A2-8BD1-C79987DB7AFF}" type="presParOf" srcId="{7BFF9E31-C07F-4B79-9C41-495F2D9D52A6}" destId="{2DFE3B1B-AC30-485D-B987-8E125BE9E9F7}" srcOrd="9" destOrd="0" presId="urn:microsoft.com/office/officeart/2005/8/layout/list1"/>
    <dgm:cxn modelId="{773F259D-A5D1-4EA9-89AA-8A7D1B20F2C3}" type="presParOf" srcId="{7BFF9E31-C07F-4B79-9C41-495F2D9D52A6}" destId="{A423A2AB-1CB4-4C99-9F52-0E3E95BC3F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1BDC6-71C8-40FD-BE88-A1C059EE47ED}">
      <dsp:nvSpPr>
        <dsp:cNvPr id="0" name=""/>
        <dsp:cNvSpPr/>
      </dsp:nvSpPr>
      <dsp:spPr>
        <a:xfrm>
          <a:off x="2749936" y="2828010"/>
          <a:ext cx="1764084" cy="1616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Rationale for HR graduate focus</a:t>
          </a:r>
        </a:p>
      </dsp:txBody>
      <dsp:txXfrm>
        <a:off x="3008280" y="3064672"/>
        <a:ext cx="1247396" cy="1142708"/>
      </dsp:txXfrm>
    </dsp:sp>
    <dsp:sp modelId="{18BA0631-3718-41C7-B7F4-EAD57E68BA2C}">
      <dsp:nvSpPr>
        <dsp:cNvPr id="0" name=""/>
        <dsp:cNvSpPr/>
      </dsp:nvSpPr>
      <dsp:spPr>
        <a:xfrm rot="11650802">
          <a:off x="897137" y="2896632"/>
          <a:ext cx="1809989" cy="554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697B9-4642-4913-A1B2-C6145D3C388C}">
      <dsp:nvSpPr>
        <dsp:cNvPr id="0" name=""/>
        <dsp:cNvSpPr/>
      </dsp:nvSpPr>
      <dsp:spPr>
        <a:xfrm>
          <a:off x="1209" y="2213185"/>
          <a:ext cx="1847005" cy="1477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kern="1200" dirty="0">
              <a:latin typeface="Arial" panose="020B0604020202020204" pitchFamily="34" charset="0"/>
              <a:cs typeface="Arial" panose="020B0604020202020204" pitchFamily="34" charset="0"/>
            </a:rPr>
            <a:t>Increasing numbers of HR graduates in UK GLM (Elias and Purcell, 2004; </a:t>
          </a:r>
          <a:r>
            <a:rPr lang="en-GB" sz="1500" b="0" kern="1200" dirty="0" err="1">
              <a:latin typeface="Arial" panose="020B0604020202020204" pitchFamily="34" charset="0"/>
              <a:cs typeface="Arial" panose="020B0604020202020204" pitchFamily="34" charset="0"/>
            </a:rPr>
            <a:t>Hallier</a:t>
          </a:r>
          <a:r>
            <a:rPr lang="en-GB" sz="1500" b="0" kern="1200" dirty="0">
              <a:latin typeface="Arial" panose="020B0604020202020204" pitchFamily="34" charset="0"/>
              <a:cs typeface="Arial" panose="020B0604020202020204" pitchFamily="34" charset="0"/>
            </a:rPr>
            <a:t> and Summers, 2011) </a:t>
          </a:r>
          <a:endParaRPr lang="en-GB" sz="15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487" y="2256463"/>
        <a:ext cx="1760449" cy="1391048"/>
      </dsp:txXfrm>
    </dsp:sp>
    <dsp:sp modelId="{87751AA0-E78E-4C1B-B88F-300C8EDDA6DD}">
      <dsp:nvSpPr>
        <dsp:cNvPr id="0" name=""/>
        <dsp:cNvSpPr/>
      </dsp:nvSpPr>
      <dsp:spPr>
        <a:xfrm rot="14646910">
          <a:off x="1915042" y="1703153"/>
          <a:ext cx="1826906" cy="554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ECB7B-ECBE-4830-A4A5-46FDFF1B28DD}">
      <dsp:nvSpPr>
        <dsp:cNvPr id="0" name=""/>
        <dsp:cNvSpPr/>
      </dsp:nvSpPr>
      <dsp:spPr>
        <a:xfrm>
          <a:off x="1506212" y="419592"/>
          <a:ext cx="1847005" cy="1477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>
              <a:latin typeface="Arial" panose="020B0604020202020204" pitchFamily="34" charset="0"/>
              <a:cs typeface="Arial" panose="020B0604020202020204" pitchFamily="34" charset="0"/>
            </a:rPr>
            <a:t>Professional status of the HR profession (</a:t>
          </a:r>
          <a:r>
            <a:rPr lang="en-GB" sz="1600" b="0" kern="1200" dirty="0">
              <a:latin typeface="Arial" panose="020B0604020202020204" pitchFamily="34" charset="0"/>
              <a:cs typeface="Arial" panose="020B0604020202020204" pitchFamily="34" charset="0"/>
            </a:rPr>
            <a:t>Ulrich and </a:t>
          </a:r>
          <a:r>
            <a:rPr lang="en-GB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Dulebohn</a:t>
          </a:r>
          <a:r>
            <a:rPr lang="en-GB" sz="1600" b="0" kern="1200" dirty="0">
              <a:latin typeface="Arial" panose="020B0604020202020204" pitchFamily="34" charset="0"/>
              <a:cs typeface="Arial" panose="020B0604020202020204" pitchFamily="34" charset="0"/>
            </a:rPr>
            <a:t>, 2015; CIPD, 2015) 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9490" y="462870"/>
        <a:ext cx="1760449" cy="1391048"/>
      </dsp:txXfrm>
    </dsp:sp>
    <dsp:sp modelId="{40ABAF50-6CC4-4A9A-AA74-B3C911110972}">
      <dsp:nvSpPr>
        <dsp:cNvPr id="0" name=""/>
        <dsp:cNvSpPr/>
      </dsp:nvSpPr>
      <dsp:spPr>
        <a:xfrm rot="17681453">
          <a:off x="3493402" y="1700170"/>
          <a:ext cx="1802443" cy="554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0775EE-DA33-4611-AF99-A2431FFB59AE}">
      <dsp:nvSpPr>
        <dsp:cNvPr id="0" name=""/>
        <dsp:cNvSpPr/>
      </dsp:nvSpPr>
      <dsp:spPr>
        <a:xfrm>
          <a:off x="3847582" y="419592"/>
          <a:ext cx="1847005" cy="1477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0" kern="1200" dirty="0">
              <a:latin typeface="Arial" panose="020B0604020202020204" pitchFamily="34" charset="0"/>
              <a:cs typeface="Arial" panose="020B0604020202020204" pitchFamily="34" charset="0"/>
            </a:rPr>
            <a:t>Increasing diversity in HR graduate destinations and career trajectories (</a:t>
          </a:r>
          <a:r>
            <a:rPr lang="en-GB" sz="1500" b="0" kern="1200" dirty="0" err="1">
              <a:latin typeface="Arial" panose="020B0604020202020204" pitchFamily="34" charset="0"/>
              <a:cs typeface="Arial" panose="020B0604020202020204" pitchFamily="34" charset="0"/>
            </a:rPr>
            <a:t>Sincoff</a:t>
          </a:r>
          <a:r>
            <a:rPr lang="en-GB" sz="1500" b="0" kern="1200" dirty="0">
              <a:latin typeface="Arial" panose="020B0604020202020204" pitchFamily="34" charset="0"/>
              <a:cs typeface="Arial" panose="020B0604020202020204" pitchFamily="34" charset="0"/>
            </a:rPr>
            <a:t> and Owen, 2004; Morse, 2006)</a:t>
          </a:r>
          <a:r>
            <a:rPr lang="en-GB" sz="15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890860" y="462870"/>
        <a:ext cx="1760449" cy="1391048"/>
      </dsp:txXfrm>
    </dsp:sp>
    <dsp:sp modelId="{48A1E7A0-A796-4B12-8933-B0F78C8DE5FD}">
      <dsp:nvSpPr>
        <dsp:cNvPr id="0" name=""/>
        <dsp:cNvSpPr/>
      </dsp:nvSpPr>
      <dsp:spPr>
        <a:xfrm rot="20729724">
          <a:off x="4551635" y="2894385"/>
          <a:ext cx="1752379" cy="5541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B879A-2B99-47D4-8972-77BC06F4B1E6}">
      <dsp:nvSpPr>
        <dsp:cNvPr id="0" name=""/>
        <dsp:cNvSpPr/>
      </dsp:nvSpPr>
      <dsp:spPr>
        <a:xfrm>
          <a:off x="5352585" y="2213185"/>
          <a:ext cx="1847005" cy="1477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latin typeface="Arial" panose="020B0604020202020204" pitchFamily="34" charset="0"/>
              <a:cs typeface="Arial" panose="020B0604020202020204" pitchFamily="34" charset="0"/>
            </a:rPr>
            <a:t>Limited qualitative inquiry into HR graduate employability (</a:t>
          </a:r>
          <a:r>
            <a:rPr lang="en-GB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Senaratne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, 2004; </a:t>
          </a:r>
          <a:r>
            <a:rPr lang="en-GB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Giannantonio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 and Hurley, 2002; </a:t>
          </a:r>
          <a:r>
            <a:rPr lang="en-GB" sz="1200" kern="1200" dirty="0" err="1">
              <a:latin typeface="Arial" panose="020B0604020202020204" pitchFamily="34" charset="0"/>
              <a:cs typeface="Arial" panose="020B0604020202020204" pitchFamily="34" charset="0"/>
            </a:rPr>
            <a:t>Hoell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 and Henry, 2003)</a:t>
          </a:r>
          <a:endParaRPr lang="en-GB" sz="1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5863" y="2256463"/>
        <a:ext cx="1760449" cy="13910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B0B35-5928-4CA7-A61C-0CD3770C9CE9}">
      <dsp:nvSpPr>
        <dsp:cNvPr id="0" name=""/>
        <dsp:cNvSpPr/>
      </dsp:nvSpPr>
      <dsp:spPr>
        <a:xfrm>
          <a:off x="3322363" y="2462927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Research methodology</a:t>
          </a:r>
        </a:p>
      </dsp:txBody>
      <dsp:txXfrm>
        <a:off x="3599519" y="2740083"/>
        <a:ext cx="1338226" cy="1338226"/>
      </dsp:txXfrm>
    </dsp:sp>
    <dsp:sp modelId="{DF64043A-ABED-4ACB-BD62-88A63A16C2F4}">
      <dsp:nvSpPr>
        <dsp:cNvPr id="0" name=""/>
        <dsp:cNvSpPr/>
      </dsp:nvSpPr>
      <dsp:spPr>
        <a:xfrm rot="16200000">
          <a:off x="3984664" y="2159008"/>
          <a:ext cx="567936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67936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254434" y="2164760"/>
        <a:ext cx="28396" cy="28396"/>
      </dsp:txXfrm>
    </dsp:sp>
    <dsp:sp modelId="{74BD9FBB-7CBE-447A-A0F8-2AC7258B8711}">
      <dsp:nvSpPr>
        <dsp:cNvPr id="0" name=""/>
        <dsp:cNvSpPr/>
      </dsp:nvSpPr>
      <dsp:spPr>
        <a:xfrm>
          <a:off x="3322363" y="2452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Interpretivist enquiry</a:t>
          </a:r>
        </a:p>
      </dsp:txBody>
      <dsp:txXfrm>
        <a:off x="3599519" y="279608"/>
        <a:ext cx="1338226" cy="1338226"/>
      </dsp:txXfrm>
    </dsp:sp>
    <dsp:sp modelId="{94BFFFE8-691E-44A7-8D65-63C82FF52222}">
      <dsp:nvSpPr>
        <dsp:cNvPr id="0" name=""/>
        <dsp:cNvSpPr/>
      </dsp:nvSpPr>
      <dsp:spPr>
        <a:xfrm rot="20520000">
          <a:off x="5154690" y="3009081"/>
          <a:ext cx="567936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67936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424460" y="3014834"/>
        <a:ext cx="28396" cy="28396"/>
      </dsp:txXfrm>
    </dsp:sp>
    <dsp:sp modelId="{5E1B9F41-87DE-4D61-B438-56967F5963AE}">
      <dsp:nvSpPr>
        <dsp:cNvPr id="0" name=""/>
        <dsp:cNvSpPr/>
      </dsp:nvSpPr>
      <dsp:spPr>
        <a:xfrm>
          <a:off x="5662414" y="1702599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Twenty-two semi structured interviews</a:t>
          </a:r>
        </a:p>
      </dsp:txBody>
      <dsp:txXfrm>
        <a:off x="5939570" y="1979755"/>
        <a:ext cx="1338226" cy="1338226"/>
      </dsp:txXfrm>
    </dsp:sp>
    <dsp:sp modelId="{9470AE57-E98D-48B1-A29E-5088E59767E6}">
      <dsp:nvSpPr>
        <dsp:cNvPr id="0" name=""/>
        <dsp:cNvSpPr/>
      </dsp:nvSpPr>
      <dsp:spPr>
        <a:xfrm rot="3242004">
          <a:off x="4706789" y="4385755"/>
          <a:ext cx="569925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69925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977503" y="4391458"/>
        <a:ext cx="28496" cy="28496"/>
      </dsp:txXfrm>
    </dsp:sp>
    <dsp:sp modelId="{FEB8D459-3C25-487B-93AB-F0BB8F215086}">
      <dsp:nvSpPr>
        <dsp:cNvPr id="0" name=""/>
        <dsp:cNvSpPr/>
      </dsp:nvSpPr>
      <dsp:spPr>
        <a:xfrm>
          <a:off x="4768601" y="4455946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latin typeface="Arial" panose="020B0604020202020204" pitchFamily="34" charset="0"/>
              <a:cs typeface="Arial" panose="020B0604020202020204" pitchFamily="34" charset="0"/>
            </a:rPr>
            <a:t>Line managers of HR graduates at work</a:t>
          </a:r>
        </a:p>
      </dsp:txBody>
      <dsp:txXfrm>
        <a:off x="5045757" y="4733102"/>
        <a:ext cx="1338226" cy="1338226"/>
      </dsp:txXfrm>
    </dsp:sp>
    <dsp:sp modelId="{F1259FB7-7FF2-4D1A-8818-BE89960748DE}">
      <dsp:nvSpPr>
        <dsp:cNvPr id="0" name=""/>
        <dsp:cNvSpPr/>
      </dsp:nvSpPr>
      <dsp:spPr>
        <a:xfrm rot="7560000">
          <a:off x="3261549" y="4384528"/>
          <a:ext cx="567936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67936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531319" y="4390281"/>
        <a:ext cx="28396" cy="28396"/>
      </dsp:txXfrm>
    </dsp:sp>
    <dsp:sp modelId="{06A12312-A9EE-4E02-A01A-B1248A154FAD}">
      <dsp:nvSpPr>
        <dsp:cNvPr id="0" name=""/>
        <dsp:cNvSpPr/>
      </dsp:nvSpPr>
      <dsp:spPr>
        <a:xfrm>
          <a:off x="1876132" y="4453494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Open and selective coding </a:t>
          </a:r>
          <a:r>
            <a:rPr lang="en-GB" sz="1200" b="1" i="0" kern="1200" dirty="0">
              <a:latin typeface="Arial" panose="020B0604020202020204" pitchFamily="34" charset="0"/>
              <a:cs typeface="Arial" panose="020B0604020202020204" pitchFamily="34" charset="0"/>
            </a:rPr>
            <a:t>(Strauss and Corbin, 1990)</a:t>
          </a:r>
        </a:p>
      </dsp:txBody>
      <dsp:txXfrm>
        <a:off x="2153288" y="4730650"/>
        <a:ext cx="1338226" cy="1338226"/>
      </dsp:txXfrm>
    </dsp:sp>
    <dsp:sp modelId="{9B4BF4C5-6D6F-4FB5-8FAF-A6F122754DF7}">
      <dsp:nvSpPr>
        <dsp:cNvPr id="0" name=""/>
        <dsp:cNvSpPr/>
      </dsp:nvSpPr>
      <dsp:spPr>
        <a:xfrm rot="11880000">
          <a:off x="2814639" y="3009081"/>
          <a:ext cx="567936" cy="39902"/>
        </a:xfrm>
        <a:custGeom>
          <a:avLst/>
          <a:gdLst/>
          <a:ahLst/>
          <a:cxnLst/>
          <a:rect l="0" t="0" r="0" b="0"/>
          <a:pathLst>
            <a:path>
              <a:moveTo>
                <a:pt x="0" y="19951"/>
              </a:moveTo>
              <a:lnTo>
                <a:pt x="567936" y="199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084409" y="3014834"/>
        <a:ext cx="28396" cy="28396"/>
      </dsp:txXfrm>
    </dsp:sp>
    <dsp:sp modelId="{A0995DC8-C0C5-4FA1-BACD-A546197D7B0C}">
      <dsp:nvSpPr>
        <dsp:cNvPr id="0" name=""/>
        <dsp:cNvSpPr/>
      </dsp:nvSpPr>
      <dsp:spPr>
        <a:xfrm>
          <a:off x="982312" y="1702599"/>
          <a:ext cx="1892538" cy="1892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Cross-industry: Public Sector, Finance &amp; Banking, Manufacturing, Fuel &amp; Utilities, Retail/B2C</a:t>
          </a:r>
        </a:p>
      </dsp:txBody>
      <dsp:txXfrm>
        <a:off x="1259468" y="1979755"/>
        <a:ext cx="1338226" cy="1338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00BC3-EBAC-470D-A9A2-6CBD683AA2E1}">
      <dsp:nvSpPr>
        <dsp:cNvPr id="0" name=""/>
        <dsp:cNvSpPr/>
      </dsp:nvSpPr>
      <dsp:spPr>
        <a:xfrm>
          <a:off x="0" y="495805"/>
          <a:ext cx="646355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FCD02-36BF-406E-AB7A-BF7E744E3787}">
      <dsp:nvSpPr>
        <dsp:cNvPr id="0" name=""/>
        <dsp:cNvSpPr/>
      </dsp:nvSpPr>
      <dsp:spPr>
        <a:xfrm>
          <a:off x="323177" y="38245"/>
          <a:ext cx="4524487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015" tIns="0" rIns="17101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Workplace relationships</a:t>
          </a:r>
        </a:p>
      </dsp:txBody>
      <dsp:txXfrm>
        <a:off x="367849" y="82917"/>
        <a:ext cx="4435143" cy="825776"/>
      </dsp:txXfrm>
    </dsp:sp>
    <dsp:sp modelId="{903E1E24-6008-4433-BE82-64E01BC9AF68}">
      <dsp:nvSpPr>
        <dsp:cNvPr id="0" name=""/>
        <dsp:cNvSpPr/>
      </dsp:nvSpPr>
      <dsp:spPr>
        <a:xfrm>
          <a:off x="0" y="1901965"/>
          <a:ext cx="646355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C913C-F8F7-4369-9052-603F092A074B}">
      <dsp:nvSpPr>
        <dsp:cNvPr id="0" name=""/>
        <dsp:cNvSpPr/>
      </dsp:nvSpPr>
      <dsp:spPr>
        <a:xfrm>
          <a:off x="323177" y="1444405"/>
          <a:ext cx="4524487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015" tIns="0" rIns="17101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Attitude</a:t>
          </a:r>
        </a:p>
      </dsp:txBody>
      <dsp:txXfrm>
        <a:off x="367849" y="1489077"/>
        <a:ext cx="4435143" cy="825776"/>
      </dsp:txXfrm>
    </dsp:sp>
    <dsp:sp modelId="{A423A2AB-1CB4-4C99-9F52-0E3E95BC3FB1}">
      <dsp:nvSpPr>
        <dsp:cNvPr id="0" name=""/>
        <dsp:cNvSpPr/>
      </dsp:nvSpPr>
      <dsp:spPr>
        <a:xfrm>
          <a:off x="0" y="3308125"/>
          <a:ext cx="646355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47CAF-CB76-40C8-AE69-DECD8DE0EDD5}">
      <dsp:nvSpPr>
        <dsp:cNvPr id="0" name=""/>
        <dsp:cNvSpPr/>
      </dsp:nvSpPr>
      <dsp:spPr>
        <a:xfrm>
          <a:off x="323177" y="2850565"/>
          <a:ext cx="4524487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015" tIns="0" rIns="17101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Behaviours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of aspiring HR professionals</a:t>
          </a:r>
        </a:p>
      </dsp:txBody>
      <dsp:txXfrm>
        <a:off x="367849" y="2895237"/>
        <a:ext cx="4435143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89D3A-F156-4E31-83B4-C64FE0ED33B6}" type="datetimeFigureOut">
              <a:rPr lang="en-GB" smtClean="0"/>
              <a:t>27/11/2016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DDF16-768B-4DA9-93EB-D81E17365F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DF16-768B-4DA9-93EB-D81E17365F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DF16-768B-4DA9-93EB-D81E17365FE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87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F461-D21E-2F44-98C8-7DE2D9322EB6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6260-B7F3-B84D-809E-2735255CC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2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A5A7-C26F-244F-9912-F66057C43C01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96ED-4635-C648-819F-803AEFE4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5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E8E8-D593-6E41-B8F6-0396BEB0CEE8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C9BB-A565-0D4A-B4F4-690F50AD6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8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DDE5-385A-7949-8A0F-46795D0BD24B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42ADC-767B-B04F-9D18-FBB7CE3E4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5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47804-08C3-7D4C-884F-3241D5CBD253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E778F-5C0A-5E4B-B784-150761090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2B95-3A74-6542-8747-64B3ED404871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9E59-6CB7-2B47-94BD-37BEA96F7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5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D7DA-17FA-C742-921A-2963A17E4189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1A061-E4F8-7943-980E-6D5DFDEB4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7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1442-F077-B744-9888-3D5B87CDE6E0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D3123-C68D-DA4E-8C6B-5E726AB5E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6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FBD2-0E21-EF49-BFF7-C688EF2ED572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C390-1C2C-2941-BF76-98822F732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1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FA70F-843F-B84D-853A-FFA7E18DABF7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1E49A-7F72-E546-8C8E-8FF13A7D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6B02-715E-9244-84D5-C465DEBECB81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69D8-7AFC-5844-8DD1-C4E22BB25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A5CEAF-E5F4-3A4B-94BE-85E51261936A}" type="datetimeFigureOut">
              <a:rPr lang="en-US"/>
              <a:pPr>
                <a:defRPr/>
              </a:pPr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5EB6E4-34D2-154B-A3BE-7B7E4CABC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action\doSearch%3fContribStored=Sewell,+P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NBS Logo 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42"/>
          <a:stretch>
            <a:fillRect/>
          </a:stretch>
        </p:blipFill>
        <p:spPr bwMode="auto">
          <a:xfrm>
            <a:off x="315913" y="277813"/>
            <a:ext cx="434657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5605" y="1975250"/>
            <a:ext cx="7761656" cy="36625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SRHE 2016: ‘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Exploring Freedom and Control in global higher education’ </a:t>
            </a:r>
          </a:p>
          <a:p>
            <a:b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Exploring the processual nature of Human Resources Graduate Employability (HRGE): a line manager perspective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Dr. Emma Mullen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Newcastle Business School 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Northumbria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28748" y="5657008"/>
            <a:ext cx="3177518" cy="0"/>
          </a:xfrm>
          <a:prstGeom prst="line">
            <a:avLst/>
          </a:prstGeom>
          <a:ln w="19050">
            <a:solidFill>
              <a:srgbClr val="FF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79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7295" y="282561"/>
            <a:ext cx="8229600" cy="60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707" y="1048869"/>
            <a:ext cx="788677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Hallier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J. and Summers, J. (2011). Dilemmas and outcomes of professional identity among students of human resource management.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Human Resource Management Journal,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21(2): 204-219. </a:t>
            </a: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Helyer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R. and Lee, D. (2014). The Role of Work Experience in the Future Employability of Higher Education Graduates.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Higher Education Quarterly, 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68(3): 348-372.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Hoell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R.C. &amp; Henry, G.O. (2003). The Relevancy of Graduate Curriculum to Human Resource Professionals' Electronic Communication.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Education for Business,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78(6): 329-334.</a:t>
            </a: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Holmes, L. (2001). Reconsidering Graduate Employability: The Graduate Identity Approach.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Quality in Higher Education, 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7(2): 111-119.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Holmes, L. (2013). Competing perspectives on graduate employability: possession, position or process?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Studies in Higher Education, 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38(4): 538-554.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Holmes, L. (2015). Becoming a graduate: the warranting of an emergent identity.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Education + Training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57(2): 219-238.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Jackson, D. (2014). Testing a model of undergraduate competence in employability skills and its implications for stakeholders.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Education and Work,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27(2): 220-242.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Morse, S.M. (2006). Assessing the value: Work-based learning placements for post-graduate human resource development students?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Journal of European Industrial Training,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30(9): 735-755.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0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7295" y="282560"/>
            <a:ext cx="8229600" cy="83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295" y="1116105"/>
            <a:ext cx="78867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Schultz, T. (1971).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Investment in human capital.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New York; Free Press.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Senaratne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C. (2004). Employability of HRM Graduates in Sri Lanka.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Sri Lankan Journal of Management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9(3).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Sewell, P and Pool, L.D. (2010). Moving from conceptual ambiguity to operational clarity: Employability, enterprise and entrepreneurship in higher education.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Education + Training,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52(1): 89-94.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Sincoff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M.Z. and Owen, C.L. (2004). Content Guidelines for an Undergraduate Human Resources Curriculum: Recommendations from Human Resources Professionals.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Education for Business,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80(2): 80-85.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Strauss, A., &amp; Corbin, J. (1990).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Basics of qualitative research: Grounded theory procedures and techniques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Newbury Park, CA: 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Tomlinson, M. (2007). Graduate employability and student attitudes and orientations to the labour market.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Journal of Education and Work,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20(4): 285-304.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Tomlinson, M (2015). The impact of market-driven higher education on student-university relations: investing, consuming and competing.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Higher Education Policy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, 29: 149-166.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Ulrich, D. and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Dulebohn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J.H. (2015), Are we there yet? What’s next for HR?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Human Resource Management Review,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25(2): 188-204. </a:t>
            </a: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2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NBS Logo 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42"/>
          <a:stretch>
            <a:fillRect/>
          </a:stretch>
        </p:blipFill>
        <p:spPr bwMode="auto">
          <a:xfrm>
            <a:off x="315914" y="277813"/>
            <a:ext cx="3960252" cy="65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1068" y="1455681"/>
            <a:ext cx="7761656" cy="49859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Overview of research topic</a:t>
            </a: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Widely acknowledged ‘skills gap’ claimed by UK graduate employers (Brown and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Hesketh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2004;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Cramner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2006; Jackson, 2014).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Higher Education Institutions (HEIs) under increasing pressure from employers and Government to produce ‘employable’ graduates in a changing Graduate Labour Market (GLM).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Increasing attention being paid to employability initiatives by UK HEIs (Sewell and Pool, 2010;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Helyer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Lee, 2014; Finch et al., 2016).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143000" y="3340100"/>
          <a:ext cx="6858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Document" r:id="rId4" imgW="6858000" imgH="177800" progId="Word.Document.12">
                  <p:embed/>
                </p:oleObj>
              </mc:Choice>
              <mc:Fallback>
                <p:oleObj name="Document" r:id="rId4" imgW="6858000" imgH="177800" progId="Word.Documen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340100"/>
                        <a:ext cx="6858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828748" y="5925949"/>
            <a:ext cx="3177518" cy="0"/>
          </a:xfrm>
          <a:prstGeom prst="line">
            <a:avLst/>
          </a:prstGeom>
          <a:ln w="19050">
            <a:solidFill>
              <a:srgbClr val="FF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6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NBS Logo 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9" r="43536"/>
          <a:stretch>
            <a:fillRect/>
          </a:stretch>
        </p:blipFill>
        <p:spPr bwMode="auto">
          <a:xfrm>
            <a:off x="6656294" y="5328530"/>
            <a:ext cx="2201956" cy="1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8230" y="451213"/>
            <a:ext cx="776165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Theoretical underpinning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572" y="1062953"/>
            <a:ext cx="82209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880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Dominant GE approaches: human capital theory (HCT)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(Schultz, 1971; Becker, 1993)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skills-focus.</a:t>
            </a:r>
          </a:p>
          <a:p>
            <a:pPr marL="288000" indent="-2880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Holmes’s (2001, 2013, 2015) conceptualisation of GE as ‘processual’ rather than ‘possessed’, and graduate identity formation.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Influence of university-workplace transitions, adjustment and socialisation of new graduates (Tomlinson, 2007, 2015).</a:t>
            </a:r>
          </a:p>
          <a:p>
            <a:pPr marL="288000" indent="-2880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Impact of workplace characteristics (Jackson, 2014).</a:t>
            </a:r>
          </a:p>
          <a:p>
            <a:pPr marL="288000" indent="-2880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Utilising Holmes’s processual approach for exploring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employer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perceptions of GE. </a:t>
            </a:r>
          </a:p>
        </p:txBody>
      </p:sp>
    </p:spTree>
    <p:extLst>
      <p:ext uri="{BB962C8B-B14F-4D97-AF65-F5344CB8AC3E}">
        <p14:creationId xmlns:p14="http://schemas.microsoft.com/office/powerpoint/2010/main" val="110756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NBS Logo 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9" r="43536"/>
          <a:stretch>
            <a:fillRect/>
          </a:stretch>
        </p:blipFill>
        <p:spPr bwMode="auto">
          <a:xfrm>
            <a:off x="6844553" y="5432013"/>
            <a:ext cx="2013697" cy="11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7156" y="246805"/>
            <a:ext cx="7761656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Research context: Human Resources (HR) graduates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72995584"/>
              </p:ext>
            </p:extLst>
          </p:nvPr>
        </p:nvGraphicFramePr>
        <p:xfrm>
          <a:off x="827584" y="1399329"/>
          <a:ext cx="7200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2099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731113"/>
              </p:ext>
            </p:extLst>
          </p:nvPr>
        </p:nvGraphicFramePr>
        <p:xfrm>
          <a:off x="315913" y="242047"/>
          <a:ext cx="8537266" cy="6348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857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NBS Logo 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9" r="43536"/>
          <a:stretch>
            <a:fillRect/>
          </a:stretch>
        </p:blipFill>
        <p:spPr bwMode="auto">
          <a:xfrm>
            <a:off x="7288306" y="5675937"/>
            <a:ext cx="1569943" cy="8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727" y="261854"/>
            <a:ext cx="7761656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Research findings: the processual nature of line managers’ perceptions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5735" t="20443" r="28383" b="32998"/>
          <a:stretch/>
        </p:blipFill>
        <p:spPr>
          <a:xfrm>
            <a:off x="1005429" y="1293456"/>
            <a:ext cx="7418954" cy="42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1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NBS Logo 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59" r="43536"/>
          <a:stretch>
            <a:fillRect/>
          </a:stretch>
        </p:blipFill>
        <p:spPr bwMode="auto">
          <a:xfrm>
            <a:off x="7328647" y="5698113"/>
            <a:ext cx="1529602" cy="84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3035" y="212870"/>
            <a:ext cx="7761656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en-US" sz="2400" b="1" dirty="0">
                <a:latin typeface="Arial"/>
                <a:cs typeface="Arial"/>
              </a:rPr>
              <a:t>Research findings: processual influences on line managers’ perceptions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8320163"/>
              </p:ext>
            </p:extLst>
          </p:nvPr>
        </p:nvGraphicFramePr>
        <p:xfrm>
          <a:off x="1268506" y="1398494"/>
          <a:ext cx="6463554" cy="412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4986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48707" y="360601"/>
            <a:ext cx="8229600" cy="61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Final thought…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707" y="1329897"/>
            <a:ext cx="78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Are we teaching what the workplace actually requires?</a:t>
            </a:r>
            <a:endParaRPr lang="en-GB" altLang="zh-C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2" name="Picture 2" descr="Image result for question m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776" y="2619374"/>
            <a:ext cx="3182471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364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7295" y="188431"/>
            <a:ext cx="8229600" cy="61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295" y="914399"/>
            <a:ext cx="78867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Becker G.S. (1993). </a:t>
            </a:r>
            <a:r>
              <a:rPr lang="en-GB" altLang="zh-CN" sz="1400" i="1" dirty="0">
                <a:latin typeface="Arial" panose="020B0604020202020204" pitchFamily="34" charset="0"/>
                <a:cs typeface="Arial" panose="020B0604020202020204" pitchFamily="34" charset="0"/>
              </a:rPr>
              <a:t>Human Capital: A Theoretical and Empirical Analysis with Special Reference to Education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(3</a:t>
            </a:r>
            <a:r>
              <a:rPr lang="en-GB" altLang="zh-CN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ed.). Chicago: University of Chicago Press.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Brown, P. &amp;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Hesketh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A. (2004).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The Mismanagement of Talent: Employability and Jobs in the Knowledge Economy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Oxford University Press.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CIPD (2015).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Over-qualification and skills mismatch in the graduate labour market.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Policy Report. </a:t>
            </a:r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</a:rPr>
              <a:t>http://www.cipd.co.uk/binaries/over-qualification-and-skills-mismatch-graduate-labour-market.pdf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Cranmer, S (2006). Enhancing graduate employability: best intentions and mixed outcomes.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Studies in Higher Education,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31(2): 169-184.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Elias, P. and Purcell, K. (2004). Researching Graduate Careers Seven Years On: A research project jointly funded by the Economic and Social Research Council and the Higher Education Careers Services Unit.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No. 6 SOC (HE): A classification of occupations for studying the graduate labour market.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Finch, D.J, Peacock, M,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Levallet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N, Foster, W, (2016). A dynamic capabilities view of employability: Exploring the drivers of competitive advantage for university graduates.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Education + Training,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58(1): 61-81.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Giannantonio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, C.M &amp; Hurley, A.E. (2002). Executive insight into HR practices and education. </a:t>
            </a:r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Human Resource Management Review,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12: 491-511. </a:t>
            </a: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15726"/>
      </p:ext>
    </p:extLst>
  </p:cSld>
  <p:clrMapOvr>
    <a:masterClrMapping/>
  </p:clrMapOvr>
</p:sld>
</file>

<file path=ppt/theme/theme1.xml><?xml version="1.0" encoding="utf-8"?>
<a:theme xmlns:a="http://schemas.openxmlformats.org/drawingml/2006/main" name="NBS Powerpoint templates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NBS Powerpoint templates2.potx</Template>
  <TotalTime>757</TotalTime>
  <Words>1118</Words>
  <Application>Microsoft Office PowerPoint</Application>
  <PresentationFormat>On-screen Show (4:3)</PresentationFormat>
  <Paragraphs>97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NBS Powerpoint templates2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Northumbria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Northumbria Graphics</dc:creator>
  <cp:lastModifiedBy>Emma Mullen</cp:lastModifiedBy>
  <cp:revision>80</cp:revision>
  <dcterms:created xsi:type="dcterms:W3CDTF">2015-03-13T10:54:37Z</dcterms:created>
  <dcterms:modified xsi:type="dcterms:W3CDTF">2016-11-27T23:47:54Z</dcterms:modified>
</cp:coreProperties>
</file>