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318" r:id="rId4"/>
    <p:sldId id="331" r:id="rId5"/>
    <p:sldId id="322" r:id="rId6"/>
    <p:sldId id="323" r:id="rId7"/>
    <p:sldId id="324" r:id="rId8"/>
    <p:sldId id="332" r:id="rId9"/>
    <p:sldId id="328" r:id="rId10"/>
    <p:sldId id="329" r:id="rId11"/>
    <p:sldId id="330" r:id="rId12"/>
    <p:sldId id="343" r:id="rId13"/>
    <p:sldId id="344" r:id="rId14"/>
    <p:sldId id="345" r:id="rId15"/>
    <p:sldId id="334" r:id="rId16"/>
    <p:sldId id="335" r:id="rId17"/>
    <p:sldId id="336" r:id="rId18"/>
    <p:sldId id="342" r:id="rId19"/>
    <p:sldId id="327" r:id="rId20"/>
    <p:sldId id="346" r:id="rId21"/>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D19"/>
    <a:srgbClr val="0FE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79838" autoAdjust="0"/>
  </p:normalViewPr>
  <p:slideViewPr>
    <p:cSldViewPr>
      <p:cViewPr varScale="1">
        <p:scale>
          <a:sx n="92" d="100"/>
          <a:sy n="92" d="100"/>
        </p:scale>
        <p:origin x="8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120"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pstafffsnb\home\dhjr4\Research%20-%20working%20practices\survey%20results\4th%20July%20full%20expanded\Excel\Sheet_1%204th%20july%20full%20expanded%20unedited%20no%20blank%20names%20filters%20my%20tweeak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stafffsnb\home\dhjr4\Research%20-%20working%20practices\survey%20results\4th%20July%20full%20expanded\Excel\Sheet_1%204th%20july%20full%20expanded%20unedited%20no%20blank%20names%20filters%20my%20tweeak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Funding model </a:t>
            </a:r>
            <a:r>
              <a:rPr lang="en-GB" dirty="0" err="1" smtClean="0"/>
              <a:t>vs</a:t>
            </a:r>
            <a:r>
              <a:rPr lang="en-GB" dirty="0" smtClean="0"/>
              <a:t> anti </a:t>
            </a:r>
            <a:r>
              <a:rPr lang="en-GB" dirty="0"/>
              <a:t>unpaid work statements</a:t>
            </a:r>
          </a:p>
        </c:rich>
      </c:tx>
      <c:layout/>
      <c:overlay val="0"/>
    </c:title>
    <c:autoTitleDeleted val="0"/>
    <c:plotArea>
      <c:layout>
        <c:manualLayout>
          <c:layoutTarget val="inner"/>
          <c:xMode val="edge"/>
          <c:yMode val="edge"/>
          <c:x val="7.9722037275572075E-2"/>
          <c:y val="0.12357579751870226"/>
          <c:w val="0.58353642524567972"/>
          <c:h val="0.57749118364609764"/>
        </c:manualLayout>
      </c:layout>
      <c:lineChart>
        <c:grouping val="standard"/>
        <c:varyColors val="0"/>
        <c:ser>
          <c:idx val="0"/>
          <c:order val="0"/>
          <c:tx>
            <c:strRef>
              <c:f>Sheet4!$BW$1</c:f>
              <c:strCache>
                <c:ptCount val="1"/>
                <c:pt idx="0">
                  <c:v>   'In principle, I believe that asking someone to work for free is morally wrong'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Sheet4!$BW$27:$BW$30</c:f>
              <c:numCache>
                <c:formatCode>General</c:formatCode>
                <c:ptCount val="4"/>
                <c:pt idx="0">
                  <c:v>7.14</c:v>
                </c:pt>
                <c:pt idx="1">
                  <c:v>6.3199999999999985</c:v>
                </c:pt>
                <c:pt idx="2">
                  <c:v>6.22</c:v>
                </c:pt>
                <c:pt idx="3">
                  <c:v>5.35</c:v>
                </c:pt>
              </c:numCache>
            </c:numRef>
          </c:val>
          <c:smooth val="0"/>
          <c:extLst>
            <c:ext xmlns:c16="http://schemas.microsoft.com/office/drawing/2014/chart" uri="{C3380CC4-5D6E-409C-BE32-E72D297353CC}">
              <c16:uniqueId val="{00000000-B221-4CD3-9A50-CDDDA5C9F01F}"/>
            </c:ext>
          </c:extLst>
        </c:ser>
        <c:ser>
          <c:idx val="1"/>
          <c:order val="1"/>
          <c:tx>
            <c:strRef>
              <c:f>Sheet4!$CH$1</c:f>
              <c:strCache>
                <c:ptCount val="1"/>
                <c:pt idx="0">
                  <c:v>   'The law takes precedence over all other considerations - I would not take part in any form of illegal employment practice'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Sheet4!$CH$27:$CH$30</c:f>
              <c:numCache>
                <c:formatCode>General</c:formatCode>
                <c:ptCount val="4"/>
                <c:pt idx="0">
                  <c:v>7.71</c:v>
                </c:pt>
                <c:pt idx="1">
                  <c:v>6.3599999999999985</c:v>
                </c:pt>
                <c:pt idx="2">
                  <c:v>6.3599999999999985</c:v>
                </c:pt>
                <c:pt idx="3">
                  <c:v>5.85</c:v>
                </c:pt>
              </c:numCache>
            </c:numRef>
          </c:val>
          <c:smooth val="0"/>
          <c:extLst>
            <c:ext xmlns:c16="http://schemas.microsoft.com/office/drawing/2014/chart" uri="{C3380CC4-5D6E-409C-BE32-E72D297353CC}">
              <c16:uniqueId val="{00000001-B221-4CD3-9A50-CDDDA5C9F01F}"/>
            </c:ext>
          </c:extLst>
        </c:ser>
        <c:ser>
          <c:idx val="2"/>
          <c:order val="2"/>
          <c:tx>
            <c:strRef>
              <c:f>Sheet4!$CJ$1</c:f>
              <c:strCache>
                <c:ptCount val="1"/>
                <c:pt idx="0">
                  <c:v>   ‘The industry I work in can sustain production without depending on unpaid workers’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Sheet4!$CJ$27:$CJ$30</c:f>
              <c:numCache>
                <c:formatCode>General</c:formatCode>
                <c:ptCount val="4"/>
                <c:pt idx="0">
                  <c:v>8.32</c:v>
                </c:pt>
                <c:pt idx="1">
                  <c:v>6.8199999999999985</c:v>
                </c:pt>
                <c:pt idx="2">
                  <c:v>6.8599999999999985</c:v>
                </c:pt>
                <c:pt idx="3">
                  <c:v>5.74</c:v>
                </c:pt>
              </c:numCache>
            </c:numRef>
          </c:val>
          <c:smooth val="0"/>
          <c:extLst>
            <c:ext xmlns:c16="http://schemas.microsoft.com/office/drawing/2014/chart" uri="{C3380CC4-5D6E-409C-BE32-E72D297353CC}">
              <c16:uniqueId val="{00000002-B221-4CD3-9A50-CDDDA5C9F01F}"/>
            </c:ext>
          </c:extLst>
        </c:ser>
        <c:ser>
          <c:idx val="3"/>
          <c:order val="3"/>
          <c:tx>
            <c:strRef>
              <c:f>Sheet4!$CL$1</c:f>
              <c:strCache>
                <c:ptCount val="1"/>
                <c:pt idx="0">
                  <c:v>   ‘Productions should not be made without a big enough budget to pay all the crew they need'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Sheet4!$CL$27:$CL$30</c:f>
              <c:numCache>
                <c:formatCode>General</c:formatCode>
                <c:ptCount val="4"/>
                <c:pt idx="0">
                  <c:v>7.94</c:v>
                </c:pt>
                <c:pt idx="1">
                  <c:v>6.35</c:v>
                </c:pt>
                <c:pt idx="2">
                  <c:v>5.85</c:v>
                </c:pt>
                <c:pt idx="3">
                  <c:v>4.84</c:v>
                </c:pt>
              </c:numCache>
            </c:numRef>
          </c:val>
          <c:smooth val="0"/>
          <c:extLst>
            <c:ext xmlns:c16="http://schemas.microsoft.com/office/drawing/2014/chart" uri="{C3380CC4-5D6E-409C-BE32-E72D297353CC}">
              <c16:uniqueId val="{00000003-B221-4CD3-9A50-CDDDA5C9F01F}"/>
            </c:ext>
          </c:extLst>
        </c:ser>
        <c:dLbls>
          <c:showLegendKey val="0"/>
          <c:showVal val="0"/>
          <c:showCatName val="0"/>
          <c:showSerName val="0"/>
          <c:showPercent val="0"/>
          <c:showBubbleSize val="0"/>
        </c:dLbls>
        <c:marker val="1"/>
        <c:smooth val="0"/>
        <c:axId val="53453184"/>
        <c:axId val="53454720"/>
      </c:lineChart>
      <c:catAx>
        <c:axId val="53453184"/>
        <c:scaling>
          <c:orientation val="minMax"/>
        </c:scaling>
        <c:delete val="0"/>
        <c:axPos val="b"/>
        <c:numFmt formatCode="General" sourceLinked="0"/>
        <c:majorTickMark val="none"/>
        <c:minorTickMark val="none"/>
        <c:tickLblPos val="nextTo"/>
        <c:txPr>
          <a:bodyPr/>
          <a:lstStyle/>
          <a:p>
            <a:pPr>
              <a:defRPr sz="1300" baseline="0"/>
            </a:pPr>
            <a:endParaRPr lang="en-US"/>
          </a:p>
        </c:txPr>
        <c:crossAx val="53454720"/>
        <c:crossesAt val="4"/>
        <c:auto val="1"/>
        <c:lblAlgn val="ctr"/>
        <c:lblOffset val="100"/>
        <c:noMultiLvlLbl val="0"/>
      </c:catAx>
      <c:valAx>
        <c:axId val="53454720"/>
        <c:scaling>
          <c:orientation val="minMax"/>
          <c:min val="4"/>
        </c:scaling>
        <c:delete val="0"/>
        <c:axPos val="l"/>
        <c:majorGridlines/>
        <c:title>
          <c:tx>
            <c:rich>
              <a:bodyPr/>
              <a:lstStyle/>
              <a:p>
                <a:pPr>
                  <a:defRPr sz="1200"/>
                </a:pPr>
                <a:r>
                  <a:rPr lang="en-GB" sz="1200" dirty="0" smtClean="0"/>
                  <a:t>Agreement</a:t>
                </a:r>
                <a:endParaRPr lang="en-GB" sz="1200" dirty="0"/>
              </a:p>
            </c:rich>
          </c:tx>
          <c:layout/>
          <c:overlay val="0"/>
        </c:title>
        <c:numFmt formatCode="General" sourceLinked="1"/>
        <c:majorTickMark val="none"/>
        <c:minorTickMark val="none"/>
        <c:tickLblPos val="nextTo"/>
        <c:crossAx val="53453184"/>
        <c:crosses val="autoZero"/>
        <c:crossBetween val="between"/>
        <c:majorUnit val="1"/>
      </c:valAx>
    </c:plotArea>
    <c:legend>
      <c:legendPos val="r"/>
      <c:layout/>
      <c:overlay val="0"/>
      <c:txPr>
        <a:bodyPr/>
        <a:lstStyle/>
        <a:p>
          <a:pPr>
            <a:defRPr sz="130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a:t>Funding model vs pro unpaid work statements</a:t>
            </a:r>
          </a:p>
        </c:rich>
      </c:tx>
      <c:layout/>
      <c:overlay val="0"/>
    </c:title>
    <c:autoTitleDeleted val="0"/>
    <c:plotArea>
      <c:layout/>
      <c:lineChart>
        <c:grouping val="standard"/>
        <c:varyColors val="0"/>
        <c:ser>
          <c:idx val="0"/>
          <c:order val="0"/>
          <c:tx>
            <c:strRef>
              <c:f>Sheet4!$CA$1</c:f>
              <c:strCache>
                <c:ptCount val="1"/>
                <c:pt idx="0">
                  <c:v>   'The morality of unpaid work depends entirely on the budget available to the production'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Sheet4!$CA$27:$CA$30</c:f>
              <c:numCache>
                <c:formatCode>General</c:formatCode>
                <c:ptCount val="4"/>
                <c:pt idx="0">
                  <c:v>3.53</c:v>
                </c:pt>
                <c:pt idx="1">
                  <c:v>5.6499999999999995</c:v>
                </c:pt>
                <c:pt idx="2">
                  <c:v>6.1099999999999985</c:v>
                </c:pt>
                <c:pt idx="3">
                  <c:v>7.3599999999999985</c:v>
                </c:pt>
              </c:numCache>
            </c:numRef>
          </c:val>
          <c:smooth val="0"/>
          <c:extLst>
            <c:ext xmlns:c16="http://schemas.microsoft.com/office/drawing/2014/chart" uri="{C3380CC4-5D6E-409C-BE32-E72D297353CC}">
              <c16:uniqueId val="{00000000-D477-4FF1-94EB-97D0100681DB}"/>
            </c:ext>
          </c:extLst>
        </c:ser>
        <c:ser>
          <c:idx val="1"/>
          <c:order val="1"/>
          <c:tx>
            <c:strRef>
              <c:f>Sheet4!$CE$1</c:f>
              <c:strCache>
                <c:ptCount val="1"/>
                <c:pt idx="0">
                  <c:v>   'I believe in the individual's right to choose to work for free'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Sheet4!$CE$27:$CE$30</c:f>
              <c:numCache>
                <c:formatCode>General</c:formatCode>
                <c:ptCount val="4"/>
                <c:pt idx="0">
                  <c:v>6.1099999999999985</c:v>
                </c:pt>
                <c:pt idx="1">
                  <c:v>7.24</c:v>
                </c:pt>
                <c:pt idx="2">
                  <c:v>7.41</c:v>
                </c:pt>
                <c:pt idx="3">
                  <c:v>8.3800000000000008</c:v>
                </c:pt>
              </c:numCache>
            </c:numRef>
          </c:val>
          <c:smooth val="0"/>
          <c:extLst>
            <c:ext xmlns:c16="http://schemas.microsoft.com/office/drawing/2014/chart" uri="{C3380CC4-5D6E-409C-BE32-E72D297353CC}">
              <c16:uniqueId val="{00000001-D477-4FF1-94EB-97D0100681DB}"/>
            </c:ext>
          </c:extLst>
        </c:ser>
        <c:ser>
          <c:idx val="2"/>
          <c:order val="2"/>
          <c:tx>
            <c:strRef>
              <c:f>Sheet4!$BX$1</c:f>
              <c:strCache>
                <c:ptCount val="1"/>
                <c:pt idx="0">
                  <c:v>   ‘The industry I work in would not function without people working for free'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Sheet4!$BX$27:$BX$30</c:f>
              <c:numCache>
                <c:formatCode>General</c:formatCode>
                <c:ptCount val="4"/>
                <c:pt idx="0">
                  <c:v>3.73</c:v>
                </c:pt>
                <c:pt idx="1">
                  <c:v>5.33</c:v>
                </c:pt>
                <c:pt idx="2">
                  <c:v>5.45</c:v>
                </c:pt>
                <c:pt idx="3">
                  <c:v>6.4300000000000024</c:v>
                </c:pt>
              </c:numCache>
            </c:numRef>
          </c:val>
          <c:smooth val="0"/>
          <c:extLst>
            <c:ext xmlns:c16="http://schemas.microsoft.com/office/drawing/2014/chart" uri="{C3380CC4-5D6E-409C-BE32-E72D297353CC}">
              <c16:uniqueId val="{00000002-D477-4FF1-94EB-97D0100681DB}"/>
            </c:ext>
          </c:extLst>
        </c:ser>
        <c:ser>
          <c:idx val="3"/>
          <c:order val="3"/>
          <c:tx>
            <c:strRef>
              <c:f>Sheet4!$CK$1</c:f>
              <c:strCache>
                <c:ptCount val="1"/>
                <c:pt idx="0">
                  <c:v>   'Unpaid work is a good selection mechanism for entry to the industry, as it filters out the less dedicated’     </c:v>
                </c:pt>
              </c:strCache>
            </c:strRef>
          </c:tx>
          <c:cat>
            <c:strRef>
              <c:f>Sheet4!$I$27:$I$30</c:f>
              <c:strCache>
                <c:ptCount val="4"/>
                <c:pt idx="0">
                  <c:v>Commercial funded, paid crew</c:v>
                </c:pt>
                <c:pt idx="1">
                  <c:v>Non- or partially funded productions, some paid crew or deferred payment</c:v>
                </c:pt>
                <c:pt idx="2">
                  <c:v>Unpaid crew with intention of future income</c:v>
                </c:pt>
                <c:pt idx="3">
                  <c:v>Unpaid crew with no financial motivation</c:v>
                </c:pt>
              </c:strCache>
            </c:strRef>
          </c:cat>
          <c:val>
            <c:numRef>
              <c:f>Sheet4!$CK$27:$CK$30</c:f>
              <c:numCache>
                <c:formatCode>General</c:formatCode>
                <c:ptCount val="4"/>
                <c:pt idx="0">
                  <c:v>3.3699999999999997</c:v>
                </c:pt>
                <c:pt idx="1">
                  <c:v>4.49</c:v>
                </c:pt>
                <c:pt idx="2">
                  <c:v>4.0999999999999996</c:v>
                </c:pt>
                <c:pt idx="3">
                  <c:v>5.37</c:v>
                </c:pt>
              </c:numCache>
            </c:numRef>
          </c:val>
          <c:smooth val="0"/>
          <c:extLst>
            <c:ext xmlns:c16="http://schemas.microsoft.com/office/drawing/2014/chart" uri="{C3380CC4-5D6E-409C-BE32-E72D297353CC}">
              <c16:uniqueId val="{00000003-D477-4FF1-94EB-97D0100681DB}"/>
            </c:ext>
          </c:extLst>
        </c:ser>
        <c:dLbls>
          <c:showLegendKey val="0"/>
          <c:showVal val="0"/>
          <c:showCatName val="0"/>
          <c:showSerName val="0"/>
          <c:showPercent val="0"/>
          <c:showBubbleSize val="0"/>
        </c:dLbls>
        <c:marker val="1"/>
        <c:smooth val="0"/>
        <c:axId val="52505216"/>
        <c:axId val="52511104"/>
      </c:lineChart>
      <c:catAx>
        <c:axId val="52505216"/>
        <c:scaling>
          <c:orientation val="minMax"/>
        </c:scaling>
        <c:delete val="0"/>
        <c:axPos val="b"/>
        <c:numFmt formatCode="General" sourceLinked="0"/>
        <c:majorTickMark val="none"/>
        <c:minorTickMark val="none"/>
        <c:tickLblPos val="nextTo"/>
        <c:txPr>
          <a:bodyPr/>
          <a:lstStyle/>
          <a:p>
            <a:pPr>
              <a:defRPr sz="1300" baseline="0"/>
            </a:pPr>
            <a:endParaRPr lang="en-US"/>
          </a:p>
        </c:txPr>
        <c:crossAx val="52511104"/>
        <c:crosses val="autoZero"/>
        <c:auto val="1"/>
        <c:lblAlgn val="ctr"/>
        <c:lblOffset val="100"/>
        <c:noMultiLvlLbl val="0"/>
      </c:catAx>
      <c:valAx>
        <c:axId val="52511104"/>
        <c:scaling>
          <c:orientation val="minMax"/>
          <c:min val="3"/>
        </c:scaling>
        <c:delete val="0"/>
        <c:axPos val="l"/>
        <c:majorGridlines/>
        <c:title>
          <c:tx>
            <c:rich>
              <a:bodyPr/>
              <a:lstStyle/>
              <a:p>
                <a:pPr>
                  <a:defRPr/>
                </a:pPr>
                <a:r>
                  <a:rPr lang="en-GB"/>
                  <a:t>Agreement 1-10</a:t>
                </a:r>
              </a:p>
            </c:rich>
          </c:tx>
          <c:layout/>
          <c:overlay val="0"/>
        </c:title>
        <c:numFmt formatCode="General" sourceLinked="1"/>
        <c:majorTickMark val="none"/>
        <c:minorTickMark val="none"/>
        <c:tickLblPos val="nextTo"/>
        <c:crossAx val="52505216"/>
        <c:crosses val="autoZero"/>
        <c:crossBetween val="between"/>
      </c:valAx>
    </c:plotArea>
    <c:legend>
      <c:legendPos val="r"/>
      <c:layout/>
      <c:overlay val="0"/>
      <c:txPr>
        <a:bodyPr/>
        <a:lstStyle/>
        <a:p>
          <a:pPr>
            <a:defRPr sz="13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a:t>Funding model vs 'only way in'</a:t>
            </a:r>
          </a:p>
        </c:rich>
      </c:tx>
      <c:layout/>
      <c:overlay val="0"/>
    </c:title>
    <c:autoTitleDeleted val="0"/>
    <c:plotArea>
      <c:layout>
        <c:manualLayout>
          <c:layoutTarget val="inner"/>
          <c:xMode val="edge"/>
          <c:yMode val="edge"/>
          <c:x val="9.0096904742065692E-2"/>
          <c:y val="0.11811242036470886"/>
          <c:w val="0.56699342434173983"/>
          <c:h val="0.67776970791110203"/>
        </c:manualLayout>
      </c:layout>
      <c:lineChart>
        <c:grouping val="standard"/>
        <c:varyColors val="0"/>
        <c:ser>
          <c:idx val="0"/>
          <c:order val="0"/>
          <c:tx>
            <c:strRef>
              <c:f>Graph!$E$4</c:f>
              <c:strCache>
                <c:ptCount val="1"/>
                <c:pt idx="0">
                  <c:v>   ‘For me, working for free was (or is) the only route available to enter the industry'     </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Graph!$E$6:$E$9</c:f>
              <c:numCache>
                <c:formatCode>General</c:formatCode>
                <c:ptCount val="4"/>
                <c:pt idx="0">
                  <c:v>4.09</c:v>
                </c:pt>
                <c:pt idx="1">
                  <c:v>6.58</c:v>
                </c:pt>
                <c:pt idx="2">
                  <c:v>8.8699999999999992</c:v>
                </c:pt>
                <c:pt idx="3">
                  <c:v>7.7</c:v>
                </c:pt>
              </c:numCache>
            </c:numRef>
          </c:val>
          <c:smooth val="0"/>
          <c:extLst>
            <c:ext xmlns:c16="http://schemas.microsoft.com/office/drawing/2014/chart" uri="{C3380CC4-5D6E-409C-BE32-E72D297353CC}">
              <c16:uniqueId val="{00000000-4DEC-4E6B-8F66-038B1C091FD0}"/>
            </c:ext>
          </c:extLst>
        </c:ser>
        <c:dLbls>
          <c:showLegendKey val="0"/>
          <c:showVal val="0"/>
          <c:showCatName val="0"/>
          <c:showSerName val="0"/>
          <c:showPercent val="0"/>
          <c:showBubbleSize val="0"/>
        </c:dLbls>
        <c:marker val="1"/>
        <c:smooth val="0"/>
        <c:axId val="120248576"/>
        <c:axId val="120250368"/>
        <c:extLst>
          <c:ext xmlns:c15="http://schemas.microsoft.com/office/drawing/2012/chart" uri="{02D57815-91ED-43cb-92C2-25804820EDAC}">
            <c15:filteredLineSeries>
              <c15:ser>
                <c:idx val="1"/>
                <c:order val="1"/>
                <c:tx>
                  <c:strRef>
                    <c:extLst>
                      <c:ext uri="{02D57815-91ED-43cb-92C2-25804820EDAC}">
                        <c15:formulaRef>
                          <c15:sqref>Graph!$F$4</c15:sqref>
                        </c15:formulaRef>
                      </c:ext>
                    </c:extLst>
                    <c:strCache>
                      <c:ptCount val="1"/>
                    </c:strCache>
                  </c:strRef>
                </c:tx>
                <c:cat>
                  <c:strRef>
                    <c:extLst>
                      <c:ex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c:ext uri="{02D57815-91ED-43cb-92C2-25804820EDAC}">
                        <c15:formulaRef>
                          <c15:sqref>Graph!$F$6:$F$9</c15:sqref>
                        </c15:formulaRef>
                      </c:ext>
                    </c:extLst>
                    <c:numCache>
                      <c:formatCode>General</c:formatCode>
                      <c:ptCount val="4"/>
                    </c:numCache>
                  </c:numRef>
                </c:val>
                <c:smooth val="0"/>
                <c:extLst>
                  <c:ext xmlns:c16="http://schemas.microsoft.com/office/drawing/2014/chart" uri="{C3380CC4-5D6E-409C-BE32-E72D297353CC}">
                    <c16:uniqueId val="{00000001-4DEC-4E6B-8F66-038B1C091FD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Graph!$G$4</c15:sqref>
                        </c15:formulaRef>
                      </c:ext>
                    </c:extLst>
                    <c:strCache>
                      <c:ptCount val="1"/>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Graph!$G$6:$G$9</c15:sqref>
                        </c15:formulaRef>
                      </c:ext>
                    </c:extLst>
                    <c:numCache>
                      <c:formatCode>General</c:formatCode>
                      <c:ptCount val="4"/>
                    </c:numCache>
                  </c:numRef>
                </c:val>
                <c:smooth val="0"/>
                <c:extLst>
                  <c:ext xmlns:c16="http://schemas.microsoft.com/office/drawing/2014/chart" uri="{C3380CC4-5D6E-409C-BE32-E72D297353CC}">
                    <c16:uniqueId val="{00000002-4DEC-4E6B-8F66-038B1C091FD0}"/>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Graph!$H$4</c15:sqref>
                        </c15:formulaRef>
                      </c:ext>
                    </c:extLst>
                    <c:strCache>
                      <c:ptCount val="1"/>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Graph!$H$6:$H$9</c15:sqref>
                        </c15:formulaRef>
                      </c:ext>
                    </c:extLst>
                    <c:numCache>
                      <c:formatCode>General</c:formatCode>
                      <c:ptCount val="4"/>
                    </c:numCache>
                  </c:numRef>
                </c:val>
                <c:smooth val="0"/>
                <c:extLst>
                  <c:ext xmlns:c16="http://schemas.microsoft.com/office/drawing/2014/chart" uri="{C3380CC4-5D6E-409C-BE32-E72D297353CC}">
                    <c16:uniqueId val="{00000003-4DEC-4E6B-8F66-038B1C091FD0}"/>
                  </c:ext>
                </c:extLst>
              </c15:ser>
            </c15:filteredLineSeries>
          </c:ext>
        </c:extLst>
      </c:lineChart>
      <c:catAx>
        <c:axId val="120248576"/>
        <c:scaling>
          <c:orientation val="minMax"/>
        </c:scaling>
        <c:delete val="0"/>
        <c:axPos val="b"/>
        <c:numFmt formatCode="General" sourceLinked="0"/>
        <c:majorTickMark val="none"/>
        <c:minorTickMark val="none"/>
        <c:tickLblPos val="nextTo"/>
        <c:txPr>
          <a:bodyPr/>
          <a:lstStyle/>
          <a:p>
            <a:pPr>
              <a:defRPr sz="1200"/>
            </a:pPr>
            <a:endParaRPr lang="en-US"/>
          </a:p>
        </c:txPr>
        <c:crossAx val="120250368"/>
        <c:crosses val="autoZero"/>
        <c:auto val="1"/>
        <c:lblAlgn val="ctr"/>
        <c:lblOffset val="100"/>
        <c:noMultiLvlLbl val="0"/>
      </c:catAx>
      <c:valAx>
        <c:axId val="120250368"/>
        <c:scaling>
          <c:orientation val="minMax"/>
          <c:max val="10"/>
          <c:min val="3"/>
        </c:scaling>
        <c:delete val="0"/>
        <c:axPos val="l"/>
        <c:majorGridlines/>
        <c:title>
          <c:tx>
            <c:rich>
              <a:bodyPr/>
              <a:lstStyle/>
              <a:p>
                <a:pPr>
                  <a:defRPr sz="1200"/>
                </a:pPr>
                <a:r>
                  <a:rPr lang="en-GB" sz="1200"/>
                  <a:t>Agreement 1-10</a:t>
                </a:r>
              </a:p>
            </c:rich>
          </c:tx>
          <c:layout/>
          <c:overlay val="0"/>
        </c:title>
        <c:numFmt formatCode="General" sourceLinked="0"/>
        <c:majorTickMark val="none"/>
        <c:minorTickMark val="none"/>
        <c:tickLblPos val="nextTo"/>
        <c:crossAx val="120248576"/>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smtClean="0"/>
              <a:t>Funding </a:t>
            </a:r>
            <a:r>
              <a:rPr lang="en-GB" baseline="0" dirty="0"/>
              <a:t>model vs negative word choice</a:t>
            </a:r>
          </a:p>
        </c:rich>
      </c:tx>
      <c:layout>
        <c:manualLayout>
          <c:xMode val="edge"/>
          <c:yMode val="edge"/>
          <c:x val="0.18417775433990238"/>
          <c:y val="1.9429265330904676E-2"/>
        </c:manualLayout>
      </c:layout>
      <c:overlay val="0"/>
    </c:title>
    <c:autoTitleDeleted val="0"/>
    <c:plotArea>
      <c:layout/>
      <c:lineChart>
        <c:grouping val="standard"/>
        <c:varyColors val="0"/>
        <c:ser>
          <c:idx val="1"/>
          <c:order val="1"/>
          <c:tx>
            <c:strRef>
              <c:f>Graph!$F$4</c:f>
              <c:strCache>
                <c:ptCount val="1"/>
                <c:pt idx="0">
                  <c:v>Exploitative</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Graph!$F$6:$F$9</c:f>
              <c:numCache>
                <c:formatCode>General</c:formatCode>
                <c:ptCount val="4"/>
                <c:pt idx="0">
                  <c:v>76.66</c:v>
                </c:pt>
                <c:pt idx="1">
                  <c:v>65.14</c:v>
                </c:pt>
                <c:pt idx="2">
                  <c:v>60.87</c:v>
                </c:pt>
                <c:pt idx="3">
                  <c:v>45</c:v>
                </c:pt>
              </c:numCache>
            </c:numRef>
          </c:val>
          <c:smooth val="0"/>
          <c:extLst>
            <c:ext xmlns:c16="http://schemas.microsoft.com/office/drawing/2014/chart" uri="{C3380CC4-5D6E-409C-BE32-E72D297353CC}">
              <c16:uniqueId val="{00000000-F5C7-4CAF-9765-1202F7097F2C}"/>
            </c:ext>
          </c:extLst>
        </c:ser>
        <c:ser>
          <c:idx val="5"/>
          <c:order val="5"/>
          <c:tx>
            <c:strRef>
              <c:f>Graph!$J$4</c:f>
              <c:strCache>
                <c:ptCount val="1"/>
                <c:pt idx="0">
                  <c:v>Unregulated</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Graph!$J$6:$J$9</c:f>
              <c:numCache>
                <c:formatCode>General</c:formatCode>
                <c:ptCount val="4"/>
                <c:pt idx="0">
                  <c:v>57.83</c:v>
                </c:pt>
                <c:pt idx="1">
                  <c:v>62.39</c:v>
                </c:pt>
                <c:pt idx="2">
                  <c:v>43.48</c:v>
                </c:pt>
                <c:pt idx="3">
                  <c:v>35</c:v>
                </c:pt>
              </c:numCache>
            </c:numRef>
          </c:val>
          <c:smooth val="0"/>
          <c:extLst>
            <c:ext xmlns:c16="http://schemas.microsoft.com/office/drawing/2014/chart" uri="{C3380CC4-5D6E-409C-BE32-E72D297353CC}">
              <c16:uniqueId val="{00000001-F5C7-4CAF-9765-1202F7097F2C}"/>
            </c:ext>
          </c:extLst>
        </c:ser>
        <c:ser>
          <c:idx val="12"/>
          <c:order val="12"/>
          <c:tx>
            <c:strRef>
              <c:f>Graph!$Q$4</c:f>
              <c:strCache>
                <c:ptCount val="1"/>
                <c:pt idx="0">
                  <c:v>Promoting inequality</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Graph!$Q$6:$Q$9</c:f>
              <c:numCache>
                <c:formatCode>General</c:formatCode>
                <c:ptCount val="4"/>
                <c:pt idx="0">
                  <c:v>39.46</c:v>
                </c:pt>
                <c:pt idx="1">
                  <c:v>34.86</c:v>
                </c:pt>
                <c:pt idx="2">
                  <c:v>39.130000000000003</c:v>
                </c:pt>
                <c:pt idx="3">
                  <c:v>30</c:v>
                </c:pt>
              </c:numCache>
            </c:numRef>
          </c:val>
          <c:smooth val="0"/>
          <c:extLst>
            <c:ext xmlns:c16="http://schemas.microsoft.com/office/drawing/2014/chart" uri="{C3380CC4-5D6E-409C-BE32-E72D297353CC}">
              <c16:uniqueId val="{00000002-F5C7-4CAF-9765-1202F7097F2C}"/>
            </c:ext>
          </c:extLst>
        </c:ser>
        <c:ser>
          <c:idx val="13"/>
          <c:order val="13"/>
          <c:tx>
            <c:strRef>
              <c:f>Graph!$R$4</c:f>
              <c:strCache>
                <c:ptCount val="1"/>
                <c:pt idx="0">
                  <c:v>Unethical</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Graph!$R$6:$R$9</c:f>
              <c:numCache>
                <c:formatCode>General</c:formatCode>
                <c:ptCount val="4"/>
                <c:pt idx="0">
                  <c:v>56.48</c:v>
                </c:pt>
                <c:pt idx="1">
                  <c:v>42.2</c:v>
                </c:pt>
                <c:pt idx="2">
                  <c:v>39.130000000000003</c:v>
                </c:pt>
                <c:pt idx="3">
                  <c:v>30</c:v>
                </c:pt>
              </c:numCache>
            </c:numRef>
          </c:val>
          <c:smooth val="0"/>
          <c:extLst>
            <c:ext xmlns:c16="http://schemas.microsoft.com/office/drawing/2014/chart" uri="{C3380CC4-5D6E-409C-BE32-E72D297353CC}">
              <c16:uniqueId val="{00000003-F5C7-4CAF-9765-1202F7097F2C}"/>
            </c:ext>
          </c:extLst>
        </c:ser>
        <c:dLbls>
          <c:showLegendKey val="0"/>
          <c:showVal val="0"/>
          <c:showCatName val="0"/>
          <c:showSerName val="0"/>
          <c:showPercent val="0"/>
          <c:showBubbleSize val="0"/>
        </c:dLbls>
        <c:marker val="1"/>
        <c:smooth val="0"/>
        <c:axId val="120248576"/>
        <c:axId val="120250368"/>
        <c:extLst>
          <c:ext xmlns:c15="http://schemas.microsoft.com/office/drawing/2012/chart" uri="{02D57815-91ED-43cb-92C2-25804820EDAC}">
            <c15:filteredLineSeries>
              <c15:ser>
                <c:idx val="0"/>
                <c:order val="0"/>
                <c:tx>
                  <c:strRef>
                    <c:extLst>
                      <c:ext uri="{02D57815-91ED-43cb-92C2-25804820EDAC}">
                        <c15:formulaRef>
                          <c15:sqref>Graph!$E$4</c15:sqref>
                        </c15:formulaRef>
                      </c:ext>
                    </c:extLst>
                    <c:strCache>
                      <c:ptCount val="1"/>
                      <c:pt idx="0">
                        <c:v>Necessary</c:v>
                      </c:pt>
                    </c:strCache>
                  </c:strRef>
                </c:tx>
                <c:cat>
                  <c:strRef>
                    <c:extLst>
                      <c:ex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c:ext uri="{02D57815-91ED-43cb-92C2-25804820EDAC}">
                        <c15:formulaRef>
                          <c15:sqref>Graph!$E$6:$E$9</c15:sqref>
                        </c15:formulaRef>
                      </c:ext>
                    </c:extLst>
                    <c:numCache>
                      <c:formatCode>General</c:formatCode>
                      <c:ptCount val="4"/>
                      <c:pt idx="0">
                        <c:v>6.93</c:v>
                      </c:pt>
                      <c:pt idx="1">
                        <c:v>25.69</c:v>
                      </c:pt>
                      <c:pt idx="2">
                        <c:v>39.130000000000003</c:v>
                      </c:pt>
                      <c:pt idx="3">
                        <c:v>25</c:v>
                      </c:pt>
                    </c:numCache>
                  </c:numRef>
                </c:val>
                <c:smooth val="0"/>
                <c:extLst>
                  <c:ext xmlns:c16="http://schemas.microsoft.com/office/drawing/2014/chart" uri="{C3380CC4-5D6E-409C-BE32-E72D297353CC}">
                    <c16:uniqueId val="{00000004-F5C7-4CAF-9765-1202F7097F2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Graph!$G$4</c15:sqref>
                        </c15:formulaRef>
                      </c:ext>
                    </c:extLst>
                    <c:strCache>
                      <c:ptCount val="1"/>
                      <c:pt idx="0">
                        <c:v>Beneficial</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Graph!$G$6:$G$9</c15:sqref>
                        </c15:formulaRef>
                      </c:ext>
                    </c:extLst>
                    <c:numCache>
                      <c:formatCode>General</c:formatCode>
                      <c:ptCount val="4"/>
                      <c:pt idx="0">
                        <c:v>19.88</c:v>
                      </c:pt>
                      <c:pt idx="1">
                        <c:v>29.36</c:v>
                      </c:pt>
                      <c:pt idx="2">
                        <c:v>30.43</c:v>
                      </c:pt>
                      <c:pt idx="3">
                        <c:v>50</c:v>
                      </c:pt>
                    </c:numCache>
                  </c:numRef>
                </c:val>
                <c:smooth val="0"/>
                <c:extLst>
                  <c:ext xmlns:c16="http://schemas.microsoft.com/office/drawing/2014/chart" uri="{C3380CC4-5D6E-409C-BE32-E72D297353CC}">
                    <c16:uniqueId val="{00000005-F5C7-4CAF-9765-1202F7097F2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Graph!$H$4</c15:sqref>
                        </c15:formulaRef>
                      </c:ext>
                    </c:extLst>
                    <c:strCache>
                      <c:ptCount val="1"/>
                      <c:pt idx="0">
                        <c:v>Inevitable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Graph!$H$6:$H$9</c15:sqref>
                        </c15:formulaRef>
                      </c:ext>
                    </c:extLst>
                    <c:numCache>
                      <c:formatCode>General</c:formatCode>
                      <c:ptCount val="4"/>
                      <c:pt idx="0">
                        <c:v>25.3</c:v>
                      </c:pt>
                      <c:pt idx="1">
                        <c:v>50.46</c:v>
                      </c:pt>
                      <c:pt idx="2">
                        <c:v>56.52</c:v>
                      </c:pt>
                      <c:pt idx="3">
                        <c:v>50</c:v>
                      </c:pt>
                    </c:numCache>
                  </c:numRef>
                </c:val>
                <c:smooth val="0"/>
                <c:extLst>
                  <c:ext xmlns:c16="http://schemas.microsoft.com/office/drawing/2014/chart" uri="{C3380CC4-5D6E-409C-BE32-E72D297353CC}">
                    <c16:uniqueId val="{00000006-F5C7-4CAF-9765-1202F7097F2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Graph!$I$4</c15:sqref>
                        </c15:formulaRef>
                      </c:ext>
                    </c:extLst>
                    <c:strCache>
                      <c:ptCount val="1"/>
                      <c:pt idx="0">
                        <c:v>Only way in</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Graph!$I$6:$I$9</c15:sqref>
                        </c15:formulaRef>
                      </c:ext>
                    </c:extLst>
                    <c:numCache>
                      <c:formatCode>General</c:formatCode>
                      <c:ptCount val="4"/>
                      <c:pt idx="0">
                        <c:v>15.51</c:v>
                      </c:pt>
                      <c:pt idx="1">
                        <c:v>36.700000000000003</c:v>
                      </c:pt>
                      <c:pt idx="2">
                        <c:v>34.78</c:v>
                      </c:pt>
                      <c:pt idx="3">
                        <c:v>40</c:v>
                      </c:pt>
                    </c:numCache>
                  </c:numRef>
                </c:val>
                <c:smooth val="0"/>
                <c:extLst>
                  <c:ext xmlns:c16="http://schemas.microsoft.com/office/drawing/2014/chart" uri="{C3380CC4-5D6E-409C-BE32-E72D297353CC}">
                    <c16:uniqueId val="{00000007-F5C7-4CAF-9765-1202F7097F2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Graph!$K$4</c15:sqref>
                        </c15:formulaRef>
                      </c:ext>
                    </c:extLst>
                    <c:strCache>
                      <c:ptCount val="1"/>
                      <c:pt idx="0">
                        <c:v>Foot in the door</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Graph!$K$6:$K$9</c15:sqref>
                        </c15:formulaRef>
                      </c:ext>
                    </c:extLst>
                    <c:numCache>
                      <c:formatCode>General</c:formatCode>
                      <c:ptCount val="4"/>
                      <c:pt idx="0">
                        <c:v>44.73</c:v>
                      </c:pt>
                      <c:pt idx="1">
                        <c:v>57.8</c:v>
                      </c:pt>
                      <c:pt idx="2">
                        <c:v>60.87</c:v>
                      </c:pt>
                      <c:pt idx="3">
                        <c:v>70</c:v>
                      </c:pt>
                    </c:numCache>
                  </c:numRef>
                </c:val>
                <c:smooth val="0"/>
                <c:extLst>
                  <c:ext xmlns:c16="http://schemas.microsoft.com/office/drawing/2014/chart" uri="{C3380CC4-5D6E-409C-BE32-E72D297353CC}">
                    <c16:uniqueId val="{00000008-F5C7-4CAF-9765-1202F7097F2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Graph!$L$4</c15:sqref>
                        </c15:formulaRef>
                      </c:ext>
                    </c:extLst>
                    <c:strCache>
                      <c:ptCount val="1"/>
                      <c:pt idx="0">
                        <c:v>Learning experience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Graph!$L$6:$L$9</c15:sqref>
                        </c15:formulaRef>
                      </c:ext>
                    </c:extLst>
                    <c:numCache>
                      <c:formatCode>General</c:formatCode>
                      <c:ptCount val="4"/>
                      <c:pt idx="0">
                        <c:v>47.29</c:v>
                      </c:pt>
                      <c:pt idx="1">
                        <c:v>73.39</c:v>
                      </c:pt>
                      <c:pt idx="2">
                        <c:v>73.91</c:v>
                      </c:pt>
                      <c:pt idx="3">
                        <c:v>75</c:v>
                      </c:pt>
                    </c:numCache>
                  </c:numRef>
                </c:val>
                <c:smooth val="0"/>
                <c:extLst>
                  <c:ext xmlns:c16="http://schemas.microsoft.com/office/drawing/2014/chart" uri="{C3380CC4-5D6E-409C-BE32-E72D297353CC}">
                    <c16:uniqueId val="{00000009-F5C7-4CAF-9765-1202F7097F2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Graph!$M$4</c15:sqref>
                        </c15:formulaRef>
                      </c:ext>
                    </c:extLst>
                    <c:strCache>
                      <c:ptCount val="1"/>
                      <c:pt idx="0">
                        <c:v>Expensive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Graph!$M$6:$M$9</c15:sqref>
                        </c15:formulaRef>
                      </c:ext>
                    </c:extLst>
                    <c:numCache>
                      <c:formatCode>General</c:formatCode>
                      <c:ptCount val="4"/>
                      <c:pt idx="0">
                        <c:v>11.9</c:v>
                      </c:pt>
                      <c:pt idx="1">
                        <c:v>27.52</c:v>
                      </c:pt>
                      <c:pt idx="2">
                        <c:v>39.130000000000003</c:v>
                      </c:pt>
                      <c:pt idx="3">
                        <c:v>25</c:v>
                      </c:pt>
                    </c:numCache>
                  </c:numRef>
                </c:val>
                <c:smooth val="0"/>
                <c:extLst>
                  <c:ext xmlns:c16="http://schemas.microsoft.com/office/drawing/2014/chart" uri="{C3380CC4-5D6E-409C-BE32-E72D297353CC}">
                    <c16:uniqueId val="{0000000A-F5C7-4CAF-9765-1202F7097F2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Graph!$N$4</c15:sqref>
                        </c15:formulaRef>
                      </c:ext>
                    </c:extLst>
                    <c:strCache>
                      <c:ptCount val="1"/>
                      <c:pt idx="0">
                        <c:v>Networking</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Graph!$N$6:$N$9</c15:sqref>
                        </c15:formulaRef>
                      </c:ext>
                    </c:extLst>
                    <c:numCache>
                      <c:formatCode>General</c:formatCode>
                      <c:ptCount val="4"/>
                      <c:pt idx="0">
                        <c:v>30.27</c:v>
                      </c:pt>
                      <c:pt idx="1">
                        <c:v>53.21</c:v>
                      </c:pt>
                      <c:pt idx="2">
                        <c:v>69.569999999999993</c:v>
                      </c:pt>
                      <c:pt idx="3">
                        <c:v>45</c:v>
                      </c:pt>
                    </c:numCache>
                  </c:numRef>
                </c:val>
                <c:smooth val="0"/>
                <c:extLst>
                  <c:ext xmlns:c16="http://schemas.microsoft.com/office/drawing/2014/chart" uri="{C3380CC4-5D6E-409C-BE32-E72D297353CC}">
                    <c16:uniqueId val="{0000000B-F5C7-4CAF-9765-1202F7097F2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Graph!$O$4</c15:sqref>
                        </c15:formulaRef>
                      </c:ext>
                    </c:extLst>
                    <c:strCache>
                      <c:ptCount val="1"/>
                      <c:pt idx="0">
                        <c:v>Contacts</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Graph!$O$6:$O$9</c15:sqref>
                        </c15:formulaRef>
                      </c:ext>
                    </c:extLst>
                    <c:numCache>
                      <c:formatCode>General</c:formatCode>
                      <c:ptCount val="4"/>
                      <c:pt idx="0">
                        <c:v>38.700000000000003</c:v>
                      </c:pt>
                      <c:pt idx="1">
                        <c:v>57.8</c:v>
                      </c:pt>
                      <c:pt idx="2">
                        <c:v>65.22</c:v>
                      </c:pt>
                      <c:pt idx="3">
                        <c:v>60</c:v>
                      </c:pt>
                    </c:numCache>
                  </c:numRef>
                </c:val>
                <c:smooth val="0"/>
                <c:extLst>
                  <c:ext xmlns:c16="http://schemas.microsoft.com/office/drawing/2014/chart" uri="{C3380CC4-5D6E-409C-BE32-E72D297353CC}">
                    <c16:uniqueId val="{0000000C-F5C7-4CAF-9765-1202F7097F2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Graph!$P$4</c15:sqref>
                        </c15:formulaRef>
                      </c:ext>
                    </c:extLst>
                    <c:strCache>
                      <c:ptCount val="1"/>
                      <c:pt idx="0">
                        <c:v>Privileged</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Graph!$P$6:$P$9</c15:sqref>
                        </c15:formulaRef>
                      </c:ext>
                    </c:extLst>
                    <c:numCache>
                      <c:formatCode>General</c:formatCode>
                      <c:ptCount val="4"/>
                      <c:pt idx="0">
                        <c:v>26.81</c:v>
                      </c:pt>
                      <c:pt idx="1">
                        <c:v>22.94</c:v>
                      </c:pt>
                      <c:pt idx="2">
                        <c:v>17.39</c:v>
                      </c:pt>
                      <c:pt idx="3">
                        <c:v>20</c:v>
                      </c:pt>
                    </c:numCache>
                  </c:numRef>
                </c:val>
                <c:smooth val="0"/>
                <c:extLst>
                  <c:ext xmlns:c16="http://schemas.microsoft.com/office/drawing/2014/chart" uri="{C3380CC4-5D6E-409C-BE32-E72D297353CC}">
                    <c16:uniqueId val="{0000000D-F5C7-4CAF-9765-1202F7097F2C}"/>
                  </c:ext>
                </c:extLst>
              </c15:ser>
            </c15:filteredLineSeries>
          </c:ext>
        </c:extLst>
      </c:lineChart>
      <c:catAx>
        <c:axId val="120248576"/>
        <c:scaling>
          <c:orientation val="minMax"/>
        </c:scaling>
        <c:delete val="0"/>
        <c:axPos val="b"/>
        <c:numFmt formatCode="General" sourceLinked="0"/>
        <c:majorTickMark val="none"/>
        <c:minorTickMark val="none"/>
        <c:tickLblPos val="nextTo"/>
        <c:crossAx val="120250368"/>
        <c:crosses val="autoZero"/>
        <c:auto val="1"/>
        <c:lblAlgn val="ctr"/>
        <c:lblOffset val="100"/>
        <c:noMultiLvlLbl val="0"/>
      </c:catAx>
      <c:valAx>
        <c:axId val="120250368"/>
        <c:scaling>
          <c:orientation val="minMax"/>
          <c:min val="20"/>
        </c:scaling>
        <c:delete val="0"/>
        <c:axPos val="l"/>
        <c:majorGridlines/>
        <c:title>
          <c:tx>
            <c:rich>
              <a:bodyPr/>
              <a:lstStyle/>
              <a:p>
                <a:pPr>
                  <a:defRPr/>
                </a:pPr>
                <a:r>
                  <a:rPr lang="en-GB" sz="1200" dirty="0"/>
                  <a:t>Percentage</a:t>
                </a:r>
                <a:r>
                  <a:rPr lang="en-GB" dirty="0"/>
                  <a:t> ticked</a:t>
                </a:r>
              </a:p>
            </c:rich>
          </c:tx>
          <c:layout/>
          <c:overlay val="0"/>
        </c:title>
        <c:numFmt formatCode="General" sourceLinked="1"/>
        <c:majorTickMark val="none"/>
        <c:minorTickMark val="none"/>
        <c:tickLblPos val="nextTo"/>
        <c:crossAx val="120248576"/>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smtClean="0"/>
              <a:t>Funding </a:t>
            </a:r>
            <a:r>
              <a:rPr lang="en-GB" baseline="0" dirty="0"/>
              <a:t>model vs positive word choice</a:t>
            </a:r>
          </a:p>
        </c:rich>
      </c:tx>
      <c:layout>
        <c:manualLayout>
          <c:xMode val="edge"/>
          <c:yMode val="edge"/>
          <c:x val="0.18417775433990238"/>
          <c:y val="1.9429265330904676E-2"/>
        </c:manualLayout>
      </c:layout>
      <c:overlay val="0"/>
    </c:title>
    <c:autoTitleDeleted val="0"/>
    <c:plotArea>
      <c:layout/>
      <c:lineChart>
        <c:grouping val="standard"/>
        <c:varyColors val="0"/>
        <c:ser>
          <c:idx val="2"/>
          <c:order val="2"/>
          <c:tx>
            <c:strRef>
              <c:f>Graph!$G$4</c:f>
              <c:strCache>
                <c:ptCount val="1"/>
                <c:pt idx="0">
                  <c:v>Beneficial</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Graph!$G$6:$G$9</c:f>
              <c:numCache>
                <c:formatCode>General</c:formatCode>
                <c:ptCount val="4"/>
                <c:pt idx="0">
                  <c:v>19.88</c:v>
                </c:pt>
                <c:pt idx="1">
                  <c:v>29.36</c:v>
                </c:pt>
                <c:pt idx="2">
                  <c:v>30.43</c:v>
                </c:pt>
                <c:pt idx="3">
                  <c:v>50</c:v>
                </c:pt>
              </c:numCache>
            </c:numRef>
          </c:val>
          <c:smooth val="0"/>
          <c:extLst>
            <c:ext xmlns:c16="http://schemas.microsoft.com/office/drawing/2014/chart" uri="{C3380CC4-5D6E-409C-BE32-E72D297353CC}">
              <c16:uniqueId val="{00000000-D9F9-4654-906B-17A312E130C4}"/>
            </c:ext>
          </c:extLst>
        </c:ser>
        <c:ser>
          <c:idx val="4"/>
          <c:order val="4"/>
          <c:tx>
            <c:strRef>
              <c:f>Graph!$I$4</c:f>
              <c:strCache>
                <c:ptCount val="1"/>
                <c:pt idx="0">
                  <c:v>Only way in</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Graph!$I$6:$I$9</c:f>
              <c:numCache>
                <c:formatCode>General</c:formatCode>
                <c:ptCount val="4"/>
                <c:pt idx="0">
                  <c:v>15.51</c:v>
                </c:pt>
                <c:pt idx="1">
                  <c:v>36.700000000000003</c:v>
                </c:pt>
                <c:pt idx="2">
                  <c:v>34.78</c:v>
                </c:pt>
                <c:pt idx="3">
                  <c:v>40</c:v>
                </c:pt>
              </c:numCache>
            </c:numRef>
          </c:val>
          <c:smooth val="0"/>
          <c:extLst>
            <c:ext xmlns:c16="http://schemas.microsoft.com/office/drawing/2014/chart" uri="{C3380CC4-5D6E-409C-BE32-E72D297353CC}">
              <c16:uniqueId val="{00000001-D9F9-4654-906B-17A312E130C4}"/>
            </c:ext>
          </c:extLst>
        </c:ser>
        <c:ser>
          <c:idx val="6"/>
          <c:order val="6"/>
          <c:tx>
            <c:strRef>
              <c:f>Graph!$K$4</c:f>
              <c:strCache>
                <c:ptCount val="1"/>
                <c:pt idx="0">
                  <c:v>Foot in the door</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Graph!$K$6:$K$9</c:f>
              <c:numCache>
                <c:formatCode>General</c:formatCode>
                <c:ptCount val="4"/>
                <c:pt idx="0">
                  <c:v>44.73</c:v>
                </c:pt>
                <c:pt idx="1">
                  <c:v>57.8</c:v>
                </c:pt>
                <c:pt idx="2">
                  <c:v>60.87</c:v>
                </c:pt>
                <c:pt idx="3">
                  <c:v>70</c:v>
                </c:pt>
              </c:numCache>
            </c:numRef>
          </c:val>
          <c:smooth val="0"/>
          <c:extLst>
            <c:ext xmlns:c16="http://schemas.microsoft.com/office/drawing/2014/chart" uri="{C3380CC4-5D6E-409C-BE32-E72D297353CC}">
              <c16:uniqueId val="{00000002-D9F9-4654-906B-17A312E130C4}"/>
            </c:ext>
          </c:extLst>
        </c:ser>
        <c:ser>
          <c:idx val="7"/>
          <c:order val="7"/>
          <c:tx>
            <c:strRef>
              <c:f>Graph!$L$4</c:f>
              <c:strCache>
                <c:ptCount val="1"/>
                <c:pt idx="0">
                  <c:v>Learning experience</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Graph!$L$6:$L$9</c:f>
              <c:numCache>
                <c:formatCode>General</c:formatCode>
                <c:ptCount val="4"/>
                <c:pt idx="0">
                  <c:v>47.29</c:v>
                </c:pt>
                <c:pt idx="1">
                  <c:v>73.39</c:v>
                </c:pt>
                <c:pt idx="2">
                  <c:v>73.91</c:v>
                </c:pt>
                <c:pt idx="3">
                  <c:v>75</c:v>
                </c:pt>
              </c:numCache>
            </c:numRef>
          </c:val>
          <c:smooth val="0"/>
          <c:extLst>
            <c:ext xmlns:c16="http://schemas.microsoft.com/office/drawing/2014/chart" uri="{C3380CC4-5D6E-409C-BE32-E72D297353CC}">
              <c16:uniqueId val="{00000003-D9F9-4654-906B-17A312E130C4}"/>
            </c:ext>
          </c:extLst>
        </c:ser>
        <c:ser>
          <c:idx val="9"/>
          <c:order val="9"/>
          <c:tx>
            <c:strRef>
              <c:f>Graph!$N$4</c:f>
              <c:strCache>
                <c:ptCount val="1"/>
                <c:pt idx="0">
                  <c:v>Networking</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Graph!$N$6:$N$9</c:f>
              <c:numCache>
                <c:formatCode>General</c:formatCode>
                <c:ptCount val="4"/>
                <c:pt idx="0">
                  <c:v>30.27</c:v>
                </c:pt>
                <c:pt idx="1">
                  <c:v>53.21</c:v>
                </c:pt>
                <c:pt idx="2">
                  <c:v>69.569999999999993</c:v>
                </c:pt>
                <c:pt idx="3">
                  <c:v>45</c:v>
                </c:pt>
              </c:numCache>
            </c:numRef>
          </c:val>
          <c:smooth val="0"/>
          <c:extLst>
            <c:ext xmlns:c16="http://schemas.microsoft.com/office/drawing/2014/chart" uri="{C3380CC4-5D6E-409C-BE32-E72D297353CC}">
              <c16:uniqueId val="{00000004-D9F9-4654-906B-17A312E130C4}"/>
            </c:ext>
          </c:extLst>
        </c:ser>
        <c:ser>
          <c:idx val="10"/>
          <c:order val="10"/>
          <c:tx>
            <c:strRef>
              <c:f>Graph!$O$4</c:f>
              <c:strCache>
                <c:ptCount val="1"/>
                <c:pt idx="0">
                  <c:v>Contacts</c:v>
                </c:pt>
              </c:strCache>
            </c:strRef>
          </c:tx>
          <c:cat>
            <c:strRef>
              <c:f>Graph!$C$6:$C$9</c:f>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f>Graph!$O$6:$O$9</c:f>
              <c:numCache>
                <c:formatCode>General</c:formatCode>
                <c:ptCount val="4"/>
                <c:pt idx="0">
                  <c:v>38.700000000000003</c:v>
                </c:pt>
                <c:pt idx="1">
                  <c:v>57.8</c:v>
                </c:pt>
                <c:pt idx="2">
                  <c:v>65.22</c:v>
                </c:pt>
                <c:pt idx="3">
                  <c:v>60</c:v>
                </c:pt>
              </c:numCache>
            </c:numRef>
          </c:val>
          <c:smooth val="0"/>
          <c:extLst>
            <c:ext xmlns:c16="http://schemas.microsoft.com/office/drawing/2014/chart" uri="{C3380CC4-5D6E-409C-BE32-E72D297353CC}">
              <c16:uniqueId val="{00000005-D9F9-4654-906B-17A312E130C4}"/>
            </c:ext>
          </c:extLst>
        </c:ser>
        <c:dLbls>
          <c:showLegendKey val="0"/>
          <c:showVal val="0"/>
          <c:showCatName val="0"/>
          <c:showSerName val="0"/>
          <c:showPercent val="0"/>
          <c:showBubbleSize val="0"/>
        </c:dLbls>
        <c:marker val="1"/>
        <c:smooth val="0"/>
        <c:axId val="120248576"/>
        <c:axId val="120250368"/>
        <c:extLst>
          <c:ext xmlns:c15="http://schemas.microsoft.com/office/drawing/2012/chart" uri="{02D57815-91ED-43cb-92C2-25804820EDAC}">
            <c15:filteredLineSeries>
              <c15:ser>
                <c:idx val="0"/>
                <c:order val="0"/>
                <c:tx>
                  <c:strRef>
                    <c:extLst>
                      <c:ext uri="{02D57815-91ED-43cb-92C2-25804820EDAC}">
                        <c15:formulaRef>
                          <c15:sqref>Graph!$E$4</c15:sqref>
                        </c15:formulaRef>
                      </c:ext>
                    </c:extLst>
                    <c:strCache>
                      <c:ptCount val="1"/>
                      <c:pt idx="0">
                        <c:v>Necessary</c:v>
                      </c:pt>
                    </c:strCache>
                  </c:strRef>
                </c:tx>
                <c:cat>
                  <c:strRef>
                    <c:extLst>
                      <c:ex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c:ext uri="{02D57815-91ED-43cb-92C2-25804820EDAC}">
                        <c15:formulaRef>
                          <c15:sqref>Graph!$E$6:$E$9</c15:sqref>
                        </c15:formulaRef>
                      </c:ext>
                    </c:extLst>
                    <c:numCache>
                      <c:formatCode>General</c:formatCode>
                      <c:ptCount val="4"/>
                      <c:pt idx="0">
                        <c:v>6.93</c:v>
                      </c:pt>
                      <c:pt idx="1">
                        <c:v>25.69</c:v>
                      </c:pt>
                      <c:pt idx="2">
                        <c:v>39.130000000000003</c:v>
                      </c:pt>
                      <c:pt idx="3">
                        <c:v>25</c:v>
                      </c:pt>
                    </c:numCache>
                  </c:numRef>
                </c:val>
                <c:smooth val="0"/>
                <c:extLst>
                  <c:ext xmlns:c16="http://schemas.microsoft.com/office/drawing/2014/chart" uri="{C3380CC4-5D6E-409C-BE32-E72D297353CC}">
                    <c16:uniqueId val="{00000006-D9F9-4654-906B-17A312E130C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Graph!$F$4</c15:sqref>
                        </c15:formulaRef>
                      </c:ext>
                    </c:extLst>
                    <c:strCache>
                      <c:ptCount val="1"/>
                      <c:pt idx="0">
                        <c:v>Exploitative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Graph!$F$6:$F$9</c15:sqref>
                        </c15:formulaRef>
                      </c:ext>
                    </c:extLst>
                    <c:numCache>
                      <c:formatCode>General</c:formatCode>
                      <c:ptCount val="4"/>
                      <c:pt idx="0">
                        <c:v>76.66</c:v>
                      </c:pt>
                      <c:pt idx="1">
                        <c:v>65.14</c:v>
                      </c:pt>
                      <c:pt idx="2">
                        <c:v>60.87</c:v>
                      </c:pt>
                      <c:pt idx="3">
                        <c:v>45</c:v>
                      </c:pt>
                    </c:numCache>
                  </c:numRef>
                </c:val>
                <c:smooth val="0"/>
                <c:extLst>
                  <c:ext xmlns:c16="http://schemas.microsoft.com/office/drawing/2014/chart" uri="{C3380CC4-5D6E-409C-BE32-E72D297353CC}">
                    <c16:uniqueId val="{00000007-D9F9-4654-906B-17A312E130C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Graph!$H$4</c15:sqref>
                        </c15:formulaRef>
                      </c:ext>
                    </c:extLst>
                    <c:strCache>
                      <c:ptCount val="1"/>
                      <c:pt idx="0">
                        <c:v>Inevitable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Graph!$H$6:$H$9</c15:sqref>
                        </c15:formulaRef>
                      </c:ext>
                    </c:extLst>
                    <c:numCache>
                      <c:formatCode>General</c:formatCode>
                      <c:ptCount val="4"/>
                      <c:pt idx="0">
                        <c:v>25.3</c:v>
                      </c:pt>
                      <c:pt idx="1">
                        <c:v>50.46</c:v>
                      </c:pt>
                      <c:pt idx="2">
                        <c:v>56.52</c:v>
                      </c:pt>
                      <c:pt idx="3">
                        <c:v>50</c:v>
                      </c:pt>
                    </c:numCache>
                  </c:numRef>
                </c:val>
                <c:smooth val="0"/>
                <c:extLst>
                  <c:ext xmlns:c16="http://schemas.microsoft.com/office/drawing/2014/chart" uri="{C3380CC4-5D6E-409C-BE32-E72D297353CC}">
                    <c16:uniqueId val="{00000008-D9F9-4654-906B-17A312E130C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Graph!$J$4</c15:sqref>
                        </c15:formulaRef>
                      </c:ext>
                    </c:extLst>
                    <c:strCache>
                      <c:ptCount val="1"/>
                      <c:pt idx="0">
                        <c:v>Unregulated</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Graph!$J$6:$J$9</c15:sqref>
                        </c15:formulaRef>
                      </c:ext>
                    </c:extLst>
                    <c:numCache>
                      <c:formatCode>General</c:formatCode>
                      <c:ptCount val="4"/>
                      <c:pt idx="0">
                        <c:v>57.83</c:v>
                      </c:pt>
                      <c:pt idx="1">
                        <c:v>62.39</c:v>
                      </c:pt>
                      <c:pt idx="2">
                        <c:v>43.48</c:v>
                      </c:pt>
                      <c:pt idx="3">
                        <c:v>35</c:v>
                      </c:pt>
                    </c:numCache>
                  </c:numRef>
                </c:val>
                <c:smooth val="0"/>
                <c:extLst>
                  <c:ext xmlns:c16="http://schemas.microsoft.com/office/drawing/2014/chart" uri="{C3380CC4-5D6E-409C-BE32-E72D297353CC}">
                    <c16:uniqueId val="{00000009-D9F9-4654-906B-17A312E130C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Graph!$M$4</c15:sqref>
                        </c15:formulaRef>
                      </c:ext>
                    </c:extLst>
                    <c:strCache>
                      <c:ptCount val="1"/>
                      <c:pt idx="0">
                        <c:v>Expensive</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Graph!$M$6:$M$9</c15:sqref>
                        </c15:formulaRef>
                      </c:ext>
                    </c:extLst>
                    <c:numCache>
                      <c:formatCode>General</c:formatCode>
                      <c:ptCount val="4"/>
                      <c:pt idx="0">
                        <c:v>11.9</c:v>
                      </c:pt>
                      <c:pt idx="1">
                        <c:v>27.52</c:v>
                      </c:pt>
                      <c:pt idx="2">
                        <c:v>39.130000000000003</c:v>
                      </c:pt>
                      <c:pt idx="3">
                        <c:v>25</c:v>
                      </c:pt>
                    </c:numCache>
                  </c:numRef>
                </c:val>
                <c:smooth val="0"/>
                <c:extLst>
                  <c:ext xmlns:c16="http://schemas.microsoft.com/office/drawing/2014/chart" uri="{C3380CC4-5D6E-409C-BE32-E72D297353CC}">
                    <c16:uniqueId val="{0000000A-D9F9-4654-906B-17A312E130C4}"/>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Graph!$P$4</c15:sqref>
                        </c15:formulaRef>
                      </c:ext>
                    </c:extLst>
                    <c:strCache>
                      <c:ptCount val="1"/>
                      <c:pt idx="0">
                        <c:v>Privileged</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Graph!$P$6:$P$9</c15:sqref>
                        </c15:formulaRef>
                      </c:ext>
                    </c:extLst>
                    <c:numCache>
                      <c:formatCode>General</c:formatCode>
                      <c:ptCount val="4"/>
                      <c:pt idx="0">
                        <c:v>26.81</c:v>
                      </c:pt>
                      <c:pt idx="1">
                        <c:v>22.94</c:v>
                      </c:pt>
                      <c:pt idx="2">
                        <c:v>17.39</c:v>
                      </c:pt>
                      <c:pt idx="3">
                        <c:v>20</c:v>
                      </c:pt>
                    </c:numCache>
                  </c:numRef>
                </c:val>
                <c:smooth val="0"/>
                <c:extLst>
                  <c:ext xmlns:c16="http://schemas.microsoft.com/office/drawing/2014/chart" uri="{C3380CC4-5D6E-409C-BE32-E72D297353CC}">
                    <c16:uniqueId val="{0000000B-D9F9-4654-906B-17A312E130C4}"/>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Graph!$Q$4</c15:sqref>
                        </c15:formulaRef>
                      </c:ext>
                    </c:extLst>
                    <c:strCache>
                      <c:ptCount val="1"/>
                      <c:pt idx="0">
                        <c:v>Promoting inequality</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Graph!$Q$6:$Q$9</c15:sqref>
                        </c15:formulaRef>
                      </c:ext>
                    </c:extLst>
                    <c:numCache>
                      <c:formatCode>General</c:formatCode>
                      <c:ptCount val="4"/>
                      <c:pt idx="0">
                        <c:v>39.46</c:v>
                      </c:pt>
                      <c:pt idx="1">
                        <c:v>34.86</c:v>
                      </c:pt>
                      <c:pt idx="2">
                        <c:v>39.130000000000003</c:v>
                      </c:pt>
                      <c:pt idx="3">
                        <c:v>30</c:v>
                      </c:pt>
                    </c:numCache>
                  </c:numRef>
                </c:val>
                <c:smooth val="0"/>
                <c:extLst>
                  <c:ext xmlns:c16="http://schemas.microsoft.com/office/drawing/2014/chart" uri="{C3380CC4-5D6E-409C-BE32-E72D297353CC}">
                    <c16:uniqueId val="{0000000C-D9F9-4654-906B-17A312E130C4}"/>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Graph!$R$4</c15:sqref>
                        </c15:formulaRef>
                      </c:ext>
                    </c:extLst>
                    <c:strCache>
                      <c:ptCount val="1"/>
                      <c:pt idx="0">
                        <c:v>Unethical</c:v>
                      </c:pt>
                    </c:strCache>
                  </c:strRef>
                </c:tx>
                <c:cat>
                  <c:strRef>
                    <c:extLst xmlns:c15="http://schemas.microsoft.com/office/drawing/2012/chart">
                      <c:ext xmlns:c15="http://schemas.microsoft.com/office/drawing/2012/chart" uri="{02D57815-91ED-43cb-92C2-25804820EDAC}">
                        <c15:formulaRef>
                          <c15:sqref>Graph!$C$6:$C$9</c15:sqref>
                        </c15:formulaRef>
                      </c:ext>
                    </c:extLst>
                    <c:strCache>
                      <c:ptCount val="4"/>
                      <c:pt idx="0">
                        <c:v>Commercial funded, paid crew</c:v>
                      </c:pt>
                      <c:pt idx="1">
                        <c:v>Non /partially funded, some paid crew / deferment</c:v>
                      </c:pt>
                      <c:pt idx="2">
                        <c:v>Unpaid crew, intention of future income</c:v>
                      </c:pt>
                      <c:pt idx="3">
                        <c:v>Unpaid crew with no financial motivation</c:v>
                      </c:pt>
                    </c:strCache>
                  </c:strRef>
                </c:cat>
                <c:val>
                  <c:numRef>
                    <c:extLst xmlns:c15="http://schemas.microsoft.com/office/drawing/2012/chart">
                      <c:ext xmlns:c15="http://schemas.microsoft.com/office/drawing/2012/chart" uri="{02D57815-91ED-43cb-92C2-25804820EDAC}">
                        <c15:formulaRef>
                          <c15:sqref>Graph!$R$6:$R$9</c15:sqref>
                        </c15:formulaRef>
                      </c:ext>
                    </c:extLst>
                    <c:numCache>
                      <c:formatCode>General</c:formatCode>
                      <c:ptCount val="4"/>
                      <c:pt idx="0">
                        <c:v>56.48</c:v>
                      </c:pt>
                      <c:pt idx="1">
                        <c:v>42.2</c:v>
                      </c:pt>
                      <c:pt idx="2">
                        <c:v>39.130000000000003</c:v>
                      </c:pt>
                      <c:pt idx="3">
                        <c:v>30</c:v>
                      </c:pt>
                    </c:numCache>
                  </c:numRef>
                </c:val>
                <c:smooth val="0"/>
                <c:extLst>
                  <c:ext xmlns:c16="http://schemas.microsoft.com/office/drawing/2014/chart" uri="{C3380CC4-5D6E-409C-BE32-E72D297353CC}">
                    <c16:uniqueId val="{0000000D-D9F9-4654-906B-17A312E130C4}"/>
                  </c:ext>
                </c:extLst>
              </c15:ser>
            </c15:filteredLineSeries>
          </c:ext>
        </c:extLst>
      </c:lineChart>
      <c:catAx>
        <c:axId val="120248576"/>
        <c:scaling>
          <c:orientation val="minMax"/>
        </c:scaling>
        <c:delete val="0"/>
        <c:axPos val="b"/>
        <c:numFmt formatCode="General" sourceLinked="0"/>
        <c:majorTickMark val="none"/>
        <c:minorTickMark val="none"/>
        <c:tickLblPos val="nextTo"/>
        <c:txPr>
          <a:bodyPr/>
          <a:lstStyle/>
          <a:p>
            <a:pPr>
              <a:defRPr sz="1100"/>
            </a:pPr>
            <a:endParaRPr lang="en-US"/>
          </a:p>
        </c:txPr>
        <c:crossAx val="120250368"/>
        <c:crosses val="autoZero"/>
        <c:auto val="1"/>
        <c:lblAlgn val="ctr"/>
        <c:lblOffset val="100"/>
        <c:noMultiLvlLbl val="0"/>
      </c:catAx>
      <c:valAx>
        <c:axId val="120250368"/>
        <c:scaling>
          <c:orientation val="minMax"/>
          <c:min val="10"/>
        </c:scaling>
        <c:delete val="0"/>
        <c:axPos val="l"/>
        <c:majorGridlines/>
        <c:title>
          <c:tx>
            <c:rich>
              <a:bodyPr/>
              <a:lstStyle/>
              <a:p>
                <a:pPr>
                  <a:defRPr sz="1200"/>
                </a:pPr>
                <a:r>
                  <a:rPr lang="en-GB" sz="1200"/>
                  <a:t>Percentage ticked</a:t>
                </a:r>
              </a:p>
            </c:rich>
          </c:tx>
          <c:layout/>
          <c:overlay val="0"/>
        </c:title>
        <c:numFmt formatCode="General" sourceLinked="1"/>
        <c:majorTickMark val="none"/>
        <c:minorTickMark val="none"/>
        <c:tickLblPos val="nextTo"/>
        <c:crossAx val="120248576"/>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smtClean="0"/>
              <a:t>Experience </a:t>
            </a:r>
            <a:r>
              <a:rPr lang="en-GB" baseline="0" dirty="0" err="1"/>
              <a:t>vs</a:t>
            </a:r>
            <a:r>
              <a:rPr lang="en-GB" baseline="0" dirty="0"/>
              <a:t> anti unpaid work statements</a:t>
            </a:r>
          </a:p>
        </c:rich>
      </c:tx>
      <c:layout/>
      <c:overlay val="0"/>
    </c:title>
    <c:autoTitleDeleted val="0"/>
    <c:plotArea>
      <c:layout/>
      <c:lineChart>
        <c:grouping val="standard"/>
        <c:varyColors val="0"/>
        <c:ser>
          <c:idx val="0"/>
          <c:order val="0"/>
          <c:tx>
            <c:strRef>
              <c:f>'Graph 2'!$D$10</c:f>
              <c:strCache>
                <c:ptCount val="1"/>
                <c:pt idx="0">
                  <c:v>no illegal employ. practice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2'!$D$11:$D$17</c:f>
              <c:numCache>
                <c:formatCode>General</c:formatCode>
                <c:ptCount val="7"/>
                <c:pt idx="0">
                  <c:v>-17.100000000000001</c:v>
                </c:pt>
                <c:pt idx="1">
                  <c:v>-8.3000000000000007</c:v>
                </c:pt>
                <c:pt idx="2">
                  <c:v>-1.5</c:v>
                </c:pt>
                <c:pt idx="3">
                  <c:v>0.19999999999999601</c:v>
                </c:pt>
                <c:pt idx="4">
                  <c:v>7.5</c:v>
                </c:pt>
                <c:pt idx="5">
                  <c:v>12</c:v>
                </c:pt>
                <c:pt idx="6">
                  <c:v>8.6999999999999922</c:v>
                </c:pt>
              </c:numCache>
            </c:numRef>
          </c:val>
          <c:smooth val="0"/>
          <c:extLst>
            <c:ext xmlns:c16="http://schemas.microsoft.com/office/drawing/2014/chart" uri="{C3380CC4-5D6E-409C-BE32-E72D297353CC}">
              <c16:uniqueId val="{00000000-E9AE-40E9-93FB-86FFF4928AF1}"/>
            </c:ext>
          </c:extLst>
        </c:ser>
        <c:ser>
          <c:idx val="1"/>
          <c:order val="1"/>
          <c:tx>
            <c:strRef>
              <c:f>'Graph 2'!$E$10</c:f>
              <c:strCache>
                <c:ptCount val="1"/>
                <c:pt idx="0">
                  <c:v>work for free morally wrong</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2'!$E$11:$E$17</c:f>
              <c:numCache>
                <c:formatCode>General</c:formatCode>
                <c:ptCount val="7"/>
                <c:pt idx="0">
                  <c:v>-9.1</c:v>
                </c:pt>
                <c:pt idx="1">
                  <c:v>-0.4</c:v>
                </c:pt>
                <c:pt idx="2">
                  <c:v>-4.3000000000000096</c:v>
                </c:pt>
                <c:pt idx="3">
                  <c:v>-1.9000000000000001</c:v>
                </c:pt>
                <c:pt idx="4">
                  <c:v>6.1999999999999895</c:v>
                </c:pt>
                <c:pt idx="5">
                  <c:v>8.5</c:v>
                </c:pt>
                <c:pt idx="6">
                  <c:v>6.0999999999999899</c:v>
                </c:pt>
              </c:numCache>
            </c:numRef>
          </c:val>
          <c:smooth val="0"/>
          <c:extLst>
            <c:ext xmlns:c16="http://schemas.microsoft.com/office/drawing/2014/chart" uri="{C3380CC4-5D6E-409C-BE32-E72D297353CC}">
              <c16:uniqueId val="{00000001-E9AE-40E9-93FB-86FFF4928AF1}"/>
            </c:ext>
          </c:extLst>
        </c:ser>
        <c:ser>
          <c:idx val="2"/>
          <c:order val="2"/>
          <c:tx>
            <c:strRef>
              <c:f>'Graph 2'!$F$10</c:f>
              <c:strCache>
                <c:ptCount val="1"/>
                <c:pt idx="0">
                  <c:v>Prods should pay whole crew</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2'!$F$11:$F$17</c:f>
              <c:numCache>
                <c:formatCode>General</c:formatCode>
                <c:ptCount val="7"/>
                <c:pt idx="0">
                  <c:v>-12.7</c:v>
                </c:pt>
                <c:pt idx="1">
                  <c:v>-7.8</c:v>
                </c:pt>
                <c:pt idx="2">
                  <c:v>-5.4</c:v>
                </c:pt>
                <c:pt idx="3">
                  <c:v>1.8</c:v>
                </c:pt>
                <c:pt idx="4">
                  <c:v>7.1999999999999895</c:v>
                </c:pt>
                <c:pt idx="5">
                  <c:v>9.9</c:v>
                </c:pt>
                <c:pt idx="6">
                  <c:v>9.5999999999999925</c:v>
                </c:pt>
              </c:numCache>
            </c:numRef>
          </c:val>
          <c:smooth val="0"/>
          <c:extLst>
            <c:ext xmlns:c16="http://schemas.microsoft.com/office/drawing/2014/chart" uri="{C3380CC4-5D6E-409C-BE32-E72D297353CC}">
              <c16:uniqueId val="{00000002-E9AE-40E9-93FB-86FFF4928AF1}"/>
            </c:ext>
          </c:extLst>
        </c:ser>
        <c:ser>
          <c:idx val="3"/>
          <c:order val="3"/>
          <c:tx>
            <c:strRef>
              <c:f>'Graph 2'!$G$10</c:f>
              <c:strCache>
                <c:ptCount val="1"/>
                <c:pt idx="0">
                  <c:v>Unethical</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2'!$G$11:$G$17</c:f>
              <c:numCache>
                <c:formatCode>General</c:formatCode>
                <c:ptCount val="7"/>
                <c:pt idx="0">
                  <c:v>-12.58</c:v>
                </c:pt>
                <c:pt idx="1">
                  <c:v>-7.96</c:v>
                </c:pt>
                <c:pt idx="2">
                  <c:v>-7.1599999999999993</c:v>
                </c:pt>
                <c:pt idx="3">
                  <c:v>-1.71</c:v>
                </c:pt>
                <c:pt idx="4">
                  <c:v>10.91</c:v>
                </c:pt>
                <c:pt idx="5">
                  <c:v>17.329999999999995</c:v>
                </c:pt>
                <c:pt idx="6">
                  <c:v>8.25</c:v>
                </c:pt>
              </c:numCache>
            </c:numRef>
          </c:val>
          <c:smooth val="0"/>
          <c:extLst>
            <c:ext xmlns:c16="http://schemas.microsoft.com/office/drawing/2014/chart" uri="{C3380CC4-5D6E-409C-BE32-E72D297353CC}">
              <c16:uniqueId val="{00000003-E9AE-40E9-93FB-86FFF4928AF1}"/>
            </c:ext>
          </c:extLst>
        </c:ser>
        <c:ser>
          <c:idx val="4"/>
          <c:order val="4"/>
          <c:tx>
            <c:strRef>
              <c:f>'Graph 2'!$H$10</c:f>
              <c:strCache>
                <c:ptCount val="1"/>
                <c:pt idx="0">
                  <c:v>Exploitative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2'!$H$11:$H$17</c:f>
              <c:numCache>
                <c:formatCode>General</c:formatCode>
                <c:ptCount val="7"/>
                <c:pt idx="0">
                  <c:v>-14.97</c:v>
                </c:pt>
                <c:pt idx="1">
                  <c:v>-1.1900000000000002</c:v>
                </c:pt>
                <c:pt idx="2">
                  <c:v>-7.0699999999999896</c:v>
                </c:pt>
                <c:pt idx="3">
                  <c:v>-0.78000000000000103</c:v>
                </c:pt>
                <c:pt idx="4">
                  <c:v>8.58</c:v>
                </c:pt>
                <c:pt idx="5">
                  <c:v>9.39</c:v>
                </c:pt>
                <c:pt idx="6">
                  <c:v>10.030000000000001</c:v>
                </c:pt>
              </c:numCache>
            </c:numRef>
          </c:val>
          <c:smooth val="0"/>
          <c:extLst>
            <c:ext xmlns:c16="http://schemas.microsoft.com/office/drawing/2014/chart" uri="{C3380CC4-5D6E-409C-BE32-E72D297353CC}">
              <c16:uniqueId val="{00000004-E9AE-40E9-93FB-86FFF4928AF1}"/>
            </c:ext>
          </c:extLst>
        </c:ser>
        <c:dLbls>
          <c:showLegendKey val="0"/>
          <c:showVal val="0"/>
          <c:showCatName val="0"/>
          <c:showSerName val="0"/>
          <c:showPercent val="0"/>
          <c:showBubbleSize val="0"/>
        </c:dLbls>
        <c:marker val="1"/>
        <c:smooth val="0"/>
        <c:axId val="85021056"/>
        <c:axId val="85022592"/>
      </c:lineChart>
      <c:catAx>
        <c:axId val="85021056"/>
        <c:scaling>
          <c:orientation val="minMax"/>
        </c:scaling>
        <c:delete val="0"/>
        <c:axPos val="b"/>
        <c:numFmt formatCode="General" sourceLinked="0"/>
        <c:majorTickMark val="none"/>
        <c:minorTickMark val="none"/>
        <c:tickLblPos val="nextTo"/>
        <c:txPr>
          <a:bodyPr/>
          <a:lstStyle/>
          <a:p>
            <a:pPr>
              <a:defRPr sz="1200" baseline="0"/>
            </a:pPr>
            <a:endParaRPr lang="en-US"/>
          </a:p>
        </c:txPr>
        <c:crossAx val="85022592"/>
        <c:crosses val="autoZero"/>
        <c:auto val="1"/>
        <c:lblAlgn val="ctr"/>
        <c:lblOffset val="100"/>
        <c:noMultiLvlLbl val="0"/>
      </c:catAx>
      <c:valAx>
        <c:axId val="85022592"/>
        <c:scaling>
          <c:orientation val="minMax"/>
        </c:scaling>
        <c:delete val="0"/>
        <c:axPos val="l"/>
        <c:majorGridlines/>
        <c:title>
          <c:tx>
            <c:rich>
              <a:bodyPr/>
              <a:lstStyle/>
              <a:p>
                <a:pPr>
                  <a:defRPr/>
                </a:pPr>
                <a:r>
                  <a:rPr lang="en-GB" dirty="0" smtClean="0"/>
                  <a:t>&amp;</a:t>
                </a:r>
                <a:r>
                  <a:rPr lang="en-GB" baseline="0" dirty="0" smtClean="0"/>
                  <a:t> variation from sample average</a:t>
                </a:r>
              </a:p>
            </c:rich>
          </c:tx>
          <c:layout/>
          <c:overlay val="0"/>
        </c:title>
        <c:numFmt formatCode="General" sourceLinked="1"/>
        <c:majorTickMark val="none"/>
        <c:minorTickMark val="none"/>
        <c:tickLblPos val="nextTo"/>
        <c:crossAx val="85021056"/>
        <c:crosses val="autoZero"/>
        <c:crossBetween val="between"/>
      </c:valAx>
    </c:plotArea>
    <c:legend>
      <c:legendPos val="r"/>
      <c:layout>
        <c:manualLayout>
          <c:xMode val="edge"/>
          <c:yMode val="edge"/>
          <c:x val="0.72108834194044602"/>
          <c:y val="0.4113472838358686"/>
          <c:w val="0.26956711978275549"/>
          <c:h val="0.37055188936336797"/>
        </c:manualLayout>
      </c:layout>
      <c:overlay val="0"/>
      <c:txPr>
        <a:bodyPr/>
        <a:lstStyle/>
        <a:p>
          <a:pPr>
            <a:defRPr sz="1200" baseline="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smtClean="0"/>
              <a:t>Experience </a:t>
            </a:r>
            <a:r>
              <a:rPr lang="en-GB" baseline="0" dirty="0" err="1"/>
              <a:t>vs</a:t>
            </a:r>
            <a:r>
              <a:rPr lang="en-GB" baseline="0" dirty="0"/>
              <a:t> pro-unpaid work statements</a:t>
            </a:r>
          </a:p>
        </c:rich>
      </c:tx>
      <c:layout/>
      <c:overlay val="0"/>
    </c:title>
    <c:autoTitleDeleted val="0"/>
    <c:plotArea>
      <c:layout/>
      <c:lineChart>
        <c:grouping val="standard"/>
        <c:varyColors val="0"/>
        <c:ser>
          <c:idx val="0"/>
          <c:order val="0"/>
          <c:tx>
            <c:strRef>
              <c:f>'Graph 2'!$D$10</c:f>
              <c:strCache>
                <c:ptCount val="1"/>
                <c:pt idx="0">
                  <c:v>Beneficial</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2'!$D$11:$D$17</c:f>
              <c:numCache>
                <c:formatCode>General</c:formatCode>
                <c:ptCount val="7"/>
                <c:pt idx="0">
                  <c:v>17.02</c:v>
                </c:pt>
                <c:pt idx="1">
                  <c:v>1.9399999999999975</c:v>
                </c:pt>
                <c:pt idx="2">
                  <c:v>6.6099999999999985</c:v>
                </c:pt>
                <c:pt idx="3">
                  <c:v>1.0299999999999974</c:v>
                </c:pt>
                <c:pt idx="4">
                  <c:v>-6.6499999999999995</c:v>
                </c:pt>
                <c:pt idx="5">
                  <c:v>-15.139999999999999</c:v>
                </c:pt>
                <c:pt idx="6">
                  <c:v>-7.98</c:v>
                </c:pt>
              </c:numCache>
            </c:numRef>
          </c:val>
          <c:smooth val="0"/>
          <c:extLst>
            <c:ext xmlns:c16="http://schemas.microsoft.com/office/drawing/2014/chart" uri="{C3380CC4-5D6E-409C-BE32-E72D297353CC}">
              <c16:uniqueId val="{00000000-1CF8-46A4-95A5-4415745FF362}"/>
            </c:ext>
          </c:extLst>
        </c:ser>
        <c:ser>
          <c:idx val="1"/>
          <c:order val="1"/>
          <c:tx>
            <c:strRef>
              <c:f>'Graph 2'!$E$10</c:f>
              <c:strCache>
                <c:ptCount val="1"/>
                <c:pt idx="0">
                  <c:v>Industry wouldn't function without UW</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2'!$E$11:$E$17</c:f>
              <c:numCache>
                <c:formatCode>General</c:formatCode>
                <c:ptCount val="7"/>
                <c:pt idx="0">
                  <c:v>11.100000000000003</c:v>
                </c:pt>
                <c:pt idx="1">
                  <c:v>6.4000000000000066</c:v>
                </c:pt>
                <c:pt idx="2">
                  <c:v>1.0000000000000053</c:v>
                </c:pt>
                <c:pt idx="3">
                  <c:v>0.70000000000000284</c:v>
                </c:pt>
                <c:pt idx="4">
                  <c:v>-4.099999999999997</c:v>
                </c:pt>
                <c:pt idx="5">
                  <c:v>-10.399999999999999</c:v>
                </c:pt>
                <c:pt idx="6">
                  <c:v>-14.199999999999998</c:v>
                </c:pt>
              </c:numCache>
            </c:numRef>
          </c:val>
          <c:smooth val="0"/>
          <c:extLst>
            <c:ext xmlns:c16="http://schemas.microsoft.com/office/drawing/2014/chart" uri="{C3380CC4-5D6E-409C-BE32-E72D297353CC}">
              <c16:uniqueId val="{00000001-1CF8-46A4-95A5-4415745FF362}"/>
            </c:ext>
          </c:extLst>
        </c:ser>
        <c:ser>
          <c:idx val="2"/>
          <c:order val="2"/>
          <c:tx>
            <c:strRef>
              <c:f>'Graph 2'!$F$10</c:f>
              <c:strCache>
                <c:ptCount val="1"/>
                <c:pt idx="0">
                  <c:v>Min. wage law no deterrent</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2'!$F$11:$F$17</c:f>
              <c:numCache>
                <c:formatCode>General</c:formatCode>
                <c:ptCount val="7"/>
                <c:pt idx="0">
                  <c:v>12.1</c:v>
                </c:pt>
                <c:pt idx="1">
                  <c:v>1.2999999999999985</c:v>
                </c:pt>
                <c:pt idx="2">
                  <c:v>4.0000000000000036</c:v>
                </c:pt>
                <c:pt idx="3">
                  <c:v>-0.30000000000000254</c:v>
                </c:pt>
                <c:pt idx="4">
                  <c:v>-1.1000000000000034</c:v>
                </c:pt>
                <c:pt idx="5">
                  <c:v>-9.6999999999999993</c:v>
                </c:pt>
                <c:pt idx="6">
                  <c:v>-11.799999999999999</c:v>
                </c:pt>
              </c:numCache>
            </c:numRef>
          </c:val>
          <c:smooth val="0"/>
          <c:extLst>
            <c:ext xmlns:c16="http://schemas.microsoft.com/office/drawing/2014/chart" uri="{C3380CC4-5D6E-409C-BE32-E72D297353CC}">
              <c16:uniqueId val="{00000002-1CF8-46A4-95A5-4415745FF362}"/>
            </c:ext>
          </c:extLst>
        </c:ser>
        <c:ser>
          <c:idx val="3"/>
          <c:order val="3"/>
          <c:tx>
            <c:strRef>
              <c:f>'Graph 2'!$G$10</c:f>
              <c:strCache>
                <c:ptCount val="1"/>
                <c:pt idx="0">
                  <c:v>Learning experience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2'!$G$11:$G$17</c:f>
              <c:numCache>
                <c:formatCode>General</c:formatCode>
                <c:ptCount val="7"/>
                <c:pt idx="0">
                  <c:v>22.47</c:v>
                </c:pt>
                <c:pt idx="1">
                  <c:v>9.370000000000001</c:v>
                </c:pt>
                <c:pt idx="2">
                  <c:v>1.7699999999999956</c:v>
                </c:pt>
                <c:pt idx="3">
                  <c:v>3.1999999999999957</c:v>
                </c:pt>
                <c:pt idx="4">
                  <c:v>-6.8800000000000026</c:v>
                </c:pt>
                <c:pt idx="5">
                  <c:v>-23.68</c:v>
                </c:pt>
                <c:pt idx="6">
                  <c:v>-19.200000000000003</c:v>
                </c:pt>
              </c:numCache>
            </c:numRef>
          </c:val>
          <c:smooth val="0"/>
          <c:extLst>
            <c:ext xmlns:c16="http://schemas.microsoft.com/office/drawing/2014/chart" uri="{C3380CC4-5D6E-409C-BE32-E72D297353CC}">
              <c16:uniqueId val="{00000003-1CF8-46A4-95A5-4415745FF362}"/>
            </c:ext>
          </c:extLst>
        </c:ser>
        <c:ser>
          <c:idx val="4"/>
          <c:order val="4"/>
          <c:tx>
            <c:strRef>
              <c:f>'Graph 2'!$H$10</c:f>
              <c:strCache>
                <c:ptCount val="1"/>
                <c:pt idx="0">
                  <c:v>Networking</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2'!$H$11:$H$17</c:f>
              <c:numCache>
                <c:formatCode>General</c:formatCode>
                <c:ptCount val="7"/>
                <c:pt idx="0">
                  <c:v>22.729999999999993</c:v>
                </c:pt>
                <c:pt idx="1">
                  <c:v>13.379999999999999</c:v>
                </c:pt>
                <c:pt idx="2">
                  <c:v>6.1199999999999966</c:v>
                </c:pt>
                <c:pt idx="3">
                  <c:v>-0.49000000000000205</c:v>
                </c:pt>
                <c:pt idx="4">
                  <c:v>-11.690000000000001</c:v>
                </c:pt>
                <c:pt idx="5">
                  <c:v>-20.22</c:v>
                </c:pt>
                <c:pt idx="6">
                  <c:v>-18.93</c:v>
                </c:pt>
              </c:numCache>
            </c:numRef>
          </c:val>
          <c:smooth val="0"/>
          <c:extLst>
            <c:ext xmlns:c16="http://schemas.microsoft.com/office/drawing/2014/chart" uri="{C3380CC4-5D6E-409C-BE32-E72D297353CC}">
              <c16:uniqueId val="{00000004-1CF8-46A4-95A5-4415745FF362}"/>
            </c:ext>
          </c:extLst>
        </c:ser>
        <c:dLbls>
          <c:showLegendKey val="0"/>
          <c:showVal val="0"/>
          <c:showCatName val="0"/>
          <c:showSerName val="0"/>
          <c:showPercent val="0"/>
          <c:showBubbleSize val="0"/>
        </c:dLbls>
        <c:marker val="1"/>
        <c:smooth val="0"/>
        <c:axId val="86433152"/>
        <c:axId val="85132416"/>
      </c:lineChart>
      <c:catAx>
        <c:axId val="86433152"/>
        <c:scaling>
          <c:orientation val="minMax"/>
        </c:scaling>
        <c:delete val="0"/>
        <c:axPos val="b"/>
        <c:numFmt formatCode="General" sourceLinked="0"/>
        <c:majorTickMark val="none"/>
        <c:minorTickMark val="none"/>
        <c:tickLblPos val="nextTo"/>
        <c:txPr>
          <a:bodyPr/>
          <a:lstStyle/>
          <a:p>
            <a:pPr>
              <a:defRPr sz="1200" baseline="0"/>
            </a:pPr>
            <a:endParaRPr lang="en-US"/>
          </a:p>
        </c:txPr>
        <c:crossAx val="85132416"/>
        <c:crosses val="autoZero"/>
        <c:auto val="1"/>
        <c:lblAlgn val="ctr"/>
        <c:lblOffset val="100"/>
        <c:noMultiLvlLbl val="0"/>
      </c:catAx>
      <c:valAx>
        <c:axId val="85132416"/>
        <c:scaling>
          <c:orientation val="minMax"/>
          <c:max val="25"/>
          <c:min val="-25"/>
        </c:scaling>
        <c:delete val="0"/>
        <c:axPos val="l"/>
        <c:majorGridlines/>
        <c:title>
          <c:tx>
            <c:rich>
              <a:bodyPr/>
              <a:lstStyle/>
              <a:p>
                <a:pPr>
                  <a:defRPr/>
                </a:pPr>
                <a:r>
                  <a:rPr lang="en-GB"/>
                  <a:t>% variation from sample</a:t>
                </a:r>
                <a:r>
                  <a:rPr lang="en-GB" baseline="0"/>
                  <a:t> average</a:t>
                </a:r>
                <a:endParaRPr lang="en-GB"/>
              </a:p>
            </c:rich>
          </c:tx>
          <c:layout/>
          <c:overlay val="0"/>
        </c:title>
        <c:numFmt formatCode="General" sourceLinked="1"/>
        <c:majorTickMark val="none"/>
        <c:minorTickMark val="none"/>
        <c:tickLblPos val="nextTo"/>
        <c:crossAx val="86433152"/>
        <c:crosses val="autoZero"/>
        <c:crossBetween val="between"/>
      </c:valAx>
    </c:plotArea>
    <c:legend>
      <c:legendPos val="r"/>
      <c:layout/>
      <c:overlay val="0"/>
      <c:txPr>
        <a:bodyPr/>
        <a:lstStyle/>
        <a:p>
          <a:pPr>
            <a:defRPr sz="1200" baseline="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baseline="0" dirty="0"/>
              <a:t>Experience </a:t>
            </a:r>
            <a:r>
              <a:rPr lang="en-GB" baseline="0" dirty="0" err="1"/>
              <a:t>vs</a:t>
            </a:r>
            <a:r>
              <a:rPr lang="en-GB" baseline="0" dirty="0"/>
              <a:t> </a:t>
            </a:r>
            <a:r>
              <a:rPr lang="en-GB" baseline="0" dirty="0" smtClean="0"/>
              <a:t>inevitability (trend over time?)</a:t>
            </a:r>
            <a:endParaRPr lang="en-GB" baseline="0" dirty="0"/>
          </a:p>
        </c:rich>
      </c:tx>
      <c:layout/>
      <c:overlay val="0"/>
    </c:title>
    <c:autoTitleDeleted val="0"/>
    <c:plotArea>
      <c:layout>
        <c:manualLayout>
          <c:layoutTarget val="inner"/>
          <c:xMode val="edge"/>
          <c:yMode val="edge"/>
          <c:x val="7.7611675708940051E-2"/>
          <c:y val="0.10428141473106096"/>
          <c:w val="0.5705842552016267"/>
          <c:h val="0.86820305238551432"/>
        </c:manualLayout>
      </c:layout>
      <c:lineChart>
        <c:grouping val="standard"/>
        <c:varyColors val="0"/>
        <c:ser>
          <c:idx val="0"/>
          <c:order val="0"/>
          <c:tx>
            <c:strRef>
              <c:f>'Graph 2'!$D$10</c:f>
              <c:strCache>
                <c:ptCount val="1"/>
                <c:pt idx="0">
                  <c:v>Only route available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2'!$D$11:$D$17</c:f>
              <c:numCache>
                <c:formatCode>General</c:formatCode>
                <c:ptCount val="7"/>
                <c:pt idx="0">
                  <c:v>25.699999999999996</c:v>
                </c:pt>
                <c:pt idx="1">
                  <c:v>16.099999999999991</c:v>
                </c:pt>
                <c:pt idx="2">
                  <c:v>11.999999999999996</c:v>
                </c:pt>
                <c:pt idx="3">
                  <c:v>-1.0000000000000053</c:v>
                </c:pt>
                <c:pt idx="4">
                  <c:v>-19.300000000000004</c:v>
                </c:pt>
                <c:pt idx="5">
                  <c:v>-22</c:v>
                </c:pt>
                <c:pt idx="6">
                  <c:v>-29.600000000000005</c:v>
                </c:pt>
              </c:numCache>
            </c:numRef>
          </c:val>
          <c:smooth val="0"/>
          <c:extLst>
            <c:ext xmlns:c16="http://schemas.microsoft.com/office/drawing/2014/chart" uri="{C3380CC4-5D6E-409C-BE32-E72D297353CC}">
              <c16:uniqueId val="{00000000-731B-45B5-9959-003CB19395FE}"/>
            </c:ext>
          </c:extLst>
        </c:ser>
        <c:ser>
          <c:idx val="1"/>
          <c:order val="1"/>
          <c:tx>
            <c:strRef>
              <c:f>'Graph 2'!$E$10</c:f>
              <c:strCache>
                <c:ptCount val="1"/>
                <c:pt idx="0">
                  <c:v>Inevitable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2'!$E$11:$E$17</c:f>
              <c:numCache>
                <c:formatCode>General</c:formatCode>
                <c:ptCount val="7"/>
                <c:pt idx="0">
                  <c:v>20.95</c:v>
                </c:pt>
                <c:pt idx="1">
                  <c:v>6.2899999999999965</c:v>
                </c:pt>
                <c:pt idx="2">
                  <c:v>3.3300000000000014</c:v>
                </c:pt>
                <c:pt idx="3">
                  <c:v>1.9999999999999962</c:v>
                </c:pt>
                <c:pt idx="4">
                  <c:v>-10.150000000000002</c:v>
                </c:pt>
                <c:pt idx="5">
                  <c:v>-13.130000000000003</c:v>
                </c:pt>
                <c:pt idx="6">
                  <c:v>-19.330000000000005</c:v>
                </c:pt>
              </c:numCache>
            </c:numRef>
          </c:val>
          <c:smooth val="0"/>
          <c:extLst>
            <c:ext xmlns:c16="http://schemas.microsoft.com/office/drawing/2014/chart" uri="{C3380CC4-5D6E-409C-BE32-E72D297353CC}">
              <c16:uniqueId val="{00000001-731B-45B5-9959-003CB19395FE}"/>
            </c:ext>
          </c:extLst>
        </c:ser>
        <c:ser>
          <c:idx val="2"/>
          <c:order val="2"/>
          <c:tx>
            <c:strRef>
              <c:f>'Graph 2'!$F$10</c:f>
              <c:strCache>
                <c:ptCount val="1"/>
                <c:pt idx="0">
                  <c:v>Necessary</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2'!$F$11:$F$17</c:f>
              <c:numCache>
                <c:formatCode>General</c:formatCode>
                <c:ptCount val="7"/>
                <c:pt idx="0">
                  <c:v>13.57</c:v>
                </c:pt>
                <c:pt idx="1">
                  <c:v>5.5800000000000018</c:v>
                </c:pt>
                <c:pt idx="2">
                  <c:v>5.7899999999999991</c:v>
                </c:pt>
                <c:pt idx="3">
                  <c:v>-1.5099999999999996</c:v>
                </c:pt>
                <c:pt idx="4">
                  <c:v>-4.91</c:v>
                </c:pt>
                <c:pt idx="5">
                  <c:v>-11.43</c:v>
                </c:pt>
                <c:pt idx="6">
                  <c:v>-11.43</c:v>
                </c:pt>
              </c:numCache>
            </c:numRef>
          </c:val>
          <c:smooth val="0"/>
          <c:extLst>
            <c:ext xmlns:c16="http://schemas.microsoft.com/office/drawing/2014/chart" uri="{C3380CC4-5D6E-409C-BE32-E72D297353CC}">
              <c16:uniqueId val="{00000002-731B-45B5-9959-003CB19395FE}"/>
            </c:ext>
          </c:extLst>
        </c:ser>
        <c:ser>
          <c:idx val="3"/>
          <c:order val="3"/>
          <c:tx>
            <c:strRef>
              <c:f>'Graph 2'!$G$10</c:f>
              <c:strCache>
                <c:ptCount val="1"/>
                <c:pt idx="0">
                  <c:v>Expensive</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2'!$G$11:$G$17</c:f>
              <c:numCache>
                <c:formatCode>General</c:formatCode>
                <c:ptCount val="7"/>
                <c:pt idx="0">
                  <c:v>20.399999999999999</c:v>
                </c:pt>
                <c:pt idx="1">
                  <c:v>7.4199999999999982</c:v>
                </c:pt>
                <c:pt idx="2">
                  <c:v>6.8099999999999987</c:v>
                </c:pt>
                <c:pt idx="3">
                  <c:v>-6.1700000000000017</c:v>
                </c:pt>
                <c:pt idx="4">
                  <c:v>-7.0100000000000016</c:v>
                </c:pt>
                <c:pt idx="5">
                  <c:v>-4.1700000000000017</c:v>
                </c:pt>
                <c:pt idx="6">
                  <c:v>-15.709999999999999</c:v>
                </c:pt>
              </c:numCache>
            </c:numRef>
          </c:val>
          <c:smooth val="0"/>
          <c:extLst>
            <c:ext xmlns:c16="http://schemas.microsoft.com/office/drawing/2014/chart" uri="{C3380CC4-5D6E-409C-BE32-E72D297353CC}">
              <c16:uniqueId val="{00000003-731B-45B5-9959-003CB19395FE}"/>
            </c:ext>
          </c:extLst>
        </c:ser>
        <c:ser>
          <c:idx val="4"/>
          <c:order val="4"/>
          <c:tx>
            <c:strRef>
              <c:f>'Graph 2'!$H$10</c:f>
              <c:strCache>
                <c:ptCount val="1"/>
                <c:pt idx="0">
                  <c:v>Ever worked unpaid</c:v>
                </c:pt>
              </c:strCache>
            </c:strRef>
          </c:tx>
          <c:cat>
            <c:strRef>
              <c:f>'Graph 2'!$C$11:$C$17</c:f>
              <c:strCache>
                <c:ptCount val="7"/>
                <c:pt idx="0">
                  <c:v>exp 0-2 years</c:v>
                </c:pt>
                <c:pt idx="1">
                  <c:v>exp 3-5 years</c:v>
                </c:pt>
                <c:pt idx="2">
                  <c:v>exp 6-10 years</c:v>
                </c:pt>
                <c:pt idx="3">
                  <c:v>exp 11-20 years</c:v>
                </c:pt>
                <c:pt idx="4">
                  <c:v>exp 21-30 years</c:v>
                </c:pt>
                <c:pt idx="5">
                  <c:v>exp 31-40 years</c:v>
                </c:pt>
                <c:pt idx="6">
                  <c:v>exp &gt;40 years</c:v>
                </c:pt>
              </c:strCache>
            </c:strRef>
          </c:cat>
          <c:val>
            <c:numRef>
              <c:f>'Graph 2'!$H$11:$H$17</c:f>
              <c:numCache>
                <c:formatCode>General</c:formatCode>
                <c:ptCount val="7"/>
                <c:pt idx="0">
                  <c:v>10.290000000000004</c:v>
                </c:pt>
                <c:pt idx="1">
                  <c:v>13.380000000000011</c:v>
                </c:pt>
                <c:pt idx="2">
                  <c:v>8.710000000000008</c:v>
                </c:pt>
                <c:pt idx="3">
                  <c:v>0.82999999999999841</c:v>
                </c:pt>
                <c:pt idx="4">
                  <c:v>-10.280000000000001</c:v>
                </c:pt>
                <c:pt idx="5">
                  <c:v>-18.449999999999992</c:v>
                </c:pt>
                <c:pt idx="6">
                  <c:v>-27.150000000000002</c:v>
                </c:pt>
              </c:numCache>
            </c:numRef>
          </c:val>
          <c:smooth val="0"/>
          <c:extLst>
            <c:ext xmlns:c16="http://schemas.microsoft.com/office/drawing/2014/chart" uri="{C3380CC4-5D6E-409C-BE32-E72D297353CC}">
              <c16:uniqueId val="{00000004-731B-45B5-9959-003CB19395FE}"/>
            </c:ext>
          </c:extLst>
        </c:ser>
        <c:dLbls>
          <c:showLegendKey val="0"/>
          <c:showVal val="0"/>
          <c:showCatName val="0"/>
          <c:showSerName val="0"/>
          <c:showPercent val="0"/>
          <c:showBubbleSize val="0"/>
        </c:dLbls>
        <c:marker val="1"/>
        <c:smooth val="0"/>
        <c:axId val="87833216"/>
        <c:axId val="87843200"/>
      </c:lineChart>
      <c:catAx>
        <c:axId val="87833216"/>
        <c:scaling>
          <c:orientation val="minMax"/>
        </c:scaling>
        <c:delete val="0"/>
        <c:axPos val="b"/>
        <c:numFmt formatCode="General" sourceLinked="0"/>
        <c:majorTickMark val="none"/>
        <c:minorTickMark val="none"/>
        <c:tickLblPos val="nextTo"/>
        <c:txPr>
          <a:bodyPr/>
          <a:lstStyle/>
          <a:p>
            <a:pPr>
              <a:defRPr sz="1300" baseline="0"/>
            </a:pPr>
            <a:endParaRPr lang="en-US"/>
          </a:p>
        </c:txPr>
        <c:crossAx val="87843200"/>
        <c:crosses val="autoZero"/>
        <c:auto val="1"/>
        <c:lblAlgn val="ctr"/>
        <c:lblOffset val="100"/>
        <c:noMultiLvlLbl val="0"/>
      </c:catAx>
      <c:valAx>
        <c:axId val="87843200"/>
        <c:scaling>
          <c:orientation val="minMax"/>
        </c:scaling>
        <c:delete val="0"/>
        <c:axPos val="l"/>
        <c:majorGridlines/>
        <c:title>
          <c:tx>
            <c:rich>
              <a:bodyPr/>
              <a:lstStyle/>
              <a:p>
                <a:pPr>
                  <a:defRPr/>
                </a:pPr>
                <a:r>
                  <a:rPr lang="en-GB"/>
                  <a:t>% variation from sample</a:t>
                </a:r>
                <a:r>
                  <a:rPr lang="en-GB" baseline="0"/>
                  <a:t> average</a:t>
                </a:r>
                <a:endParaRPr lang="en-GB"/>
              </a:p>
            </c:rich>
          </c:tx>
          <c:layout/>
          <c:overlay val="0"/>
        </c:title>
        <c:numFmt formatCode="General" sourceLinked="1"/>
        <c:majorTickMark val="none"/>
        <c:minorTickMark val="none"/>
        <c:tickLblPos val="nextTo"/>
        <c:crossAx val="87833216"/>
        <c:crosses val="autoZero"/>
        <c:crossBetween val="between"/>
      </c:valAx>
    </c:plotArea>
    <c:legend>
      <c:legendPos val="r"/>
      <c:layout>
        <c:manualLayout>
          <c:xMode val="edge"/>
          <c:yMode val="edge"/>
          <c:x val="0.68960437845123224"/>
          <c:y val="0.40386453104927739"/>
          <c:w val="0.30119374431750878"/>
          <c:h val="0.26903662460622613"/>
        </c:manualLayout>
      </c:layout>
      <c:overlay val="0"/>
      <c:txPr>
        <a:bodyPr/>
        <a:lstStyle/>
        <a:p>
          <a:pPr>
            <a:defRPr sz="130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8236"/>
          </a:xfrm>
          <a:prstGeom prst="rect">
            <a:avLst/>
          </a:prstGeom>
        </p:spPr>
        <p:txBody>
          <a:bodyPr vert="horz" lIns="91138" tIns="45569" rIns="91138" bIns="45569" rtlCol="0"/>
          <a:lstStyle>
            <a:lvl1pPr algn="l">
              <a:defRPr sz="1200"/>
            </a:lvl1pPr>
          </a:lstStyle>
          <a:p>
            <a:endParaRPr lang="en-GB"/>
          </a:p>
        </p:txBody>
      </p:sp>
      <p:sp>
        <p:nvSpPr>
          <p:cNvPr id="3" name="Date Placeholder 2"/>
          <p:cNvSpPr>
            <a:spLocks noGrp="1"/>
          </p:cNvSpPr>
          <p:nvPr>
            <p:ph type="dt" sz="quarter" idx="1"/>
          </p:nvPr>
        </p:nvSpPr>
        <p:spPr>
          <a:xfrm>
            <a:off x="3856737" y="1"/>
            <a:ext cx="2950475" cy="498236"/>
          </a:xfrm>
          <a:prstGeom prst="rect">
            <a:avLst/>
          </a:prstGeom>
        </p:spPr>
        <p:txBody>
          <a:bodyPr vert="horz" lIns="91138" tIns="45569" rIns="91138" bIns="45569" rtlCol="0"/>
          <a:lstStyle>
            <a:lvl1pPr algn="r">
              <a:defRPr sz="1200"/>
            </a:lvl1pPr>
          </a:lstStyle>
          <a:p>
            <a:fld id="{F91F4CE3-BEEB-4335-8F19-E0359D65FE83}" type="datetimeFigureOut">
              <a:rPr lang="en-GB" smtClean="0"/>
              <a:t>05/07/2016</a:t>
            </a:fld>
            <a:endParaRPr lang="en-GB"/>
          </a:p>
        </p:txBody>
      </p:sp>
      <p:sp>
        <p:nvSpPr>
          <p:cNvPr id="4" name="Footer Placeholder 3"/>
          <p:cNvSpPr>
            <a:spLocks noGrp="1"/>
          </p:cNvSpPr>
          <p:nvPr>
            <p:ph type="ftr" sz="quarter" idx="2"/>
          </p:nvPr>
        </p:nvSpPr>
        <p:spPr>
          <a:xfrm>
            <a:off x="0" y="9442689"/>
            <a:ext cx="2950475" cy="498236"/>
          </a:xfrm>
          <a:prstGeom prst="rect">
            <a:avLst/>
          </a:prstGeom>
        </p:spPr>
        <p:txBody>
          <a:bodyPr vert="horz" lIns="91138" tIns="45569" rIns="91138" bIns="45569"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689"/>
            <a:ext cx="2950475" cy="498236"/>
          </a:xfrm>
          <a:prstGeom prst="rect">
            <a:avLst/>
          </a:prstGeom>
        </p:spPr>
        <p:txBody>
          <a:bodyPr vert="horz" lIns="91138" tIns="45569" rIns="91138" bIns="45569" rtlCol="0" anchor="b"/>
          <a:lstStyle>
            <a:lvl1pPr algn="r">
              <a:defRPr sz="1200"/>
            </a:lvl1pPr>
          </a:lstStyle>
          <a:p>
            <a:fld id="{9DC09413-9EC2-4183-92DB-F606DE2E3B8F}" type="slidenum">
              <a:rPr lang="en-GB" smtClean="0"/>
              <a:t>‹#›</a:t>
            </a:fld>
            <a:endParaRPr lang="en-GB"/>
          </a:p>
        </p:txBody>
      </p:sp>
    </p:spTree>
    <p:extLst>
      <p:ext uri="{BB962C8B-B14F-4D97-AF65-F5344CB8AC3E}">
        <p14:creationId xmlns:p14="http://schemas.microsoft.com/office/powerpoint/2010/main" val="3065441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138" tIns="45569" rIns="91138" bIns="45569"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138" tIns="45569" rIns="91138" bIns="45569" rtlCol="0"/>
          <a:lstStyle>
            <a:lvl1pPr algn="r">
              <a:defRPr sz="1200"/>
            </a:lvl1pPr>
          </a:lstStyle>
          <a:p>
            <a:fld id="{120FFA24-0BB6-4D41-9B6D-0555793F4B85}" type="datetimeFigureOut">
              <a:rPr lang="en-US" smtClean="0"/>
              <a:pPr/>
              <a:t>7/5/2016</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138" tIns="45569" rIns="91138" bIns="45569" rtlCol="0" anchor="ctr"/>
          <a:lstStyle/>
          <a:p>
            <a:endParaRPr lang="en-GB"/>
          </a:p>
        </p:txBody>
      </p:sp>
      <p:sp>
        <p:nvSpPr>
          <p:cNvPr id="5" name="Notes Placeholder 4"/>
          <p:cNvSpPr>
            <a:spLocks noGrp="1"/>
          </p:cNvSpPr>
          <p:nvPr>
            <p:ph type="body" sz="quarter" idx="3"/>
          </p:nvPr>
        </p:nvSpPr>
        <p:spPr>
          <a:xfrm>
            <a:off x="680879" y="4721941"/>
            <a:ext cx="5447030" cy="4473416"/>
          </a:xfrm>
          <a:prstGeom prst="rect">
            <a:avLst/>
          </a:prstGeom>
        </p:spPr>
        <p:txBody>
          <a:bodyPr vert="horz" lIns="91138" tIns="45569" rIns="91138" bIns="455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138" tIns="45569" rIns="91138" bIns="45569"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138" tIns="45569" rIns="91138" bIns="45569" rtlCol="0" anchor="b"/>
          <a:lstStyle>
            <a:lvl1pPr algn="r">
              <a:defRPr sz="1200"/>
            </a:lvl1pPr>
          </a:lstStyle>
          <a:p>
            <a:fld id="{75E4A7C4-73AD-413C-9EE0-E098B5435995}" type="slidenum">
              <a:rPr lang="en-GB" smtClean="0"/>
              <a:pPr/>
              <a:t>‹#›</a:t>
            </a:fld>
            <a:endParaRPr lang="en-GB"/>
          </a:p>
        </p:txBody>
      </p:sp>
    </p:spTree>
    <p:extLst>
      <p:ext uri="{BB962C8B-B14F-4D97-AF65-F5344CB8AC3E}">
        <p14:creationId xmlns:p14="http://schemas.microsoft.com/office/powerpoint/2010/main" val="225064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slide examines the key relationship between ethical</a:t>
            </a:r>
            <a:r>
              <a:rPr lang="en-GB" baseline="0" dirty="0" smtClean="0"/>
              <a:t> responses and funding models. Along the bottom are the funding models – from fully funded on the left, to unpaid crew with no financial income goals on the right (</a:t>
            </a:r>
            <a:r>
              <a:rPr lang="en-GB" baseline="0" dirty="0" err="1" smtClean="0"/>
              <a:t>ie</a:t>
            </a:r>
            <a:r>
              <a:rPr lang="en-GB" baseline="0" dirty="0" smtClean="0"/>
              <a:t> a ‘hobby’ production), with intermediate stages. The questions looked at here were those which expressed views </a:t>
            </a:r>
            <a:r>
              <a:rPr lang="en-GB" b="1" baseline="0" dirty="0" smtClean="0"/>
              <a:t>opposed</a:t>
            </a:r>
            <a:r>
              <a:rPr lang="en-GB" baseline="0" dirty="0" smtClean="0"/>
              <a:t> to unpaid work and there is a clear increasing disagreement (</a:t>
            </a:r>
            <a:r>
              <a:rPr lang="en-GB" baseline="0" dirty="0" err="1" smtClean="0"/>
              <a:t>ie</a:t>
            </a:r>
            <a:r>
              <a:rPr lang="en-GB" baseline="0" dirty="0" smtClean="0"/>
              <a:t> pro-unpaid work attitudes) as the funding decreases.</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looks at the opposite questions – in other words those which expressed opinions in favour of unpaid work. As expected the agreement goes up as the funding model decreases. The most significant change is in response to the statement - </a:t>
            </a:r>
            <a:r>
              <a:rPr lang="en-US" dirty="0" smtClean="0"/>
              <a:t>'The morality of unpaid work depends entirely on the budget available to the production‘ – a change of almost 4 points from 3.5 to 7.4 – which is interesting in terms of suggesting that as budgets go down, those involved in</a:t>
            </a:r>
            <a:r>
              <a:rPr lang="en-US" baseline="0" dirty="0" smtClean="0"/>
              <a:t> production </a:t>
            </a:r>
            <a:r>
              <a:rPr lang="en-US" dirty="0" smtClean="0"/>
              <a:t>take a pragmatic approach that</a:t>
            </a:r>
            <a:r>
              <a:rPr lang="en-US" baseline="0" dirty="0" smtClean="0"/>
              <a:t> the ‘bottom line’ determines ethical right or wrong; in other words, there is less entitlement to minimum wage if the production can’t afford it.</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statement</a:t>
            </a:r>
            <a:r>
              <a:rPr lang="en-GB" baseline="0" dirty="0" smtClean="0"/>
              <a:t> says – ‘For me, working for free was (or is) the only route available to enter the industry’.. </a:t>
            </a:r>
          </a:p>
          <a:p>
            <a:r>
              <a:rPr lang="en-GB" baseline="0" dirty="0" smtClean="0"/>
              <a:t>So for those unpaid crew with aspirations to make money, this was very high – less so for those who did not have the financial driver behind them</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12</a:t>
            </a:fld>
            <a:endParaRPr lang="en-GB"/>
          </a:p>
        </p:txBody>
      </p:sp>
    </p:spTree>
    <p:extLst>
      <p:ext uri="{BB962C8B-B14F-4D97-AF65-F5344CB8AC3E}">
        <p14:creationId xmlns:p14="http://schemas.microsoft.com/office/powerpoint/2010/main" val="1343532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US" dirty="0" smtClean="0"/>
              <a:t>Word shower – choice of negative words</a:t>
            </a:r>
            <a:endParaRPr lang="en-US"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13</a:t>
            </a:fld>
            <a:endParaRPr lang="en-GB"/>
          </a:p>
        </p:txBody>
      </p:sp>
    </p:spTree>
    <p:extLst>
      <p:ext uri="{BB962C8B-B14F-4D97-AF65-F5344CB8AC3E}">
        <p14:creationId xmlns:p14="http://schemas.microsoft.com/office/powerpoint/2010/main" val="391896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14</a:t>
            </a:fld>
            <a:endParaRPr lang="en-GB"/>
          </a:p>
        </p:txBody>
      </p:sp>
    </p:spTree>
    <p:extLst>
      <p:ext uri="{BB962C8B-B14F-4D97-AF65-F5344CB8AC3E}">
        <p14:creationId xmlns:p14="http://schemas.microsoft.com/office/powerpoint/2010/main" val="191850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GB" dirty="0" smtClean="0"/>
              <a:t>NB this slide shows percentage deviation from the</a:t>
            </a:r>
            <a:r>
              <a:rPr lang="en-GB" baseline="0" dirty="0" smtClean="0"/>
              <a:t> sample average which makes it easier to compare different questions</a:t>
            </a:r>
            <a:endParaRPr lang="en-GB" dirty="0" smtClean="0"/>
          </a:p>
          <a:p>
            <a:endParaRPr lang="en-GB" dirty="0" smtClean="0"/>
          </a:p>
          <a:p>
            <a:r>
              <a:rPr lang="en-GB" dirty="0" smtClean="0"/>
              <a:t>This shows how age and experience relate to attitudes – as people</a:t>
            </a:r>
            <a:r>
              <a:rPr lang="en-GB" baseline="0" dirty="0" smtClean="0"/>
              <a:t> get more experienced they have stronger agreement with anti-unpaid work statements – this matches statements and also words from the word shower. Not massive – up to about 20% in either direction</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GB" dirty="0" smtClean="0"/>
              <a:t>This shows the matching decline in agreement with pro-unpaid work statements as people become more experienced –</a:t>
            </a:r>
            <a:r>
              <a:rPr lang="en-GB" baseline="0" dirty="0" smtClean="0"/>
              <a:t> the odd blip at the oldest end perhaps reflecting those who are close to or actually retired who do a degree of work voluntarily to keep their hand in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GB" dirty="0" smtClean="0"/>
              <a:t>The strongest trends suggest differences in the inevitability of UW as a route in; tracking ‘the only route available’ is a swing of nearly 60% - it is actually a swing in average agreement from 7.3 to 2.5, </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pPr defTabSz="911382"/>
            <a:r>
              <a:rPr lang="en-US" b="1" dirty="0" smtClean="0">
                <a:latin typeface="Calibri" pitchFamily="34" charset="0"/>
              </a:rPr>
              <a:t>Note - Proportion of those working on unpaid models much higher in film</a:t>
            </a:r>
            <a:endParaRPr lang="en-GB" dirty="0" smtClean="0"/>
          </a:p>
          <a:p>
            <a:endParaRPr lang="en-GB" dirty="0" smtClean="0"/>
          </a:p>
          <a:p>
            <a:r>
              <a:rPr lang="en-GB" dirty="0" smtClean="0"/>
              <a:t>Other observations</a:t>
            </a:r>
            <a:r>
              <a:rPr lang="en-GB" baseline="0" dirty="0" smtClean="0"/>
              <a:t> on the unpaid category are </a:t>
            </a:r>
            <a:r>
              <a:rPr lang="en-GB" baseline="0" dirty="0" smtClean="0"/>
              <a:t>these </a:t>
            </a:r>
            <a:r>
              <a:rPr lang="en-GB" baseline="0" dirty="0" smtClean="0"/>
              <a:t>above… suggesting that the unpaid ones are strongly motivated by future benefits, but also in terms of creative expression and in the qualitative ‘other’ comments, they also often said they would do it to support a friend or to return a favour</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5E4A7C4-73AD-413C-9EE0-E098B5435995}" type="slidenum">
              <a:rPr lang="en-GB" smtClean="0"/>
              <a:pPr/>
              <a:t>18</a:t>
            </a:fld>
            <a:endParaRPr lang="en-GB"/>
          </a:p>
        </p:txBody>
      </p:sp>
    </p:spTree>
    <p:extLst>
      <p:ext uri="{BB962C8B-B14F-4D97-AF65-F5344CB8AC3E}">
        <p14:creationId xmlns:p14="http://schemas.microsoft.com/office/powerpoint/2010/main" val="48557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Other initial observations</a:t>
            </a:r>
            <a:r>
              <a:rPr lang="en-GB" baseline="0" dirty="0" smtClean="0"/>
              <a:t> are these above</a:t>
            </a:r>
            <a:r>
              <a:rPr lang="en-GB" baseline="0" dirty="0" smtClean="0"/>
              <a:t>. Mention </a:t>
            </a:r>
            <a:r>
              <a:rPr lang="en-GB" baseline="0" dirty="0" err="1" smtClean="0"/>
              <a:t>qual</a:t>
            </a:r>
            <a:r>
              <a:rPr lang="en-GB" baseline="0" dirty="0" smtClean="0"/>
              <a:t> comments: </a:t>
            </a:r>
          </a:p>
          <a:p>
            <a:r>
              <a:rPr lang="en-GB" baseline="0" dirty="0" smtClean="0"/>
              <a:t>“</a:t>
            </a:r>
            <a:r>
              <a:rPr lang="en-GB" dirty="0"/>
              <a:t>The survey offered several opportunities for written comment, which revealed a deeply divided set of opinions concerning unpaid work. While some argued strongly in favour of unpaid work as a means of enabling dearly-held aspirations to be realized, creative desires to be satisfied and careers to be furthered, others saw it as a source of abuse that damaged their industry, devalued professionals and prevented social mobility and diversity. </a:t>
            </a:r>
            <a:r>
              <a:rPr lang="en-GB" dirty="0"/>
              <a:t>Others saw it as a complex issue covering a wide range of situations and circumstances, a grey area that a simple ‘right or wrong’ could not encompass.”</a:t>
            </a:r>
            <a:endParaRPr lang="en-GB" baseline="0" dirty="0" smtClean="0"/>
          </a:p>
        </p:txBody>
      </p:sp>
      <p:sp>
        <p:nvSpPr>
          <p:cNvPr id="4" name="Slide Number Placeholder 3"/>
          <p:cNvSpPr>
            <a:spLocks noGrp="1"/>
          </p:cNvSpPr>
          <p:nvPr>
            <p:ph type="sldNum" sz="quarter" idx="10"/>
          </p:nvPr>
        </p:nvSpPr>
        <p:spPr/>
        <p:txBody>
          <a:bodyPr/>
          <a:lstStyle/>
          <a:p>
            <a:fld id="{75E4A7C4-73AD-413C-9EE0-E098B5435995}"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slide introduces my personal background.</a:t>
            </a:r>
          </a:p>
          <a:p>
            <a:endParaRPr lang="en-GB" dirty="0" smtClean="0"/>
          </a:p>
          <a:p>
            <a:r>
              <a:rPr lang="en-GB" dirty="0" smtClean="0"/>
              <a:t>In</a:t>
            </a:r>
            <a:r>
              <a:rPr lang="en-GB" baseline="0" dirty="0" smtClean="0"/>
              <a:t> summary I set up TV Freelancers roughly ten years ago as an online community for TV freelancers to reduce the sense of isolation for individual workers and allow them to share information about rates, good/bad employers and other shared employment experiences. I then helped to run the TV Wrap lobbying campaign against illegal employment practice in 2005 which involved gathering evidence from freelancers about their working conditions, and also setting up an online petition.</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5E4A7C4-73AD-413C-9EE0-E098B5435995}" type="slidenum">
              <a:rPr lang="en-GB" smtClean="0"/>
              <a:pPr/>
              <a:t>20</a:t>
            </a:fld>
            <a:endParaRPr lang="en-GB"/>
          </a:p>
        </p:txBody>
      </p:sp>
    </p:spTree>
    <p:extLst>
      <p:ext uri="{BB962C8B-B14F-4D97-AF65-F5344CB8AC3E}">
        <p14:creationId xmlns:p14="http://schemas.microsoft.com/office/powerpoint/2010/main" val="175623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smtClean="0"/>
          </a:p>
          <a:p>
            <a:r>
              <a:rPr lang="en-GB" dirty="0" smtClean="0"/>
              <a:t>This was the crucial</a:t>
            </a:r>
            <a:r>
              <a:rPr lang="en-GB" baseline="0" dirty="0" smtClean="0"/>
              <a:t> point at which campaigners tactics switched. The key campaigners (I moved into academia at around this point so was no longer involved) set up an online forum called the Sweat team where they started publicly naming and shaming employers, publishing private email correspondence with these employers, telling these firms’ clients that they were breaking the law, and generally using much more aggressive – and in themselves potentially illegal (in terms of defamation and privacy laws) campaigning tactics. </a:t>
            </a:r>
            <a:r>
              <a:rPr lang="en-GB" b="1" baseline="0" dirty="0" smtClean="0"/>
              <a:t>They also considered that they had done the job they set out to do in TV, and decided to switch their focus to the low budget film industry instead. </a:t>
            </a:r>
            <a:r>
              <a:rPr lang="en-GB" b="0" baseline="0" dirty="0" smtClean="0"/>
              <a:t>However where the campaigners’ ethical standpoint got a fairly unopposed run in TV, it got a completely different reaction from the low-budget film industry. The issue really was that in an even more career-</a:t>
            </a:r>
            <a:r>
              <a:rPr lang="en-GB" b="0" baseline="0" dirty="0" err="1" smtClean="0"/>
              <a:t>aspirational</a:t>
            </a:r>
            <a:r>
              <a:rPr lang="en-GB" b="0" baseline="0" dirty="0" smtClean="0"/>
              <a:t> industry than TV, where funding models are different and productions are not commissioned in the same way as TV – it is much more common to make films in a more speculative way and rely more on unpaid work (or deferred payment) to make a sustainable business model. The key issue was whether low-budget film-making models were in some way exempt from minimum wage laws. As one of the key campaigners was now also a BECTU committee member, BECTU were also more closely involved in the anti-unpaid work drive and the debate became polarised between the SWEAT team and BECTU on one side, and the independent film community represented by organisations such as Shooting People (an online film-makers’ community which often publicises unpaid work opportunities) on the other. It led to some extremely passionate debates and exchanges of views online and in actual open meetings.</a:t>
            </a:r>
            <a:endParaRPr lang="en-GB" b="0"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So the question I set out to answer was this one...</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There were other interesting differences in the profile of each sector – again these are just the top line figures – but also throw some light on relationships to the ethical responses</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This was the top-line difference in attitude simply broken down into those who worked</a:t>
            </a:r>
            <a:r>
              <a:rPr lang="en-GB" baseline="0" dirty="0" smtClean="0"/>
              <a:t> in TV and those who worked in film. Respondents ranked their agreement with the statement on a scale of one to ten, so the figure given is the average score for agreement in each case.</a:t>
            </a:r>
          </a:p>
          <a:p>
            <a:endParaRPr lang="en-GB" baseline="0" dirty="0" smtClean="0"/>
          </a:p>
          <a:p>
            <a:r>
              <a:rPr lang="en-GB" baseline="0" dirty="0" smtClean="0"/>
              <a:t>The key point I made here is that TV workers are consistently, but slightly, more opposed to unpaid work – between half a point up to 2 points difference on most of these questions – this is just a selection of some of the key questions.</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There was a section of the survey in which respondents were asked:</a:t>
            </a:r>
            <a:r>
              <a:rPr lang="en-GB" baseline="0" dirty="0" smtClean="0"/>
              <a:t> “</a:t>
            </a:r>
            <a:r>
              <a:rPr lang="en-US" baseline="0" dirty="0" smtClean="0"/>
              <a:t>Which, if any, of the following words/phrases would you use to describe unpaid work? (Please tick all that apply)”. It proved particularly interesting as it helped to make clear the </a:t>
            </a:r>
            <a:r>
              <a:rPr lang="en-US" b="1" baseline="0" dirty="0" smtClean="0"/>
              <a:t>benefits</a:t>
            </a:r>
            <a:r>
              <a:rPr lang="en-US" b="0" baseline="0" dirty="0" smtClean="0"/>
              <a:t> (internal goods???) that film workers perceived from unpaid work – while less of them also felt it was unethical.</a:t>
            </a: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t>So when I looked more closely into the data, although</a:t>
            </a:r>
            <a:r>
              <a:rPr lang="en-GB" baseline="0" dirty="0" smtClean="0"/>
              <a:t> it was clear there were differences between film and TV, the differences were more clearly delineated by other factors than simply which sector they perceived themselves to work in. The key one (perhaps not surprisingly) was the funding model of the production the individual tended to work on; less funded production models related clearly to more relaxed ethical stances about unpaid work – as did youth and lack of experience in the industry. But also, it made a difference whether you were an employer or an employee/freelancer, and there were correlations to union membership and income as well.</a:t>
            </a:r>
          </a:p>
          <a:p>
            <a:endParaRPr lang="en-GB" baseline="0" dirty="0" smtClean="0"/>
          </a:p>
          <a:p>
            <a:r>
              <a:rPr lang="en-GB" baseline="0" dirty="0" smtClean="0"/>
              <a:t>There was a very clear suggestion that those most established in their careers (as indicated by length of time in the business, income, type of production funding) were those most opposed to unpaid work. However these are the ones who (a) can afford those ethics, but also (b) have the most to lose in terms of being threatened by less experienced workers undercutting them, driving down wages and making their own position less sustainable. It’s also significant in this light that those running the TV campaign were NOT – on the whole – a bunch of runners (as the industry generally assumed) but well established, fairly successful TV freelancers - 2 directors and a producer amongst their ranks, for example.</a:t>
            </a:r>
            <a:endParaRPr lang="en-GB" dirty="0"/>
          </a:p>
        </p:txBody>
      </p:sp>
      <p:sp>
        <p:nvSpPr>
          <p:cNvPr id="4" name="Slide Number Placeholder 3"/>
          <p:cNvSpPr>
            <a:spLocks noGrp="1"/>
          </p:cNvSpPr>
          <p:nvPr>
            <p:ph type="sldNum" sz="quarter" idx="10"/>
          </p:nvPr>
        </p:nvSpPr>
        <p:spPr/>
        <p:txBody>
          <a:bodyPr/>
          <a:lstStyle/>
          <a:p>
            <a:fld id="{75E4A7C4-73AD-413C-9EE0-E098B543599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139D2D6-6A1A-4447-9CE4-33723DD8D64E}" type="datetime1">
              <a:rPr lang="en-US" smtClean="0"/>
              <a:pPr/>
              <a:t>7/5/2016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181B11B-A584-4D94-A478-2F07B9C347A3}" type="slidenum">
              <a:rPr lang="en-GB" smtClean="0"/>
              <a:pPr/>
              <a:t>‹#›</a:t>
            </a:fld>
            <a:endParaRPr lang="en-GB"/>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682695-7A57-4F40-999D-25661788EAC0}" type="datetime1">
              <a:rPr lang="en-US" smtClean="0"/>
              <a:pPr/>
              <a:t>7/5/2016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2DB7E7-1965-4EA6-A8DD-5B2E132A0733}" type="datetime1">
              <a:rPr lang="en-US" smtClean="0"/>
              <a:pPr/>
              <a:t>7/5/2016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7C4E56-2236-42F2-A7B1-661D18C9379F}" type="datetime1">
              <a:rPr lang="en-US" smtClean="0"/>
              <a:pPr/>
              <a:t>7/5/2016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7B2019-6BB0-44CF-90CC-94572721D6AD}" type="datetime1">
              <a:rPr lang="en-US" smtClean="0"/>
              <a:pPr/>
              <a:t>7/5/2016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81B11B-A584-4D94-A478-2F07B9C347A3}" type="slidenum">
              <a:rPr lang="en-GB" smtClean="0"/>
              <a:pPr/>
              <a:t>‹#›</a:t>
            </a:fld>
            <a:endParaRPr lang="en-GB"/>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285292-42DC-4E08-9EFC-74E35C466872}" type="datetime1">
              <a:rPr lang="en-US" smtClean="0"/>
              <a:pPr/>
              <a:t>7/5/2016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2E46A1-02B2-4CED-88D8-42A694F8E3A6}" type="datetime1">
              <a:rPr lang="en-US" smtClean="0"/>
              <a:pPr/>
              <a:t>7/5/2016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81B11B-A584-4D94-A478-2F07B9C347A3}" type="slidenum">
              <a:rPr lang="en-GB" smtClean="0"/>
              <a:pPr/>
              <a:t>‹#›</a:t>
            </a:fld>
            <a:endParaRPr lang="en-GB"/>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6D4025-46A5-4A29-954B-E4EECC7367CE}" type="datetime1">
              <a:rPr lang="en-US" smtClean="0"/>
              <a:pPr/>
              <a:t>7/5/2016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5" name="Title 1"/>
          <p:cNvSpPr txBox="1">
            <a:spLocks/>
          </p:cNvSpPr>
          <p:nvPr userDrawn="1"/>
        </p:nvSpPr>
        <p:spPr>
          <a:xfrm>
            <a:off x="168562" y="6429396"/>
            <a:ext cx="8715436" cy="357190"/>
          </a:xfrm>
          <a:prstGeom prst="rect">
            <a:avLst/>
          </a:prstGeom>
          <a:effectLst>
            <a:outerShdw sx="1000" sy="1000" algn="ctr" rotWithShape="0">
              <a:srgbClr val="000000"/>
            </a:outerShdw>
          </a:effectLst>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0" i="0" u="none" strike="noStrike" kern="1200" cap="none" normalizeH="0" noProof="0" dirty="0" smtClean="0">
                <a:ln>
                  <a:noFill/>
                </a:ln>
                <a:solidFill>
                  <a:schemeClr val="tx1"/>
                </a:solidFill>
                <a:effectLst/>
                <a:uLnTx/>
                <a:uFillTx/>
                <a:latin typeface="Myriad Pro" panose="020B0503030403020204" pitchFamily="34" charset="0"/>
                <a:ea typeface="+mj-ea"/>
                <a:cs typeface="+mj-cs"/>
              </a:rPr>
              <a:t>Profession,</a:t>
            </a:r>
            <a:r>
              <a:rPr kumimoji="0" lang="en-GB" sz="1600" b="0" i="0" u="none" strike="noStrike" kern="1200" cap="none" normalizeH="0" baseline="0" noProof="0" dirty="0" smtClean="0">
                <a:ln>
                  <a:noFill/>
                </a:ln>
                <a:solidFill>
                  <a:schemeClr val="tx1"/>
                </a:solidFill>
                <a:effectLst/>
                <a:uLnTx/>
                <a:uFillTx/>
                <a:latin typeface="Myriad Pro" panose="020B0503030403020204" pitchFamily="34" charset="0"/>
                <a:ea typeface="+mj-ea"/>
                <a:cs typeface="+mj-cs"/>
              </a:rPr>
              <a:t> passion or play?</a:t>
            </a:r>
            <a:endParaRPr kumimoji="0" lang="en-GB" sz="1600" b="0" i="0" u="none" strike="noStrike" kern="1200" cap="none" normalizeH="0" noProof="0" dirty="0">
              <a:ln>
                <a:noFill/>
              </a:ln>
              <a:solidFill>
                <a:schemeClr val="tx1"/>
              </a:solidFill>
              <a:effectLst/>
              <a:uLnTx/>
              <a:uFillTx/>
              <a:latin typeface="Myriad Pro" panose="020B0503030403020204" pitchFamily="34" charset="0"/>
              <a:ea typeface="+mj-ea"/>
              <a:cs typeface="+mj-cs"/>
            </a:endParaRPr>
          </a:p>
        </p:txBody>
      </p:sp>
      <p:cxnSp>
        <p:nvCxnSpPr>
          <p:cNvPr id="6" name="Straight Connector 5"/>
          <p:cNvCxnSpPr/>
          <p:nvPr userDrawn="1"/>
        </p:nvCxnSpPr>
        <p:spPr>
          <a:xfrm>
            <a:off x="254650" y="6429396"/>
            <a:ext cx="85725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Date Placeholder 16"/>
          <p:cNvSpPr>
            <a:spLocks noGrp="1"/>
          </p:cNvSpPr>
          <p:nvPr>
            <p:ph type="dt" sz="half" idx="10"/>
          </p:nvPr>
        </p:nvSpPr>
        <p:spPr/>
        <p:txBody>
          <a:bodyPr/>
          <a:lstStyle>
            <a:lvl1pPr>
              <a:defRPr/>
            </a:lvl1pPr>
          </a:lstStyle>
          <a:p>
            <a:r>
              <a:rPr lang="en-GB" dirty="0" smtClean="0"/>
              <a:t>6.7.16</a:t>
            </a:r>
            <a:endParaRPr lang="en-GB" dirty="0"/>
          </a:p>
        </p:txBody>
      </p:sp>
      <p:sp>
        <p:nvSpPr>
          <p:cNvPr id="18" name="Slide Number Placeholder 17"/>
          <p:cNvSpPr>
            <a:spLocks noGrp="1"/>
          </p:cNvSpPr>
          <p:nvPr>
            <p:ph type="sldNum" sz="quarter" idx="11"/>
          </p:nvPr>
        </p:nvSpPr>
        <p:spPr>
          <a:xfrm>
            <a:off x="7560616" y="6361811"/>
            <a:ext cx="1352528" cy="365125"/>
          </a:xfrm>
        </p:spPr>
        <p:txBody>
          <a:bodyPr/>
          <a:lstStyle>
            <a:lvl1pPr algn="r">
              <a:defRPr>
                <a:solidFill>
                  <a:schemeClr val="tx1"/>
                </a:solidFill>
                <a:latin typeface="Calibri" pitchFamily="34" charset="0"/>
              </a:defRPr>
            </a:lvl1pPr>
          </a:lstStyle>
          <a:p>
            <a:r>
              <a:rPr lang="en-GB" dirty="0" smtClean="0"/>
              <a:t>Slide </a:t>
            </a:r>
            <a:fld id="{F181B11B-A584-4D94-A478-2F07B9C347A3}" type="slidenum">
              <a:rPr lang="en-GB" smtClean="0"/>
              <a:pPr/>
              <a:t>‹#›</a:t>
            </a:fld>
            <a:r>
              <a:rPr lang="en-GB" dirty="0" smtClean="0"/>
              <a:t> of 19</a:t>
            </a:r>
            <a:endParaRPr lang="en-GB" dirty="0"/>
          </a:p>
        </p:txBody>
      </p:sp>
      <p:sp>
        <p:nvSpPr>
          <p:cNvPr id="19" name="Footer Placeholder 18"/>
          <p:cNvSpPr>
            <a:spLocks noGrp="1"/>
          </p:cNvSpPr>
          <p:nvPr>
            <p:ph type="ftr" sz="quarter" idx="12"/>
          </p:nvPr>
        </p:nvSpPr>
        <p:spPr>
          <a:xfrm>
            <a:off x="825500" y="6416675"/>
            <a:ext cx="5562600" cy="365125"/>
          </a:xfrm>
        </p:spPr>
        <p:txBody>
          <a:bodyPr/>
          <a:lstStyle/>
          <a:p>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4946" y="5787160"/>
            <a:ext cx="1206624" cy="438097"/>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0B31A8-10A0-4CDE-9770-17215D41E644}" type="datetime1">
              <a:rPr lang="en-US" smtClean="0"/>
              <a:pPr/>
              <a:t>7/5/2016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ECE0C87A-EFAC-460C-AEAC-DFBDD716B99A}" type="datetime1">
              <a:rPr lang="en-US" smtClean="0"/>
              <a:pPr/>
              <a:t>7/5/2016</a:t>
            </a:fld>
            <a:endParaRPr lang="en-GB"/>
          </a:p>
        </p:txBody>
      </p:sp>
      <p:sp>
        <p:nvSpPr>
          <p:cNvPr id="6" name="Footer Placeholder 5"/>
          <p:cNvSpPr>
            <a:spLocks noGrp="1"/>
          </p:cNvSpPr>
          <p:nvPr>
            <p:ph type="ftr" sz="quarter" idx="11"/>
          </p:nvPr>
        </p:nvSpPr>
        <p:spPr>
          <a:xfrm>
            <a:off x="914400" y="55499"/>
            <a:ext cx="5562600" cy="365125"/>
          </a:xfrm>
        </p:spPr>
        <p:txBody>
          <a:bodyPr/>
          <a:lstStyle/>
          <a:p>
            <a:endParaRPr lang="en-GB"/>
          </a:p>
        </p:txBody>
      </p:sp>
      <p:sp>
        <p:nvSpPr>
          <p:cNvPr id="7" name="Slide Number Placeholder 6"/>
          <p:cNvSpPr>
            <a:spLocks noGrp="1"/>
          </p:cNvSpPr>
          <p:nvPr>
            <p:ph type="sldNum" sz="quarter" idx="12"/>
          </p:nvPr>
        </p:nvSpPr>
        <p:spPr>
          <a:xfrm>
            <a:off x="8610600" y="55499"/>
            <a:ext cx="457200" cy="365125"/>
          </a:xfrm>
        </p:spPr>
        <p:txBody>
          <a:bodyPr/>
          <a:lstStyle/>
          <a:p>
            <a:fld id="{F181B11B-A584-4D94-A478-2F07B9C347A3}"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B7FA5B9-D007-4EA6-AD62-30A1A4FC5E10}" type="datetime1">
              <a:rPr lang="en-US" smtClean="0"/>
              <a:pPr/>
              <a:t>7/5/2016</a:t>
            </a:fld>
            <a:endParaRPr lang="en-GB"/>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181B11B-A584-4D94-A478-2F07B9C347A3}"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p:nvPr/>
        </p:nvCxnSpPr>
        <p:spPr>
          <a:xfrm>
            <a:off x="788518" y="5470614"/>
            <a:ext cx="4359546"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94352" y="4437112"/>
            <a:ext cx="6085463" cy="1300178"/>
          </a:xfrm>
          <a:effectLst>
            <a:outerShdw sx="1000" sy="1000" algn="ctr" rotWithShape="0">
              <a:srgbClr val="000000"/>
            </a:outerShdw>
          </a:effectLst>
        </p:spPr>
        <p:txBody>
          <a:bodyPr/>
          <a:lstStyle/>
          <a:p>
            <a:r>
              <a:rPr lang="en-GB" sz="2400" cap="none" dirty="0">
                <a:solidFill>
                  <a:schemeClr val="tx1"/>
                </a:solidFill>
                <a:effectLst>
                  <a:reflection blurRad="12700" stA="16000" endPos="56000" dir="5400000" sy="-100000" algn="bl" rotWithShape="0"/>
                </a:effectLst>
                <a:latin typeface="Myriad Pro" panose="020B0503030403020204" pitchFamily="34" charset="0"/>
              </a:rPr>
              <a:t>Profession, passion, or play? </a:t>
            </a:r>
            <a:r>
              <a:rPr lang="en-GB" sz="2400" cap="none" dirty="0" smtClean="0">
                <a:solidFill>
                  <a:schemeClr val="tx1"/>
                </a:solidFill>
                <a:effectLst>
                  <a:reflection blurRad="12700" stA="16000" endPos="56000" dir="5400000" sy="-100000" algn="bl" rotWithShape="0"/>
                </a:effectLst>
                <a:latin typeface="Myriad Pro" panose="020B0503030403020204" pitchFamily="34" charset="0"/>
              </a:rPr>
              <a:t/>
            </a:r>
            <a:br>
              <a:rPr lang="en-GB" sz="2400" cap="none" dirty="0" smtClean="0">
                <a:solidFill>
                  <a:schemeClr val="tx1"/>
                </a:solidFill>
                <a:effectLst>
                  <a:reflection blurRad="12700" stA="16000" endPos="56000" dir="5400000" sy="-100000" algn="bl" rotWithShape="0"/>
                </a:effectLst>
                <a:latin typeface="Myriad Pro" panose="020B0503030403020204" pitchFamily="34" charset="0"/>
              </a:rPr>
            </a:br>
            <a:r>
              <a:rPr lang="en-GB" sz="2000" b="0" cap="none" dirty="0" smtClean="0">
                <a:solidFill>
                  <a:schemeClr val="tx1"/>
                </a:solidFill>
                <a:effectLst>
                  <a:reflection blurRad="12700" stA="16000" endPos="56000" dir="5400000" sy="-100000" algn="bl" rotWithShape="0"/>
                </a:effectLst>
                <a:latin typeface="Myriad Pro" panose="020B0503030403020204" pitchFamily="34" charset="0"/>
              </a:rPr>
              <a:t>Attitudes </a:t>
            </a:r>
            <a:r>
              <a:rPr lang="en-GB" sz="2000" b="0" cap="none" dirty="0">
                <a:solidFill>
                  <a:schemeClr val="tx1"/>
                </a:solidFill>
                <a:effectLst>
                  <a:reflection blurRad="12700" stA="16000" endPos="56000" dir="5400000" sy="-100000" algn="bl" rotWithShape="0"/>
                </a:effectLst>
                <a:latin typeface="Myriad Pro" panose="020B0503030403020204" pitchFamily="34" charset="0"/>
              </a:rPr>
              <a:t>to unpaid work in the film and TV industries</a:t>
            </a:r>
            <a:endParaRPr lang="en-GB" sz="2000" b="0" dirty="0">
              <a:solidFill>
                <a:schemeClr val="tx1"/>
              </a:solidFill>
              <a:effectLst>
                <a:reflection blurRad="12700" stA="16000" endPos="56000" dir="5400000" sy="-100000" algn="bl" rotWithShape="0"/>
              </a:effectLst>
              <a:latin typeface="Myriad Pro" panose="020B0503030403020204" pitchFamily="34" charset="0"/>
            </a:endParaRPr>
          </a:p>
        </p:txBody>
      </p:sp>
      <p:sp>
        <p:nvSpPr>
          <p:cNvPr id="3" name="Subtitle 2"/>
          <p:cNvSpPr>
            <a:spLocks noGrp="1"/>
          </p:cNvSpPr>
          <p:nvPr>
            <p:ph type="subTitle" idx="1"/>
          </p:nvPr>
        </p:nvSpPr>
        <p:spPr>
          <a:xfrm>
            <a:off x="683568" y="5412864"/>
            <a:ext cx="2586030" cy="557210"/>
          </a:xfrm>
        </p:spPr>
        <p:txBody>
          <a:bodyPr/>
          <a:lstStyle/>
          <a:p>
            <a:r>
              <a:rPr lang="en-GB" dirty="0" smtClean="0">
                <a:latin typeface="Myriad Pro" panose="020B0503030403020204" pitchFamily="34" charset="0"/>
              </a:rPr>
              <a:t>6</a:t>
            </a:r>
            <a:r>
              <a:rPr lang="en-GB" baseline="30000" dirty="0" smtClean="0">
                <a:latin typeface="Myriad Pro" panose="020B0503030403020204" pitchFamily="34" charset="0"/>
              </a:rPr>
              <a:t>th</a:t>
            </a:r>
            <a:r>
              <a:rPr lang="en-GB" dirty="0" smtClean="0">
                <a:latin typeface="Myriad Pro" panose="020B0503030403020204" pitchFamily="34" charset="0"/>
              </a:rPr>
              <a:t> July 2016</a:t>
            </a:r>
            <a:endParaRPr lang="en-GB" dirty="0">
              <a:latin typeface="Myriad Pro" panose="020B0503030403020204" pitchFamily="34" charset="0"/>
            </a:endParaRPr>
          </a:p>
        </p:txBody>
      </p:sp>
      <p:sp>
        <p:nvSpPr>
          <p:cNvPr id="6" name="Subtitle 2"/>
          <p:cNvSpPr txBox="1">
            <a:spLocks/>
          </p:cNvSpPr>
          <p:nvPr/>
        </p:nvSpPr>
        <p:spPr>
          <a:xfrm>
            <a:off x="5857884" y="5286388"/>
            <a:ext cx="2571768" cy="928694"/>
          </a:xfrm>
          <a:prstGeom prst="rect">
            <a:avLst/>
          </a:prstGeom>
        </p:spPr>
        <p:txBody>
          <a:bodyPr vert="horz" lIns="100584" tIns="45720" anchor="b">
            <a:noAutofit/>
          </a:bodyPr>
          <a:lstStyle/>
          <a:p>
            <a:pPr marL="0" marR="0" lvl="0" indent="0" algn="r" defTabSz="914400" rtl="0" eaLnBrk="1" fontAlgn="auto" latinLnBrk="0" hangingPunct="1">
              <a:spcBef>
                <a:spcPts val="0"/>
              </a:spcBef>
              <a:spcAft>
                <a:spcPts val="300"/>
              </a:spcAft>
              <a:buClr>
                <a:schemeClr val="tx2"/>
              </a:buClr>
              <a:buSzPct val="95000"/>
              <a:buFont typeface="Wingdings"/>
              <a:buNone/>
              <a:tabLst/>
              <a:defRPr/>
            </a:pPr>
            <a:r>
              <a:rPr kumimoji="0" lang="en-GB" sz="1400" b="1" i="0" u="none" strike="noStrike" kern="1200" cap="none" normalizeH="0" baseline="0" noProof="0" dirty="0" smtClean="0">
                <a:ln>
                  <a:noFill/>
                </a:ln>
                <a:solidFill>
                  <a:schemeClr val="tx1"/>
                </a:solidFill>
                <a:effectLst/>
                <a:uLnTx/>
                <a:uFillTx/>
                <a:latin typeface="Myriad Pro" panose="020B0503030403020204" pitchFamily="34" charset="0"/>
              </a:rPr>
              <a:t>Neil Percival</a:t>
            </a:r>
          </a:p>
          <a:p>
            <a:pPr marL="0" marR="0" lvl="0" indent="0" algn="r" defTabSz="914400" rtl="0" eaLnBrk="1" fontAlgn="auto" latinLnBrk="0" hangingPunct="1">
              <a:spcBef>
                <a:spcPts val="0"/>
              </a:spcBef>
              <a:spcAft>
                <a:spcPts val="300"/>
              </a:spcAft>
              <a:buClr>
                <a:schemeClr val="tx2"/>
              </a:buClr>
              <a:buSzPct val="95000"/>
              <a:buFont typeface="Wingdings"/>
              <a:buNone/>
              <a:tabLst/>
              <a:defRPr/>
            </a:pPr>
            <a:r>
              <a:rPr kumimoji="0" lang="en-GB" sz="1400" b="1" i="0" u="none" strike="noStrike" kern="1200" cap="none" normalizeH="0" baseline="0" noProof="0" dirty="0" smtClean="0">
                <a:ln>
                  <a:noFill/>
                </a:ln>
                <a:solidFill>
                  <a:schemeClr val="tx1"/>
                </a:solidFill>
                <a:effectLst/>
                <a:uLnTx/>
                <a:uFillTx/>
                <a:latin typeface="Myriad Pro" panose="020B0503030403020204" pitchFamily="34" charset="0"/>
              </a:rPr>
              <a:t>University </a:t>
            </a:r>
            <a:r>
              <a:rPr kumimoji="0" lang="en-GB" sz="1400" b="1" i="0" u="none" strike="noStrike" kern="1200" cap="none" normalizeH="0" baseline="0" noProof="0" dirty="0" smtClean="0">
                <a:ln>
                  <a:noFill/>
                </a:ln>
                <a:solidFill>
                  <a:schemeClr val="tx1"/>
                </a:solidFill>
                <a:effectLst/>
                <a:uLnTx/>
                <a:uFillTx/>
                <a:latin typeface="Myriad Pro" panose="020B0503030403020204" pitchFamily="34" charset="0"/>
              </a:rPr>
              <a:t>of Northumbria</a:t>
            </a:r>
            <a:endParaRPr kumimoji="0" lang="en-GB" sz="1400" b="1" i="0" u="none" strike="noStrike" kern="1200" cap="none" normalizeH="0" baseline="0" noProof="0" dirty="0">
              <a:ln>
                <a:noFill/>
              </a:ln>
              <a:solidFill>
                <a:schemeClr val="tx1"/>
              </a:solidFill>
              <a:effectLst/>
              <a:uLnTx/>
              <a:uFillTx/>
              <a:latin typeface="Myriad Pro" panose="020B0503030403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718" b="31059"/>
          <a:stretch/>
        </p:blipFill>
        <p:spPr>
          <a:xfrm>
            <a:off x="0" y="427608"/>
            <a:ext cx="9144000" cy="336143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Factors correlating to ethical attitude</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Funding models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10</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aphicFrame>
        <p:nvGraphicFramePr>
          <p:cNvPr id="9" name="Chart 8"/>
          <p:cNvGraphicFramePr/>
          <p:nvPr>
            <p:extLst>
              <p:ext uri="{D42A27DB-BD31-4B8C-83A1-F6EECF244321}">
                <p14:modId xmlns:p14="http://schemas.microsoft.com/office/powerpoint/2010/main" val="3745799329"/>
              </p:ext>
            </p:extLst>
          </p:nvPr>
        </p:nvGraphicFramePr>
        <p:xfrm>
          <a:off x="323528" y="1124744"/>
          <a:ext cx="7920880"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11</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aphicFrame>
        <p:nvGraphicFramePr>
          <p:cNvPr id="10" name="Chart 9"/>
          <p:cNvGraphicFramePr/>
          <p:nvPr/>
        </p:nvGraphicFramePr>
        <p:xfrm>
          <a:off x="539552" y="980728"/>
          <a:ext cx="8064896"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Funding models</a:t>
            </a:r>
            <a:endParaRPr lang="en-GB"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12</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Funding models</a:t>
            </a:r>
            <a:endParaRPr lang="en-GB" b="1" dirty="0"/>
          </a:p>
        </p:txBody>
      </p:sp>
      <p:graphicFrame>
        <p:nvGraphicFramePr>
          <p:cNvPr id="9" name="Chart 8"/>
          <p:cNvGraphicFramePr>
            <a:graphicFrameLocks/>
          </p:cNvGraphicFramePr>
          <p:nvPr>
            <p:extLst>
              <p:ext uri="{D42A27DB-BD31-4B8C-83A1-F6EECF244321}">
                <p14:modId xmlns:p14="http://schemas.microsoft.com/office/powerpoint/2010/main" val="3777295015"/>
              </p:ext>
            </p:extLst>
          </p:nvPr>
        </p:nvGraphicFramePr>
        <p:xfrm>
          <a:off x="827584" y="1196752"/>
          <a:ext cx="6912768" cy="4524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045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13</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Funding models</a:t>
            </a:r>
            <a:endParaRPr lang="en-GB" b="1" dirty="0"/>
          </a:p>
        </p:txBody>
      </p:sp>
      <p:graphicFrame>
        <p:nvGraphicFramePr>
          <p:cNvPr id="11" name="Chart 10"/>
          <p:cNvGraphicFramePr>
            <a:graphicFrameLocks/>
          </p:cNvGraphicFramePr>
          <p:nvPr>
            <p:extLst>
              <p:ext uri="{D42A27DB-BD31-4B8C-83A1-F6EECF244321}">
                <p14:modId xmlns:p14="http://schemas.microsoft.com/office/powerpoint/2010/main" val="783267918"/>
              </p:ext>
            </p:extLst>
          </p:nvPr>
        </p:nvGraphicFramePr>
        <p:xfrm>
          <a:off x="642937" y="1052736"/>
          <a:ext cx="7097415" cy="4990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7586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14</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Funding models</a:t>
            </a:r>
            <a:endParaRPr lang="en-GB" b="1" dirty="0"/>
          </a:p>
        </p:txBody>
      </p:sp>
      <p:graphicFrame>
        <p:nvGraphicFramePr>
          <p:cNvPr id="9" name="Chart 8"/>
          <p:cNvGraphicFramePr>
            <a:graphicFrameLocks/>
          </p:cNvGraphicFramePr>
          <p:nvPr>
            <p:extLst>
              <p:ext uri="{D42A27DB-BD31-4B8C-83A1-F6EECF244321}">
                <p14:modId xmlns:p14="http://schemas.microsoft.com/office/powerpoint/2010/main" val="1524693217"/>
              </p:ext>
            </p:extLst>
          </p:nvPr>
        </p:nvGraphicFramePr>
        <p:xfrm>
          <a:off x="409179" y="1031443"/>
          <a:ext cx="7547198" cy="5061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7303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15</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Levels of experience</a:t>
            </a:r>
            <a:endParaRPr lang="en-GB" b="1" dirty="0"/>
          </a:p>
        </p:txBody>
      </p:sp>
      <p:graphicFrame>
        <p:nvGraphicFramePr>
          <p:cNvPr id="9" name="Chart 8"/>
          <p:cNvGraphicFramePr>
            <a:graphicFrameLocks/>
          </p:cNvGraphicFramePr>
          <p:nvPr>
            <p:extLst>
              <p:ext uri="{D42A27DB-BD31-4B8C-83A1-F6EECF244321}">
                <p14:modId xmlns:p14="http://schemas.microsoft.com/office/powerpoint/2010/main" val="395105"/>
              </p:ext>
            </p:extLst>
          </p:nvPr>
        </p:nvGraphicFramePr>
        <p:xfrm>
          <a:off x="251520" y="1196752"/>
          <a:ext cx="8154496" cy="5124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1186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16</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a:t>Levels of experience</a:t>
            </a:r>
          </a:p>
        </p:txBody>
      </p:sp>
      <p:graphicFrame>
        <p:nvGraphicFramePr>
          <p:cNvPr id="10" name="Chart 9"/>
          <p:cNvGraphicFramePr>
            <a:graphicFrameLocks/>
          </p:cNvGraphicFramePr>
          <p:nvPr>
            <p:extLst>
              <p:ext uri="{D42A27DB-BD31-4B8C-83A1-F6EECF244321}">
                <p14:modId xmlns:p14="http://schemas.microsoft.com/office/powerpoint/2010/main" val="1817457522"/>
              </p:ext>
            </p:extLst>
          </p:nvPr>
        </p:nvGraphicFramePr>
        <p:xfrm>
          <a:off x="323528" y="1124744"/>
          <a:ext cx="8318728" cy="5124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800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17</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85107" y="488891"/>
            <a:ext cx="5996358" cy="369332"/>
          </a:xfrm>
          <a:prstGeom prst="rect">
            <a:avLst/>
          </a:prstGeom>
          <a:noFill/>
        </p:spPr>
        <p:txBody>
          <a:bodyPr wrap="square" rtlCol="0">
            <a:spAutoFit/>
          </a:bodyPr>
          <a:lstStyle/>
          <a:p>
            <a:r>
              <a:rPr lang="en-GB" b="1" dirty="0"/>
              <a:t>Levels of experience</a:t>
            </a:r>
          </a:p>
        </p:txBody>
      </p:sp>
      <p:graphicFrame>
        <p:nvGraphicFramePr>
          <p:cNvPr id="9" name="Chart 8"/>
          <p:cNvGraphicFramePr>
            <a:graphicFrameLocks/>
          </p:cNvGraphicFramePr>
          <p:nvPr>
            <p:extLst>
              <p:ext uri="{D42A27DB-BD31-4B8C-83A1-F6EECF244321}">
                <p14:modId xmlns:p14="http://schemas.microsoft.com/office/powerpoint/2010/main" val="3087953121"/>
              </p:ext>
            </p:extLst>
          </p:nvPr>
        </p:nvGraphicFramePr>
        <p:xfrm>
          <a:off x="288812" y="1124744"/>
          <a:ext cx="8280919" cy="5124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3578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Levels of experience</a:t>
            </a:r>
            <a:endParaRPr lang="en-GB" b="1" dirty="0"/>
          </a:p>
        </p:txBody>
      </p:sp>
      <p:sp>
        <p:nvSpPr>
          <p:cNvPr id="3" name="TextBox 2"/>
          <p:cNvSpPr txBox="1"/>
          <p:nvPr/>
        </p:nvSpPr>
        <p:spPr>
          <a:xfrm>
            <a:off x="308022" y="188640"/>
            <a:ext cx="7429552" cy="369332"/>
          </a:xfrm>
          <a:prstGeom prst="rect">
            <a:avLst/>
          </a:prstGeom>
          <a:noFill/>
        </p:spPr>
        <p:txBody>
          <a:bodyPr wrap="square" rtlCol="0">
            <a:spAutoFit/>
          </a:bodyPr>
          <a:lstStyle/>
          <a:p>
            <a:r>
              <a:rPr lang="en-GB" b="1" dirty="0" smtClean="0"/>
              <a:t>More exploration of the unpaid category</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18</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27584" y="1340768"/>
            <a:ext cx="7358114" cy="1338828"/>
          </a:xfrm>
          <a:prstGeom prst="rect">
            <a:avLst/>
          </a:prstGeom>
          <a:noFill/>
        </p:spPr>
        <p:txBody>
          <a:bodyPr wrap="square" rtlCol="0">
            <a:spAutoFit/>
          </a:bodyPr>
          <a:lstStyle/>
          <a:p>
            <a:pPr>
              <a:lnSpc>
                <a:spcPct val="150000"/>
              </a:lnSpc>
            </a:pPr>
            <a:r>
              <a:rPr lang="en-US" b="1" dirty="0" smtClean="0">
                <a:latin typeface="Calibri" pitchFamily="34" charset="0"/>
              </a:rPr>
              <a:t>Motivation for working unpaid</a:t>
            </a:r>
          </a:p>
          <a:p>
            <a:pPr>
              <a:lnSpc>
                <a:spcPct val="150000"/>
              </a:lnSpc>
            </a:pPr>
            <a:endParaRPr lang="en-US" b="1" dirty="0" smtClean="0">
              <a:latin typeface="Calibri" pitchFamily="34" charset="0"/>
            </a:endParaRPr>
          </a:p>
          <a:p>
            <a:pPr marL="357188" indent="-357188">
              <a:lnSpc>
                <a:spcPct val="150000"/>
              </a:lnSpc>
              <a:buFont typeface="Arial" pitchFamily="34" charset="0"/>
              <a:buChar char="•"/>
            </a:pPr>
            <a:endParaRPr lang="en-US" b="1" dirty="0" smtClean="0">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49972888"/>
              </p:ext>
            </p:extLst>
          </p:nvPr>
        </p:nvGraphicFramePr>
        <p:xfrm>
          <a:off x="827584" y="2132853"/>
          <a:ext cx="6737475" cy="3240365"/>
        </p:xfrm>
        <a:graphic>
          <a:graphicData uri="http://schemas.openxmlformats.org/drawingml/2006/table">
            <a:tbl>
              <a:tblPr firstRow="1" firstCol="1" bandRow="1">
                <a:tableStyleId>{5C22544A-7EE6-4342-B048-85BDC9FD1C3A}</a:tableStyleId>
              </a:tblPr>
              <a:tblGrid>
                <a:gridCol w="4448528">
                  <a:extLst>
                    <a:ext uri="{9D8B030D-6E8A-4147-A177-3AD203B41FA5}">
                      <a16:colId xmlns:a16="http://schemas.microsoft.com/office/drawing/2014/main" val="2315485211"/>
                    </a:ext>
                  </a:extLst>
                </a:gridCol>
                <a:gridCol w="1267483">
                  <a:extLst>
                    <a:ext uri="{9D8B030D-6E8A-4147-A177-3AD203B41FA5}">
                      <a16:colId xmlns:a16="http://schemas.microsoft.com/office/drawing/2014/main" val="2228321785"/>
                    </a:ext>
                  </a:extLst>
                </a:gridCol>
                <a:gridCol w="1021464">
                  <a:extLst>
                    <a:ext uri="{9D8B030D-6E8A-4147-A177-3AD203B41FA5}">
                      <a16:colId xmlns:a16="http://schemas.microsoft.com/office/drawing/2014/main" val="1376176968"/>
                    </a:ext>
                  </a:extLst>
                </a:gridCol>
              </a:tblGrid>
              <a:tr h="732979">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effectLst/>
                          <a:latin typeface="Myriad Pro" panose="020B0503030403020204" pitchFamily="34" charset="0"/>
                        </a:rPr>
                        <a:t>Commercially fully funded</a:t>
                      </a:r>
                      <a:endParaRPr lang="en-GB" sz="1400" dirty="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effectLst/>
                          <a:latin typeface="Myriad Pro" panose="020B0503030403020204" pitchFamily="34" charset="0"/>
                        </a:rPr>
                        <a:t>Partial or non-funded</a:t>
                      </a:r>
                      <a:endParaRPr lang="en-GB" sz="140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3238266888"/>
                  </a:ext>
                </a:extLst>
              </a:tr>
              <a:tr h="358198">
                <a:tc>
                  <a:txBody>
                    <a:bodyPr/>
                    <a:lstStyle/>
                    <a:p>
                      <a:pPr>
                        <a:lnSpc>
                          <a:spcPct val="107000"/>
                        </a:lnSpc>
                        <a:spcAft>
                          <a:spcPts val="0"/>
                        </a:spcAft>
                      </a:pPr>
                      <a:r>
                        <a:rPr lang="en-GB" sz="1400">
                          <a:effectLst/>
                          <a:latin typeface="Myriad Pro" panose="020B0503030403020204" pitchFamily="34" charset="0"/>
                        </a:rPr>
                        <a:t>I would be prepared to work for free:</a:t>
                      </a:r>
                      <a:endParaRPr lang="en-GB" sz="140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effectLst/>
                          <a:latin typeface="Myriad Pro" panose="020B0503030403020204" pitchFamily="34" charset="0"/>
                        </a:rPr>
                        <a:t> </a:t>
                      </a:r>
                      <a:endParaRPr lang="en-GB" sz="1400" dirty="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effectLst/>
                          <a:latin typeface="Myriad Pro" panose="020B0503030403020204" pitchFamily="34" charset="0"/>
                        </a:rPr>
                        <a:t> </a:t>
                      </a:r>
                      <a:endParaRPr lang="en-GB" sz="140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2814184559"/>
                  </a:ext>
                </a:extLst>
              </a:tr>
              <a:tr h="358198">
                <a:tc>
                  <a:txBody>
                    <a:bodyPr/>
                    <a:lstStyle/>
                    <a:p>
                      <a:pPr>
                        <a:lnSpc>
                          <a:spcPct val="107000"/>
                        </a:lnSpc>
                        <a:spcAft>
                          <a:spcPts val="0"/>
                        </a:spcAft>
                      </a:pPr>
                      <a:r>
                        <a:rPr lang="en-GB" sz="1400" b="0">
                          <a:effectLst/>
                          <a:latin typeface="Myriad Pro" panose="020B0503030403020204" pitchFamily="34" charset="0"/>
                        </a:rPr>
                        <a:t>For a good cause</a:t>
                      </a:r>
                      <a:endParaRPr lang="en-GB" sz="1400" b="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67%</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solidFill>
                            <a:schemeClr val="tx1"/>
                          </a:solidFill>
                          <a:effectLst/>
                          <a:latin typeface="Myriad Pro" panose="020B0503030403020204" pitchFamily="34" charset="0"/>
                        </a:rPr>
                        <a:t>67%</a:t>
                      </a:r>
                      <a:endParaRPr lang="en-GB" sz="140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3090500435"/>
                  </a:ext>
                </a:extLst>
              </a:tr>
              <a:tr h="358198">
                <a:tc>
                  <a:txBody>
                    <a:bodyPr/>
                    <a:lstStyle/>
                    <a:p>
                      <a:pPr>
                        <a:lnSpc>
                          <a:spcPct val="107000"/>
                        </a:lnSpc>
                        <a:spcAft>
                          <a:spcPts val="0"/>
                        </a:spcAft>
                      </a:pPr>
                      <a:r>
                        <a:rPr lang="en-GB" sz="1400" b="0">
                          <a:effectLst/>
                          <a:latin typeface="Myriad Pro" panose="020B0503030403020204" pitchFamily="34" charset="0"/>
                        </a:rPr>
                        <a:t>To improve chances of paid work</a:t>
                      </a:r>
                      <a:endParaRPr lang="en-GB" sz="1400" b="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25%</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solidFill>
                            <a:schemeClr val="tx1"/>
                          </a:solidFill>
                          <a:effectLst/>
                          <a:latin typeface="Myriad Pro" panose="020B0503030403020204" pitchFamily="34" charset="0"/>
                        </a:rPr>
                        <a:t>71%</a:t>
                      </a:r>
                      <a:endParaRPr lang="en-GB" sz="140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2175436185"/>
                  </a:ext>
                </a:extLst>
              </a:tr>
              <a:tr h="358198">
                <a:tc>
                  <a:txBody>
                    <a:bodyPr/>
                    <a:lstStyle/>
                    <a:p>
                      <a:pPr>
                        <a:lnSpc>
                          <a:spcPct val="107000"/>
                        </a:lnSpc>
                        <a:spcAft>
                          <a:spcPts val="0"/>
                        </a:spcAft>
                      </a:pPr>
                      <a:r>
                        <a:rPr lang="en-GB" sz="1400" b="0" dirty="0">
                          <a:effectLst/>
                          <a:latin typeface="Myriad Pro" panose="020B0503030403020204" pitchFamily="34" charset="0"/>
                        </a:rPr>
                        <a:t>To improve CV or work at higher grade</a:t>
                      </a:r>
                      <a:endParaRPr lang="en-GB" sz="1400" b="0" dirty="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26%</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65%</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152324457"/>
                  </a:ext>
                </a:extLst>
              </a:tr>
              <a:tr h="358198">
                <a:tc>
                  <a:txBody>
                    <a:bodyPr/>
                    <a:lstStyle/>
                    <a:p>
                      <a:pPr>
                        <a:lnSpc>
                          <a:spcPct val="107000"/>
                        </a:lnSpc>
                        <a:spcAft>
                          <a:spcPts val="0"/>
                        </a:spcAft>
                      </a:pPr>
                      <a:r>
                        <a:rPr lang="en-GB" sz="1400" b="0">
                          <a:effectLst/>
                          <a:latin typeface="Myriad Pro" panose="020B0503030403020204" pitchFamily="34" charset="0"/>
                        </a:rPr>
                        <a:t>To support a project I believed in creatively</a:t>
                      </a:r>
                      <a:endParaRPr lang="en-GB" sz="1400" b="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solidFill>
                            <a:schemeClr val="tx1"/>
                          </a:solidFill>
                          <a:effectLst/>
                          <a:latin typeface="Myriad Pro" panose="020B0503030403020204" pitchFamily="34" charset="0"/>
                        </a:rPr>
                        <a:t>46%</a:t>
                      </a:r>
                      <a:endParaRPr lang="en-GB" sz="140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72%</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2868757315"/>
                  </a:ext>
                </a:extLst>
              </a:tr>
              <a:tr h="358198">
                <a:tc>
                  <a:txBody>
                    <a:bodyPr/>
                    <a:lstStyle/>
                    <a:p>
                      <a:pPr>
                        <a:lnSpc>
                          <a:spcPct val="107000"/>
                        </a:lnSpc>
                        <a:spcAft>
                          <a:spcPts val="0"/>
                        </a:spcAft>
                      </a:pPr>
                      <a:r>
                        <a:rPr lang="en-GB" sz="1400" b="0">
                          <a:effectLst/>
                          <a:latin typeface="Myriad Pro" panose="020B0503030403020204" pitchFamily="34" charset="0"/>
                        </a:rPr>
                        <a:t>To work with a big name or company</a:t>
                      </a:r>
                      <a:endParaRPr lang="en-GB" sz="1400" b="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solidFill>
                            <a:schemeClr val="tx1"/>
                          </a:solidFill>
                          <a:effectLst/>
                          <a:latin typeface="Myriad Pro" panose="020B0503030403020204" pitchFamily="34" charset="0"/>
                        </a:rPr>
                        <a:t>14%</a:t>
                      </a:r>
                      <a:endParaRPr lang="en-GB" sz="140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49%</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2143492727"/>
                  </a:ext>
                </a:extLst>
              </a:tr>
              <a:tr h="358198">
                <a:tc>
                  <a:txBody>
                    <a:bodyPr/>
                    <a:lstStyle/>
                    <a:p>
                      <a:pPr>
                        <a:lnSpc>
                          <a:spcPct val="107000"/>
                        </a:lnSpc>
                        <a:spcAft>
                          <a:spcPts val="0"/>
                        </a:spcAft>
                      </a:pPr>
                      <a:r>
                        <a:rPr lang="en-GB" sz="1400" b="0" dirty="0">
                          <a:effectLst/>
                          <a:latin typeface="Myriad Pro" panose="020B0503030403020204" pitchFamily="34" charset="0"/>
                        </a:rPr>
                        <a:t>To develop new skills</a:t>
                      </a:r>
                      <a:endParaRPr lang="en-GB" sz="1400" b="0" dirty="0">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a:solidFill>
                            <a:schemeClr val="tx1"/>
                          </a:solidFill>
                          <a:effectLst/>
                          <a:latin typeface="Myriad Pro" panose="020B0503030403020204" pitchFamily="34" charset="0"/>
                        </a:rPr>
                        <a:t>36%</a:t>
                      </a:r>
                      <a:endParaRPr lang="en-GB" sz="140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tc>
                  <a:txBody>
                    <a:bodyPr/>
                    <a:lstStyle/>
                    <a:p>
                      <a:pPr algn="ctr">
                        <a:lnSpc>
                          <a:spcPct val="107000"/>
                        </a:lnSpc>
                        <a:spcAft>
                          <a:spcPts val="0"/>
                        </a:spcAft>
                      </a:pPr>
                      <a:r>
                        <a:rPr lang="en-GB" sz="1400" dirty="0">
                          <a:solidFill>
                            <a:schemeClr val="tx1"/>
                          </a:solidFill>
                          <a:effectLst/>
                          <a:latin typeface="Myriad Pro" panose="020B0503030403020204" pitchFamily="34" charset="0"/>
                        </a:rPr>
                        <a:t>58%</a:t>
                      </a:r>
                      <a:endParaRPr lang="en-GB" sz="1400" dirty="0">
                        <a:solidFill>
                          <a:schemeClr val="tx1"/>
                        </a:solidFill>
                        <a:effectLst/>
                        <a:latin typeface="Myriad Pro" panose="020B0503030403020204" pitchFamily="34" charset="0"/>
                        <a:ea typeface="DengXian"/>
                        <a:cs typeface="Times New Roman" panose="02020603050405020304" pitchFamily="18" charset="0"/>
                      </a:endParaRPr>
                    </a:p>
                  </a:txBody>
                  <a:tcPr marL="68580" marR="68580" marT="0" marB="0">
                    <a:solidFill>
                      <a:schemeClr val="tx2">
                        <a:lumMod val="25000"/>
                      </a:schemeClr>
                    </a:solidFill>
                  </a:tcPr>
                </a:tc>
                <a:extLst>
                  <a:ext uri="{0D108BD9-81ED-4DB2-BD59-A6C34878D82A}">
                    <a16:rowId xmlns:a16="http://schemas.microsoft.com/office/drawing/2014/main" val="1322065689"/>
                  </a:ext>
                </a:extLst>
              </a:tr>
            </a:tbl>
          </a:graphicData>
        </a:graphic>
      </p:graphicFrame>
    </p:spTree>
    <p:extLst>
      <p:ext uri="{BB962C8B-B14F-4D97-AF65-F5344CB8AC3E}">
        <p14:creationId xmlns:p14="http://schemas.microsoft.com/office/powerpoint/2010/main" val="3283202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a:t>More exploration of the unpaid category</a:t>
            </a:r>
            <a:endParaRPr lang="en-GB" b="1" dirty="0"/>
          </a:p>
        </p:txBody>
      </p:sp>
      <p:sp>
        <p:nvSpPr>
          <p:cNvPr id="3" name="TextBox 2"/>
          <p:cNvSpPr txBox="1"/>
          <p:nvPr/>
        </p:nvSpPr>
        <p:spPr>
          <a:xfrm>
            <a:off x="308022" y="188640"/>
            <a:ext cx="7429552" cy="369332"/>
          </a:xfrm>
          <a:prstGeom prst="rect">
            <a:avLst/>
          </a:prstGeom>
          <a:noFill/>
        </p:spPr>
        <p:txBody>
          <a:bodyPr wrap="square" rtlCol="0">
            <a:spAutoFit/>
          </a:bodyPr>
          <a:lstStyle/>
          <a:p>
            <a:r>
              <a:rPr lang="en-GB" b="1" dirty="0" smtClean="0"/>
              <a:t>Other observations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19</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00100" y="1628800"/>
            <a:ext cx="7358114" cy="4662815"/>
          </a:xfrm>
          <a:prstGeom prst="rect">
            <a:avLst/>
          </a:prstGeom>
          <a:noFill/>
        </p:spPr>
        <p:txBody>
          <a:bodyPr wrap="square" rtlCol="0">
            <a:spAutoFit/>
          </a:bodyPr>
          <a:lstStyle/>
          <a:p>
            <a:pPr marL="357188" indent="-357188">
              <a:lnSpc>
                <a:spcPct val="150000"/>
              </a:lnSpc>
              <a:buFont typeface="Arial" pitchFamily="34" charset="0"/>
              <a:buChar char="•"/>
            </a:pPr>
            <a:r>
              <a:rPr lang="en-US" dirty="0" smtClean="0">
                <a:latin typeface="Calibri" pitchFamily="34" charset="0"/>
              </a:rPr>
              <a:t>All those with unpaid worker models, and those with less than 5 years experience,  feel more strongly that </a:t>
            </a:r>
            <a:r>
              <a:rPr lang="en-US" dirty="0" smtClean="0">
                <a:solidFill>
                  <a:srgbClr val="FFFF00"/>
                </a:solidFill>
                <a:latin typeface="Calibri" pitchFamily="34" charset="0"/>
              </a:rPr>
              <a:t>ethics is dependent on budget</a:t>
            </a:r>
          </a:p>
          <a:p>
            <a:pPr marL="357188" indent="-357188">
              <a:lnSpc>
                <a:spcPct val="150000"/>
              </a:lnSpc>
              <a:buFont typeface="Arial" pitchFamily="34" charset="0"/>
              <a:buChar char="•"/>
            </a:pPr>
            <a:r>
              <a:rPr lang="en-US" dirty="0" smtClean="0"/>
              <a:t>Yet </a:t>
            </a:r>
            <a:r>
              <a:rPr lang="en-US" dirty="0" smtClean="0"/>
              <a:t>workers (esp. film) also clearly articulated benefits of unpaid work</a:t>
            </a:r>
          </a:p>
          <a:p>
            <a:pPr marL="357188" indent="-357188">
              <a:lnSpc>
                <a:spcPct val="150000"/>
              </a:lnSpc>
              <a:buFont typeface="Arial" pitchFamily="34" charset="0"/>
              <a:buChar char="•"/>
            </a:pPr>
            <a:r>
              <a:rPr lang="en-US" dirty="0" smtClean="0">
                <a:latin typeface="Calibri" pitchFamily="34" charset="0"/>
              </a:rPr>
              <a:t>&gt; </a:t>
            </a:r>
            <a:r>
              <a:rPr lang="en-US" dirty="0" smtClean="0">
                <a:latin typeface="Calibri" pitchFamily="34" charset="0"/>
              </a:rPr>
              <a:t>90% who engage others unpaid, have also worked unpaid themselves</a:t>
            </a:r>
          </a:p>
          <a:p>
            <a:pPr marL="357188" indent="-357188">
              <a:lnSpc>
                <a:spcPct val="150000"/>
              </a:lnSpc>
              <a:buFont typeface="Arial" pitchFamily="34" charset="0"/>
              <a:buChar char="•"/>
            </a:pPr>
            <a:r>
              <a:rPr lang="en-US" dirty="0" smtClean="0">
                <a:latin typeface="Calibri" pitchFamily="34" charset="0"/>
              </a:rPr>
              <a:t>Key finding: strong agreement that </a:t>
            </a:r>
            <a:r>
              <a:rPr lang="en-US" u="sng" dirty="0" smtClean="0">
                <a:latin typeface="Calibri" pitchFamily="34" charset="0"/>
              </a:rPr>
              <a:t>fairness within productions</a:t>
            </a:r>
            <a:r>
              <a:rPr lang="en-US" dirty="0" smtClean="0">
                <a:latin typeface="Calibri" pitchFamily="34" charset="0"/>
              </a:rPr>
              <a:t> is a very strong driver across the </a:t>
            </a:r>
            <a:r>
              <a:rPr lang="en-US" dirty="0" smtClean="0">
                <a:latin typeface="Calibri" pitchFamily="34" charset="0"/>
              </a:rPr>
              <a:t>board</a:t>
            </a:r>
          </a:p>
          <a:p>
            <a:pPr marL="357188" indent="-357188">
              <a:lnSpc>
                <a:spcPct val="150000"/>
              </a:lnSpc>
              <a:buFont typeface="Arial" pitchFamily="34" charset="0"/>
              <a:buChar char="•"/>
            </a:pPr>
            <a:r>
              <a:rPr lang="en-GB" dirty="0"/>
              <a:t>‘</a:t>
            </a:r>
            <a:r>
              <a:rPr lang="en-GB" dirty="0">
                <a:latin typeface="Calibri" pitchFamily="34" charset="0"/>
              </a:rPr>
              <a:t>Collective action can bring about change in working practices within the industry’ - strong 7.5 average agreement – </a:t>
            </a:r>
            <a:r>
              <a:rPr lang="en-GB" dirty="0" smtClean="0">
                <a:latin typeface="Calibri" pitchFamily="34" charset="0"/>
              </a:rPr>
              <a:t>also little variation</a:t>
            </a:r>
          </a:p>
          <a:p>
            <a:pPr marL="357188" indent="-357188">
              <a:lnSpc>
                <a:spcPct val="150000"/>
              </a:lnSpc>
              <a:buFont typeface="Arial" pitchFamily="34" charset="0"/>
              <a:buChar char="•"/>
            </a:pPr>
            <a:r>
              <a:rPr lang="en-GB" dirty="0">
                <a:latin typeface="Calibri" pitchFamily="34" charset="0"/>
              </a:rPr>
              <a:t>Need more statistical data about what is actually happening at entry level – as opposed to anecdotal</a:t>
            </a:r>
          </a:p>
          <a:p>
            <a:pPr marL="357188" indent="-357188">
              <a:lnSpc>
                <a:spcPct val="150000"/>
              </a:lnSpc>
              <a:buFont typeface="Arial" pitchFamily="34" charset="0"/>
              <a:buChar char="•"/>
            </a:pPr>
            <a:endParaRPr lang="en-US" b="1"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left)">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wipe(left)">
                                      <p:cBhvr>
                                        <p:cTn id="29" dur="500"/>
                                        <p:tgtEl>
                                          <p:spTgt spid="1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wipe(left)">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Effect transition="in" filter="wipe(left)">
                                      <p:cBhvr>
                                        <p:cTn id="4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364" y="487900"/>
            <a:ext cx="8751892" cy="369332"/>
          </a:xfrm>
          <a:prstGeom prst="rect">
            <a:avLst/>
          </a:prstGeom>
          <a:noFill/>
        </p:spPr>
        <p:txBody>
          <a:bodyPr wrap="square" rtlCol="0">
            <a:spAutoFit/>
          </a:bodyPr>
          <a:lstStyle/>
          <a:p>
            <a:r>
              <a:rPr lang="en-GB" b="1" dirty="0" smtClean="0"/>
              <a:t>Introductions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2</a:t>
            </a:fld>
            <a:r>
              <a:rPr lang="en-GB" dirty="0" smtClean="0"/>
              <a:t> of </a:t>
            </a:r>
            <a:r>
              <a:rPr lang="en-GB" dirty="0" smtClean="0"/>
              <a:t>19</a:t>
            </a:r>
            <a:endParaRPr lang="en-GB" dirty="0"/>
          </a:p>
        </p:txBody>
      </p:sp>
      <p:cxnSp>
        <p:nvCxnSpPr>
          <p:cNvPr id="10" name="Straight Connector 9"/>
          <p:cNvCxnSpPr/>
          <p:nvPr/>
        </p:nvCxnSpPr>
        <p:spPr>
          <a:xfrm>
            <a:off x="786749" y="5474080"/>
            <a:ext cx="4071966" cy="1588"/>
          </a:xfrm>
          <a:prstGeom prst="line">
            <a:avLst/>
          </a:prstGeom>
          <a:ln w="19050">
            <a:solidFill>
              <a:schemeClr val="tx1"/>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85720" y="882632"/>
            <a:ext cx="8572560" cy="1974864"/>
            <a:chOff x="285720" y="882632"/>
            <a:chExt cx="8572560" cy="1974864"/>
          </a:xfrm>
        </p:grpSpPr>
        <p:sp>
          <p:nvSpPr>
            <p:cNvPr id="13" name="Rectangle 12"/>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000100" y="1285860"/>
            <a:ext cx="7143800" cy="2308324"/>
          </a:xfrm>
          <a:prstGeom prst="rect">
            <a:avLst/>
          </a:prstGeom>
          <a:noFill/>
        </p:spPr>
        <p:txBody>
          <a:bodyPr wrap="square" rtlCol="0">
            <a:spAutoFit/>
          </a:bodyPr>
          <a:lstStyle/>
          <a:p>
            <a:pPr marL="357188" indent="-357188">
              <a:lnSpc>
                <a:spcPct val="200000"/>
              </a:lnSpc>
              <a:buBlip>
                <a:blip r:embed="rId3"/>
              </a:buBlip>
            </a:pPr>
            <a:r>
              <a:rPr lang="en-GB" b="1" dirty="0" smtClean="0">
                <a:latin typeface="Calibri" pitchFamily="34" charset="0"/>
              </a:rPr>
              <a:t>Former TV documentary producer/director; worked in TV for 15 years</a:t>
            </a:r>
          </a:p>
          <a:p>
            <a:pPr marL="357188" indent="-357188">
              <a:lnSpc>
                <a:spcPct val="200000"/>
              </a:lnSpc>
              <a:buBlip>
                <a:blip r:embed="rId3"/>
              </a:buBlip>
            </a:pPr>
            <a:r>
              <a:rPr lang="en-GB" b="1" dirty="0" smtClean="0">
                <a:latin typeface="Calibri" pitchFamily="34" charset="0"/>
              </a:rPr>
              <a:t>Ran online community ‘TV Freelancers’ with about </a:t>
            </a:r>
            <a:r>
              <a:rPr lang="en-GB" b="1" dirty="0" smtClean="0">
                <a:latin typeface="Calibri" pitchFamily="34" charset="0"/>
              </a:rPr>
              <a:t>9,000 </a:t>
            </a:r>
            <a:r>
              <a:rPr lang="en-GB" b="1" dirty="0" smtClean="0">
                <a:latin typeface="Calibri" pitchFamily="34" charset="0"/>
              </a:rPr>
              <a:t>members</a:t>
            </a:r>
          </a:p>
          <a:p>
            <a:pPr marL="357188" indent="-357188">
              <a:lnSpc>
                <a:spcPct val="200000"/>
              </a:lnSpc>
              <a:buBlip>
                <a:blip r:embed="rId3"/>
              </a:buBlip>
            </a:pPr>
            <a:r>
              <a:rPr lang="en-GB" b="1" dirty="0" smtClean="0">
                <a:latin typeface="Calibri" pitchFamily="34" charset="0"/>
              </a:rPr>
              <a:t>TV WRAP campaign in 2005 against illegal employment practice</a:t>
            </a:r>
          </a:p>
          <a:p>
            <a:pPr marL="357188" indent="-357188">
              <a:lnSpc>
                <a:spcPct val="200000"/>
              </a:lnSpc>
              <a:buBlip>
                <a:blip r:embed="rId3"/>
              </a:buBlip>
            </a:pPr>
            <a:r>
              <a:rPr lang="en-GB" b="1" dirty="0" smtClean="0">
                <a:latin typeface="Calibri" pitchFamily="34" charset="0"/>
              </a:rPr>
              <a:t>Joined Northumbria’s media department in Jan 2007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5.55556E-7 1.85185E-6 L -0.00139 -0.87454 " pathEditMode="relative" rAng="0" ptsTypes="AA">
                                      <p:cBhvr>
                                        <p:cTn id="6" dur="1000" fill="hold"/>
                                        <p:tgtEl>
                                          <p:spTgt spid="10"/>
                                        </p:tgtEl>
                                        <p:attrNameLst>
                                          <p:attrName>ppt_x</p:attrName>
                                          <p:attrName>ppt_y</p:attrName>
                                        </p:attrNameLst>
                                      </p:cBhvr>
                                      <p:rCtr x="-69" y="-43727"/>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42" presetClass="path" presetSubtype="0" decel="50000" fill="hold" nodeType="withEffect">
                                  <p:stCondLst>
                                    <p:cond delay="0"/>
                                  </p:stCondLst>
                                  <p:childTnLst>
                                    <p:animMotion origin="layout" path="M 0 -0.27825 L 0 0.00115 " pathEditMode="relative" rAng="0" ptsTypes="AA">
                                      <p:cBhvr>
                                        <p:cTn id="13" dur="1000" fill="hold"/>
                                        <p:tgtEl>
                                          <p:spTgt spid="11"/>
                                        </p:tgtEl>
                                        <p:attrNameLst>
                                          <p:attrName>ppt_x</p:attrName>
                                          <p:attrName>ppt_y</p:attrName>
                                        </p:attrNameLst>
                                      </p:cBhvr>
                                      <p:rCtr x="0" y="140"/>
                                    </p:animMotion>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wipe(left)">
                                      <p:cBhvr>
                                        <p:cTn id="3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6151" y="-43448"/>
            <a:ext cx="8572560" cy="92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24130" y="4500570"/>
            <a:ext cx="1857388" cy="523220"/>
          </a:xfrm>
          <a:prstGeom prst="rect">
            <a:avLst/>
          </a:prstGeom>
          <a:noFill/>
        </p:spPr>
        <p:txBody>
          <a:bodyPr wrap="square" rtlCol="0">
            <a:spAutoFit/>
          </a:bodyPr>
          <a:lstStyle/>
          <a:p>
            <a:r>
              <a:rPr lang="en-GB" sz="2800" b="1" dirty="0" smtClean="0"/>
              <a:t>Questions</a:t>
            </a:r>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28975" y="5110574"/>
            <a:ext cx="4071966" cy="1588"/>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53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afterEffect">
                                  <p:stCondLst>
                                    <p:cond delay="0"/>
                                  </p:stCondLst>
                                  <p:childTnLst>
                                    <p:animMotion origin="layout" path="M -1.38889E-6 0.11574 L -1.38889E-6 -2.59259E-6 " pathEditMode="relative" rAng="0" ptsTypes="AA">
                                      <p:cBhvr>
                                        <p:cTn id="6" dur="500" fill="hold"/>
                                        <p:tgtEl>
                                          <p:spTgt spid="8"/>
                                        </p:tgtEl>
                                        <p:attrNameLst>
                                          <p:attrName>ppt_x</p:attrName>
                                          <p:attrName>ppt_y</p:attrName>
                                        </p:attrNameLst>
                                      </p:cBhvr>
                                      <p:rCtr x="0" y="-5787"/>
                                    </p:animMotion>
                                  </p:childTnLst>
                                </p:cTn>
                              </p:par>
                              <p:par>
                                <p:cTn id="7" presetID="64" presetClass="path" presetSubtype="0" accel="50000" decel="50000" fill="hold" nodeType="withEffect">
                                  <p:stCondLst>
                                    <p:cond delay="0"/>
                                  </p:stCondLst>
                                  <p:childTnLst>
                                    <p:animMotion origin="layout" path="M 0 2.59259E-6 L 0 -0.14584 " pathEditMode="relative" rAng="0" ptsTypes="AA">
                                      <p:cBhvr>
                                        <p:cTn id="8" dur="500" fill="hold"/>
                                        <p:tgtEl>
                                          <p:spTgt spid="5"/>
                                        </p:tgtEl>
                                        <p:attrNameLst>
                                          <p:attrName>ppt_x</p:attrName>
                                          <p:attrName>ppt_y</p:attrName>
                                        </p:attrNameLst>
                                      </p:cBhvr>
                                      <p:rCtr x="0" y="-73"/>
                                    </p:animMotion>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Introductions</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TV </a:t>
            </a:r>
            <a:r>
              <a:rPr lang="en-GB" b="1" dirty="0" err="1" smtClean="0"/>
              <a:t>vs</a:t>
            </a:r>
            <a:r>
              <a:rPr lang="en-GB" b="1" dirty="0" smtClean="0"/>
              <a:t> film reception of anti-unpaid work campaigning</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3</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00100" y="1785501"/>
            <a:ext cx="7358114" cy="2585323"/>
          </a:xfrm>
          <a:prstGeom prst="rect">
            <a:avLst/>
          </a:prstGeom>
          <a:noFill/>
        </p:spPr>
        <p:txBody>
          <a:bodyPr wrap="square" rtlCol="0">
            <a:spAutoFit/>
          </a:bodyPr>
          <a:lstStyle/>
          <a:p>
            <a:pPr marL="357188" indent="-357188">
              <a:lnSpc>
                <a:spcPct val="150000"/>
              </a:lnSpc>
              <a:buBlip>
                <a:blip r:embed="rId3"/>
              </a:buBlip>
            </a:pPr>
            <a:r>
              <a:rPr lang="en-GB" b="1" dirty="0" smtClean="0">
                <a:latin typeface="Calibri" pitchFamily="34" charset="0"/>
              </a:rPr>
              <a:t>TV Wrap campaign in 2005 helped to raise awareness and influence policy in the TV industry regarding unpaid work</a:t>
            </a:r>
            <a:endParaRPr lang="en-US" b="1" dirty="0" smtClean="0">
              <a:latin typeface="Calibri" pitchFamily="34" charset="0"/>
            </a:endParaRPr>
          </a:p>
          <a:p>
            <a:pPr marL="357188" indent="-357188">
              <a:lnSpc>
                <a:spcPct val="150000"/>
              </a:lnSpc>
              <a:buBlip>
                <a:blip r:embed="rId3"/>
              </a:buBlip>
            </a:pPr>
            <a:r>
              <a:rPr lang="en-US" b="1" dirty="0" smtClean="0">
                <a:solidFill>
                  <a:srgbClr val="FFFF00"/>
                </a:solidFill>
                <a:latin typeface="Calibri" pitchFamily="34" charset="0"/>
              </a:rPr>
              <a:t>Switched focus from TV to the independent  low-budget film industry</a:t>
            </a:r>
          </a:p>
          <a:p>
            <a:pPr marL="357188" indent="-357188">
              <a:lnSpc>
                <a:spcPct val="150000"/>
              </a:lnSpc>
              <a:buBlip>
                <a:blip r:embed="rId3"/>
              </a:buBlip>
            </a:pPr>
            <a:r>
              <a:rPr lang="en-US" b="1" dirty="0" smtClean="0">
                <a:latin typeface="Calibri" pitchFamily="34" charset="0"/>
              </a:rPr>
              <a:t>Different response from independent film community – different funding models, different production culture and a different response to the campaign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wipe(left)">
                                      <p:cBhvr>
                                        <p:cTn id="24" dur="500"/>
                                        <p:tgtEl>
                                          <p:spTgt spid="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wipe(left)">
                                      <p:cBhvr>
                                        <p:cTn id="2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TV </a:t>
            </a:r>
            <a:r>
              <a:rPr lang="en-GB" b="1" dirty="0" err="1" smtClean="0"/>
              <a:t>vs</a:t>
            </a:r>
            <a:r>
              <a:rPr lang="en-GB" b="1" dirty="0" smtClean="0"/>
              <a:t> film reception of anti-unpaid work campaigning</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The research question</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4</a:t>
            </a:fld>
            <a:r>
              <a:rPr lang="en-GB" dirty="0" smtClean="0"/>
              <a:t> of </a:t>
            </a:r>
            <a:r>
              <a:rPr lang="en-GB" dirty="0" smtClean="0"/>
              <a:t>19</a:t>
            </a:r>
            <a:endParaRPr lang="en-GB" dirty="0"/>
          </a:p>
        </p:txBody>
      </p:sp>
      <p:grpSp>
        <p:nvGrpSpPr>
          <p:cNvPr id="4" name="Group 9"/>
          <p:cNvGrpSpPr/>
          <p:nvPr/>
        </p:nvGrpSpPr>
        <p:grpSpPr>
          <a:xfrm>
            <a:off x="285720" y="921077"/>
            <a:ext cx="8572560" cy="2034515"/>
            <a:chOff x="285720" y="822981"/>
            <a:chExt cx="8572560" cy="2034515"/>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22981"/>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00100" y="1772816"/>
            <a:ext cx="7358114" cy="2677656"/>
          </a:xfrm>
          <a:prstGeom prst="rect">
            <a:avLst/>
          </a:prstGeom>
          <a:noFill/>
        </p:spPr>
        <p:txBody>
          <a:bodyPr wrap="square" rtlCol="0">
            <a:spAutoFit/>
          </a:bodyPr>
          <a:lstStyle/>
          <a:p>
            <a:pPr marL="357188" indent="-357188">
              <a:lnSpc>
                <a:spcPct val="150000"/>
              </a:lnSpc>
            </a:pPr>
            <a:endParaRPr lang="en-US" b="1" dirty="0" smtClean="0">
              <a:latin typeface="Calibri" pitchFamily="34" charset="0"/>
            </a:endParaRPr>
          </a:p>
          <a:p>
            <a:pPr>
              <a:lnSpc>
                <a:spcPct val="150000"/>
              </a:lnSpc>
            </a:pPr>
            <a:r>
              <a:rPr lang="en-US" sz="2000" b="1" dirty="0" smtClean="0">
                <a:solidFill>
                  <a:srgbClr val="FFFF00"/>
                </a:solidFill>
                <a:latin typeface="Calibri" pitchFamily="34" charset="0"/>
              </a:rPr>
              <a:t>Is this simply a difference in culture between the 2 industries – or can we map differences in moral attitudes more precisely?</a:t>
            </a:r>
          </a:p>
          <a:p>
            <a:pPr marL="357188" indent="-357188">
              <a:lnSpc>
                <a:spcPct val="150000"/>
              </a:lnSpc>
              <a:buBlip>
                <a:blip r:embed="rId3"/>
              </a:buBlip>
            </a:pPr>
            <a:endParaRPr lang="en-US" b="1" dirty="0" smtClean="0">
              <a:latin typeface="Calibri" pitchFamily="34" charset="0"/>
            </a:endParaRPr>
          </a:p>
          <a:p>
            <a:pPr marL="357188" indent="-357188">
              <a:lnSpc>
                <a:spcPct val="150000"/>
              </a:lnSpc>
              <a:buBlip>
                <a:blip r:embed="rId3"/>
              </a:buBlip>
            </a:pPr>
            <a:endParaRPr lang="en-US" b="1" dirty="0" smtClean="0">
              <a:latin typeface="Calibri" pitchFamily="34" charset="0"/>
            </a:endParaRPr>
          </a:p>
          <a:p>
            <a:pPr marL="357188" indent="-357188">
              <a:lnSpc>
                <a:spcPct val="150000"/>
              </a:lnSpc>
              <a:buBlip>
                <a:blip r:embed="rId3"/>
              </a:buBlip>
            </a:pPr>
            <a:endParaRPr lang="en-US" b="1" dirty="0" smtClean="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wipe(left)">
                                      <p:cBhvr>
                                        <p:cTn id="1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The research question</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Online survey</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5</a:t>
            </a:fld>
            <a:r>
              <a:rPr lang="en-GB" dirty="0" smtClean="0"/>
              <a:t> of </a:t>
            </a:r>
            <a:r>
              <a:rPr lang="en-GB" dirty="0" smtClean="0"/>
              <a:t>19</a:t>
            </a:r>
            <a:endParaRPr lang="en-GB" dirty="0"/>
          </a:p>
        </p:txBody>
      </p:sp>
      <p:grpSp>
        <p:nvGrpSpPr>
          <p:cNvPr id="4" name="Group 9"/>
          <p:cNvGrpSpPr/>
          <p:nvPr/>
        </p:nvGrpSpPr>
        <p:grpSpPr>
          <a:xfrm>
            <a:off x="285720" y="921077"/>
            <a:ext cx="8572560" cy="2003867"/>
            <a:chOff x="285720" y="853629"/>
            <a:chExt cx="8572560" cy="2003867"/>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853629"/>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00100" y="1785501"/>
            <a:ext cx="7358114" cy="4247317"/>
          </a:xfrm>
          <a:prstGeom prst="rect">
            <a:avLst/>
          </a:prstGeom>
          <a:noFill/>
        </p:spPr>
        <p:txBody>
          <a:bodyPr wrap="square" rtlCol="0">
            <a:spAutoFit/>
          </a:bodyPr>
          <a:lstStyle/>
          <a:p>
            <a:pPr marL="357188" indent="-357188">
              <a:lnSpc>
                <a:spcPct val="150000"/>
              </a:lnSpc>
              <a:buBlip>
                <a:blip r:embed="rId3"/>
              </a:buBlip>
            </a:pPr>
            <a:r>
              <a:rPr lang="en-US" b="1" dirty="0" smtClean="0">
                <a:latin typeface="Calibri" pitchFamily="34" charset="0"/>
              </a:rPr>
              <a:t>Online survey – 1,100 respondents</a:t>
            </a:r>
          </a:p>
          <a:p>
            <a:pPr marL="357188" indent="-357188">
              <a:lnSpc>
                <a:spcPct val="150000"/>
              </a:lnSpc>
              <a:buBlip>
                <a:blip r:embed="rId3"/>
              </a:buBlip>
            </a:pPr>
            <a:r>
              <a:rPr lang="en-US" b="1" dirty="0" smtClean="0">
                <a:latin typeface="Calibri" pitchFamily="34" charset="0"/>
              </a:rPr>
              <a:t>Self-selecting sample accessed via variety of online networks and mailing lists: unions, online communities, guilds, job sites, screen agencies, film festivals, indie film sites</a:t>
            </a:r>
          </a:p>
          <a:p>
            <a:pPr marL="357188" indent="-357188">
              <a:lnSpc>
                <a:spcPct val="150000"/>
              </a:lnSpc>
              <a:buBlip>
                <a:blip r:embed="rId3"/>
              </a:buBlip>
            </a:pPr>
            <a:r>
              <a:rPr lang="en-US" b="1" dirty="0" smtClean="0">
                <a:latin typeface="Calibri" pitchFamily="34" charset="0"/>
              </a:rPr>
              <a:t>557 respondents from TV, 148 from film, 314 ‘both’</a:t>
            </a:r>
          </a:p>
          <a:p>
            <a:pPr marL="357188" indent="-357188">
              <a:lnSpc>
                <a:spcPct val="150000"/>
              </a:lnSpc>
              <a:buBlip>
                <a:blip r:embed="rId3"/>
              </a:buBlip>
            </a:pPr>
            <a:r>
              <a:rPr lang="en-US" b="1" dirty="0" smtClean="0">
                <a:latin typeface="Calibri" pitchFamily="34" charset="0"/>
              </a:rPr>
              <a:t>Range of questions to build up a profile, then a number of ethical agree/disagree statements about unpaid work</a:t>
            </a:r>
          </a:p>
          <a:p>
            <a:pPr marL="357188" indent="-357188">
              <a:lnSpc>
                <a:spcPct val="150000"/>
              </a:lnSpc>
              <a:buBlip>
                <a:blip r:embed="rId3"/>
              </a:buBlip>
            </a:pPr>
            <a:endParaRPr lang="en-US" b="1" dirty="0" smtClean="0">
              <a:latin typeface="Calibri" pitchFamily="34" charset="0"/>
            </a:endParaRPr>
          </a:p>
          <a:p>
            <a:pPr marL="357188" indent="-357188">
              <a:lnSpc>
                <a:spcPct val="150000"/>
              </a:lnSpc>
              <a:buBlip>
                <a:blip r:embed="rId3"/>
              </a:buBlip>
            </a:pPr>
            <a:endParaRPr lang="en-US" b="1" dirty="0" smtClean="0">
              <a:latin typeface="Calibri" pitchFamily="34" charset="0"/>
            </a:endParaRPr>
          </a:p>
          <a:p>
            <a:pPr marL="357188" indent="-357188">
              <a:lnSpc>
                <a:spcPct val="150000"/>
              </a:lnSpc>
              <a:buBlip>
                <a:blip r:embed="rId3"/>
              </a:buBlip>
            </a:pPr>
            <a:endParaRPr lang="en-US" b="1" dirty="0" smtClean="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Online survey</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Profiles of respondents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6</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p:nvGraphicFramePr>
        <p:xfrm>
          <a:off x="467544" y="1556792"/>
          <a:ext cx="8136904" cy="3390096"/>
        </p:xfrm>
        <a:graphic>
          <a:graphicData uri="http://schemas.openxmlformats.org/drawingml/2006/table">
            <a:tbl>
              <a:tblPr firstRow="1" bandRow="1">
                <a:tableStyleId>{5C22544A-7EE6-4342-B048-85BDC9FD1C3A}</a:tableStyleId>
              </a:tblPr>
              <a:tblGrid>
                <a:gridCol w="6438766">
                  <a:extLst>
                    <a:ext uri="{9D8B030D-6E8A-4147-A177-3AD203B41FA5}">
                      <a16:colId xmlns:a16="http://schemas.microsoft.com/office/drawing/2014/main" val="20000"/>
                    </a:ext>
                  </a:extLst>
                </a:gridCol>
                <a:gridCol w="83404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253606">
                <a:tc>
                  <a:txBody>
                    <a:bodyPr/>
                    <a:lstStyle/>
                    <a:p>
                      <a:r>
                        <a:rPr lang="en-GB" dirty="0" smtClean="0"/>
                        <a:t>Profiles of respondents</a:t>
                      </a:r>
                      <a:endParaRPr lang="en-GB" dirty="0"/>
                    </a:p>
                  </a:txBody>
                  <a:tcPr/>
                </a:tc>
                <a:tc>
                  <a:txBody>
                    <a:bodyPr/>
                    <a:lstStyle/>
                    <a:p>
                      <a:r>
                        <a:rPr lang="en-GB" dirty="0" smtClean="0"/>
                        <a:t>TV</a:t>
                      </a:r>
                      <a:endParaRPr lang="en-GB" dirty="0"/>
                    </a:p>
                  </a:txBody>
                  <a:tcPr/>
                </a:tc>
                <a:tc>
                  <a:txBody>
                    <a:bodyPr/>
                    <a:lstStyle/>
                    <a:p>
                      <a:r>
                        <a:rPr lang="en-GB" dirty="0" smtClean="0"/>
                        <a:t>Film</a:t>
                      </a:r>
                      <a:endParaRPr lang="en-GB" dirty="0"/>
                    </a:p>
                  </a:txBody>
                  <a:tcPr/>
                </a:tc>
                <a:extLst>
                  <a:ext uri="{0D108BD9-81ED-4DB2-BD59-A6C34878D82A}">
                    <a16:rowId xmlns:a16="http://schemas.microsoft.com/office/drawing/2014/main" val="10000"/>
                  </a:ext>
                </a:extLst>
              </a:tr>
              <a:tr h="426328">
                <a:tc>
                  <a:txBody>
                    <a:bodyPr/>
                    <a:lstStyle/>
                    <a:p>
                      <a:pPr>
                        <a:lnSpc>
                          <a:spcPct val="100000"/>
                        </a:lnSpc>
                      </a:pPr>
                      <a:r>
                        <a:rPr lang="en-GB" dirty="0" smtClean="0"/>
                        <a:t>Working mostly on commercially funded productions?</a:t>
                      </a:r>
                      <a:endParaRPr lang="en-GB" dirty="0"/>
                    </a:p>
                  </a:txBody>
                  <a:tcPr/>
                </a:tc>
                <a:tc>
                  <a:txBody>
                    <a:bodyPr/>
                    <a:lstStyle/>
                    <a:p>
                      <a:pPr>
                        <a:lnSpc>
                          <a:spcPct val="100000"/>
                        </a:lnSpc>
                      </a:pPr>
                      <a:r>
                        <a:rPr lang="en-GB" dirty="0" smtClean="0"/>
                        <a:t>85%</a:t>
                      </a:r>
                      <a:endParaRPr lang="en-GB" dirty="0"/>
                    </a:p>
                  </a:txBody>
                  <a:tcPr/>
                </a:tc>
                <a:tc>
                  <a:txBody>
                    <a:bodyPr/>
                    <a:lstStyle/>
                    <a:p>
                      <a:pPr>
                        <a:lnSpc>
                          <a:spcPct val="100000"/>
                        </a:lnSpc>
                      </a:pPr>
                      <a:r>
                        <a:rPr lang="en-GB" dirty="0" smtClean="0"/>
                        <a:t>49%</a:t>
                      </a:r>
                      <a:endParaRPr lang="en-GB" dirty="0"/>
                    </a:p>
                  </a:txBody>
                  <a:tcPr/>
                </a:tc>
                <a:extLst>
                  <a:ext uri="{0D108BD9-81ED-4DB2-BD59-A6C34878D82A}">
                    <a16:rowId xmlns:a16="http://schemas.microsoft.com/office/drawing/2014/main" val="10001"/>
                  </a:ext>
                </a:extLst>
              </a:tr>
              <a:tr h="253606">
                <a:tc>
                  <a:txBody>
                    <a:bodyPr/>
                    <a:lstStyle/>
                    <a:p>
                      <a:pPr>
                        <a:lnSpc>
                          <a:spcPct val="100000"/>
                        </a:lnSpc>
                      </a:pPr>
                      <a:r>
                        <a:rPr lang="en-GB" dirty="0" smtClean="0"/>
                        <a:t>Do</a:t>
                      </a:r>
                      <a:r>
                        <a:rPr lang="en-GB" baseline="0" dirty="0" smtClean="0"/>
                        <a:t> you ever engage people on an unpaid basis?</a:t>
                      </a:r>
                      <a:endParaRPr lang="en-GB" dirty="0"/>
                    </a:p>
                  </a:txBody>
                  <a:tcPr/>
                </a:tc>
                <a:tc>
                  <a:txBody>
                    <a:bodyPr/>
                    <a:lstStyle/>
                    <a:p>
                      <a:pPr>
                        <a:lnSpc>
                          <a:spcPct val="100000"/>
                        </a:lnSpc>
                      </a:pPr>
                      <a:r>
                        <a:rPr lang="en-GB" dirty="0" smtClean="0"/>
                        <a:t>17%</a:t>
                      </a:r>
                      <a:endParaRPr lang="en-GB" dirty="0"/>
                    </a:p>
                  </a:txBody>
                  <a:tcPr/>
                </a:tc>
                <a:tc>
                  <a:txBody>
                    <a:bodyPr/>
                    <a:lstStyle/>
                    <a:p>
                      <a:pPr>
                        <a:lnSpc>
                          <a:spcPct val="100000"/>
                        </a:lnSpc>
                      </a:pPr>
                      <a:r>
                        <a:rPr lang="en-GB" dirty="0" smtClean="0"/>
                        <a:t>41%</a:t>
                      </a:r>
                      <a:endParaRPr lang="en-GB" dirty="0"/>
                    </a:p>
                  </a:txBody>
                  <a:tcPr/>
                </a:tc>
                <a:extLst>
                  <a:ext uri="{0D108BD9-81ED-4DB2-BD59-A6C34878D82A}">
                    <a16:rowId xmlns:a16="http://schemas.microsoft.com/office/drawing/2014/main" val="10002"/>
                  </a:ext>
                </a:extLst>
              </a:tr>
              <a:tr h="253606">
                <a:tc>
                  <a:txBody>
                    <a:bodyPr/>
                    <a:lstStyle/>
                    <a:p>
                      <a:pPr>
                        <a:lnSpc>
                          <a:spcPct val="100000"/>
                        </a:lnSpc>
                      </a:pPr>
                      <a:r>
                        <a:rPr lang="en-GB" dirty="0" smtClean="0"/>
                        <a:t>Have you ever worked unpaid?</a:t>
                      </a:r>
                      <a:endParaRPr lang="en-GB" dirty="0"/>
                    </a:p>
                  </a:txBody>
                  <a:tcPr/>
                </a:tc>
                <a:tc>
                  <a:txBody>
                    <a:bodyPr/>
                    <a:lstStyle/>
                    <a:p>
                      <a:pPr>
                        <a:lnSpc>
                          <a:spcPct val="100000"/>
                        </a:lnSpc>
                      </a:pPr>
                      <a:r>
                        <a:rPr lang="en-GB" dirty="0" smtClean="0"/>
                        <a:t>65%</a:t>
                      </a:r>
                      <a:endParaRPr lang="en-GB" dirty="0"/>
                    </a:p>
                  </a:txBody>
                  <a:tcPr/>
                </a:tc>
                <a:tc>
                  <a:txBody>
                    <a:bodyPr/>
                    <a:lstStyle/>
                    <a:p>
                      <a:pPr>
                        <a:lnSpc>
                          <a:spcPct val="100000"/>
                        </a:lnSpc>
                      </a:pPr>
                      <a:r>
                        <a:rPr lang="en-GB" dirty="0" smtClean="0"/>
                        <a:t>94%</a:t>
                      </a:r>
                      <a:endParaRPr lang="en-GB" dirty="0"/>
                    </a:p>
                  </a:txBody>
                  <a:tcPr/>
                </a:tc>
                <a:extLst>
                  <a:ext uri="{0D108BD9-81ED-4DB2-BD59-A6C34878D82A}">
                    <a16:rowId xmlns:a16="http://schemas.microsoft.com/office/drawing/2014/main" val="10003"/>
                  </a:ext>
                </a:extLst>
              </a:tr>
              <a:tr h="253606">
                <a:tc>
                  <a:txBody>
                    <a:bodyPr/>
                    <a:lstStyle/>
                    <a:p>
                      <a:pPr>
                        <a:lnSpc>
                          <a:spcPct val="100000"/>
                        </a:lnSpc>
                      </a:pPr>
                      <a:r>
                        <a:rPr lang="en-GB" dirty="0" smtClean="0"/>
                        <a:t>Age – average</a:t>
                      </a:r>
                      <a:endParaRPr lang="en-GB" dirty="0"/>
                    </a:p>
                  </a:txBody>
                  <a:tcPr/>
                </a:tc>
                <a:tc>
                  <a:txBody>
                    <a:bodyPr/>
                    <a:lstStyle/>
                    <a:p>
                      <a:pPr>
                        <a:lnSpc>
                          <a:spcPct val="100000"/>
                        </a:lnSpc>
                      </a:pPr>
                      <a:r>
                        <a:rPr lang="en-GB" dirty="0" smtClean="0"/>
                        <a:t>43</a:t>
                      </a:r>
                      <a:endParaRPr lang="en-GB" dirty="0"/>
                    </a:p>
                  </a:txBody>
                  <a:tcPr/>
                </a:tc>
                <a:tc>
                  <a:txBody>
                    <a:bodyPr/>
                    <a:lstStyle/>
                    <a:p>
                      <a:pPr>
                        <a:lnSpc>
                          <a:spcPct val="100000"/>
                        </a:lnSpc>
                      </a:pPr>
                      <a:r>
                        <a:rPr lang="en-GB" dirty="0" smtClean="0"/>
                        <a:t>36</a:t>
                      </a:r>
                      <a:endParaRPr lang="en-GB" dirty="0"/>
                    </a:p>
                  </a:txBody>
                  <a:tcPr/>
                </a:tc>
                <a:extLst>
                  <a:ext uri="{0D108BD9-81ED-4DB2-BD59-A6C34878D82A}">
                    <a16:rowId xmlns:a16="http://schemas.microsoft.com/office/drawing/2014/main" val="10004"/>
                  </a:ext>
                </a:extLst>
              </a:tr>
              <a:tr h="253606">
                <a:tc>
                  <a:txBody>
                    <a:bodyPr/>
                    <a:lstStyle/>
                    <a:p>
                      <a:pPr>
                        <a:lnSpc>
                          <a:spcPct val="100000"/>
                        </a:lnSpc>
                      </a:pPr>
                      <a:r>
                        <a:rPr lang="en-GB" dirty="0" smtClean="0"/>
                        <a:t>Annual</a:t>
                      </a:r>
                      <a:r>
                        <a:rPr lang="en-GB" baseline="0" dirty="0" smtClean="0"/>
                        <a:t> income – average</a:t>
                      </a:r>
                      <a:endParaRPr lang="en-GB" dirty="0"/>
                    </a:p>
                  </a:txBody>
                  <a:tcPr/>
                </a:tc>
                <a:tc>
                  <a:txBody>
                    <a:bodyPr/>
                    <a:lstStyle/>
                    <a:p>
                      <a:pPr>
                        <a:lnSpc>
                          <a:spcPct val="100000"/>
                        </a:lnSpc>
                      </a:pPr>
                      <a:r>
                        <a:rPr lang="en-GB" dirty="0" smtClean="0"/>
                        <a:t>41.7K</a:t>
                      </a:r>
                      <a:endParaRPr lang="en-GB" dirty="0"/>
                    </a:p>
                  </a:txBody>
                  <a:tcPr/>
                </a:tc>
                <a:tc>
                  <a:txBody>
                    <a:bodyPr/>
                    <a:lstStyle/>
                    <a:p>
                      <a:pPr>
                        <a:lnSpc>
                          <a:spcPct val="100000"/>
                        </a:lnSpc>
                      </a:pPr>
                      <a:r>
                        <a:rPr lang="en-GB" dirty="0" smtClean="0"/>
                        <a:t>24K</a:t>
                      </a:r>
                      <a:endParaRPr lang="en-GB" dirty="0"/>
                    </a:p>
                  </a:txBody>
                  <a:tcPr/>
                </a:tc>
                <a:extLst>
                  <a:ext uri="{0D108BD9-81ED-4DB2-BD59-A6C34878D82A}">
                    <a16:rowId xmlns:a16="http://schemas.microsoft.com/office/drawing/2014/main" val="10005"/>
                  </a:ext>
                </a:extLst>
              </a:tr>
              <a:tr h="403448">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Freelance/self-employed/casually employed</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53.2%</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75.5%</a:t>
                      </a:r>
                    </a:p>
                  </a:txBody>
                  <a:tcPr/>
                </a:tc>
                <a:extLst>
                  <a:ext uri="{0D108BD9-81ED-4DB2-BD59-A6C34878D82A}">
                    <a16:rowId xmlns:a16="http://schemas.microsoft.com/office/drawing/2014/main" val="10006"/>
                  </a:ext>
                </a:extLst>
              </a:tr>
              <a:tr h="253606">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Income from sector forms more than 80% of personal income</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79.6%</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45.0%</a:t>
                      </a:r>
                    </a:p>
                  </a:txBody>
                  <a:tcPr/>
                </a:tc>
                <a:extLst>
                  <a:ext uri="{0D108BD9-81ED-4DB2-BD59-A6C34878D82A}">
                    <a16:rowId xmlns:a16="http://schemas.microsoft.com/office/drawing/2014/main" val="10007"/>
                  </a:ext>
                </a:extLst>
              </a:tr>
              <a:tr h="253606">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Male</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62.5%</a:t>
                      </a:r>
                    </a:p>
                  </a:txBody>
                  <a:tcPr/>
                </a:tc>
                <a:tc>
                  <a:txBody>
                    <a:bodyPr/>
                    <a:lstStyle/>
                    <a:p>
                      <a:pPr marL="0" algn="l" rtl="0" eaLnBrk="1" latinLnBrk="0" hangingPunct="1">
                        <a:lnSpc>
                          <a:spcPct val="100000"/>
                        </a:lnSpc>
                        <a:spcAft>
                          <a:spcPts val="0"/>
                        </a:spcAft>
                      </a:pPr>
                      <a:r>
                        <a:rPr kumimoji="0" lang="en-GB" kern="1200" dirty="0" smtClean="0">
                          <a:solidFill>
                            <a:schemeClr val="dk1"/>
                          </a:solidFill>
                          <a:latin typeface="+mn-lt"/>
                          <a:ea typeface="+mn-ea"/>
                          <a:cs typeface="+mn-cs"/>
                        </a:rPr>
                        <a:t>44.8%</a:t>
                      </a:r>
                    </a:p>
                  </a:txBody>
                  <a:tcPr/>
                </a:tc>
                <a:extLst>
                  <a:ext uri="{0D108BD9-81ED-4DB2-BD59-A6C34878D82A}">
                    <a16:rowId xmlns:a16="http://schemas.microsoft.com/office/drawing/2014/main" val="10008"/>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88891"/>
            <a:ext cx="5996358" cy="369332"/>
          </a:xfrm>
          <a:prstGeom prst="rect">
            <a:avLst/>
          </a:prstGeom>
          <a:noFill/>
        </p:spPr>
        <p:txBody>
          <a:bodyPr wrap="square" rtlCol="0">
            <a:spAutoFit/>
          </a:bodyPr>
          <a:lstStyle/>
          <a:p>
            <a:r>
              <a:rPr lang="en-GB" b="1" dirty="0" smtClean="0"/>
              <a:t>Profiles of respondents</a:t>
            </a:r>
            <a:endParaRPr lang="en-GB" b="1" dirty="0"/>
          </a:p>
        </p:txBody>
      </p:sp>
      <p:sp>
        <p:nvSpPr>
          <p:cNvPr id="3" name="TextBox 2"/>
          <p:cNvSpPr txBox="1"/>
          <p:nvPr/>
        </p:nvSpPr>
        <p:spPr>
          <a:xfrm>
            <a:off x="308022" y="188640"/>
            <a:ext cx="7429552" cy="369332"/>
          </a:xfrm>
          <a:prstGeom prst="rect">
            <a:avLst/>
          </a:prstGeom>
          <a:noFill/>
        </p:spPr>
        <p:txBody>
          <a:bodyPr wrap="square" rtlCol="0">
            <a:spAutoFit/>
          </a:bodyPr>
          <a:lstStyle/>
          <a:p>
            <a:r>
              <a:rPr lang="en-GB" b="1" dirty="0" smtClean="0"/>
              <a:t>Differences in film and TV sectors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7</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p:nvGraphicFramePr>
        <p:xfrm>
          <a:off x="467544" y="1772816"/>
          <a:ext cx="8280920" cy="3261360"/>
        </p:xfrm>
        <a:graphic>
          <a:graphicData uri="http://schemas.openxmlformats.org/drawingml/2006/table">
            <a:tbl>
              <a:tblPr firstRow="1" bandRow="1">
                <a:tableStyleId>{5C22544A-7EE6-4342-B048-85BDC9FD1C3A}</a:tableStyleId>
              </a:tblPr>
              <a:tblGrid>
                <a:gridCol w="561662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45744">
                  <a:extLst>
                    <a:ext uri="{9D8B030D-6E8A-4147-A177-3AD203B41FA5}">
                      <a16:colId xmlns:a16="http://schemas.microsoft.com/office/drawing/2014/main" val="20002"/>
                    </a:ext>
                  </a:extLst>
                </a:gridCol>
                <a:gridCol w="782448">
                  <a:extLst>
                    <a:ext uri="{9D8B030D-6E8A-4147-A177-3AD203B41FA5}">
                      <a16:colId xmlns:a16="http://schemas.microsoft.com/office/drawing/2014/main" val="20003"/>
                    </a:ext>
                  </a:extLst>
                </a:gridCol>
              </a:tblGrid>
              <a:tr h="253606">
                <a:tc>
                  <a:txBody>
                    <a:bodyPr/>
                    <a:lstStyle/>
                    <a:p>
                      <a:r>
                        <a:rPr lang="en-GB" sz="1600" dirty="0" smtClean="0"/>
                        <a:t>Statement – rank agreement from 1 to 10 (averages given)</a:t>
                      </a:r>
                      <a:endParaRPr lang="en-GB" sz="1600" dirty="0"/>
                    </a:p>
                  </a:txBody>
                  <a:tcPr/>
                </a:tc>
                <a:tc>
                  <a:txBody>
                    <a:bodyPr/>
                    <a:lstStyle/>
                    <a:p>
                      <a:pPr algn="ctr"/>
                      <a:r>
                        <a:rPr lang="en-GB" dirty="0" smtClean="0"/>
                        <a:t>Whole %</a:t>
                      </a:r>
                      <a:endParaRPr lang="en-GB" dirty="0"/>
                    </a:p>
                  </a:txBody>
                  <a:tcPr/>
                </a:tc>
                <a:tc>
                  <a:txBody>
                    <a:bodyPr/>
                    <a:lstStyle/>
                    <a:p>
                      <a:pPr algn="ctr"/>
                      <a:r>
                        <a:rPr lang="en-GB" dirty="0" smtClean="0"/>
                        <a:t>TV %</a:t>
                      </a:r>
                      <a:endParaRPr lang="en-GB" dirty="0"/>
                    </a:p>
                  </a:txBody>
                  <a:tcPr/>
                </a:tc>
                <a:tc>
                  <a:txBody>
                    <a:bodyPr/>
                    <a:lstStyle/>
                    <a:p>
                      <a:pPr algn="ctr"/>
                      <a:r>
                        <a:rPr lang="en-GB" dirty="0" smtClean="0"/>
                        <a:t>Film %</a:t>
                      </a:r>
                      <a:endParaRPr lang="en-GB" dirty="0"/>
                    </a:p>
                  </a:txBody>
                  <a:tcPr/>
                </a:tc>
                <a:extLst>
                  <a:ext uri="{0D108BD9-81ED-4DB2-BD59-A6C34878D82A}">
                    <a16:rowId xmlns:a16="http://schemas.microsoft.com/office/drawing/2014/main" val="10000"/>
                  </a:ext>
                </a:extLst>
              </a:tr>
              <a:tr h="253606">
                <a:tc>
                  <a:txBody>
                    <a:bodyPr/>
                    <a:lstStyle/>
                    <a:p>
                      <a:r>
                        <a:rPr lang="en-US" sz="1600" dirty="0" smtClean="0"/>
                        <a:t>‘ I believe that asking someone to work for free is morally wrong’</a:t>
                      </a:r>
                      <a:endParaRPr lang="en-GB" sz="1600" dirty="0"/>
                    </a:p>
                  </a:txBody>
                  <a:tcPr/>
                </a:tc>
                <a:tc>
                  <a:txBody>
                    <a:bodyPr/>
                    <a:lstStyle/>
                    <a:p>
                      <a:pPr algn="ctr"/>
                      <a:r>
                        <a:rPr lang="en-GB" dirty="0" smtClean="0"/>
                        <a:t>6.9</a:t>
                      </a:r>
                      <a:endParaRPr lang="en-GB" dirty="0"/>
                    </a:p>
                  </a:txBody>
                  <a:tcPr/>
                </a:tc>
                <a:tc>
                  <a:txBody>
                    <a:bodyPr/>
                    <a:lstStyle/>
                    <a:p>
                      <a:pPr algn="ctr"/>
                      <a:r>
                        <a:rPr lang="en-GB" dirty="0" smtClean="0"/>
                        <a:t>7.1</a:t>
                      </a:r>
                      <a:endParaRPr lang="en-GB" dirty="0"/>
                    </a:p>
                  </a:txBody>
                  <a:tcPr/>
                </a:tc>
                <a:tc>
                  <a:txBody>
                    <a:bodyPr/>
                    <a:lstStyle/>
                    <a:p>
                      <a:pPr algn="ctr"/>
                      <a:r>
                        <a:rPr lang="en-GB" dirty="0" smtClean="0"/>
                        <a:t>6.5</a:t>
                      </a:r>
                      <a:endParaRPr lang="en-GB" dirty="0"/>
                    </a:p>
                  </a:txBody>
                  <a:tcPr/>
                </a:tc>
                <a:extLst>
                  <a:ext uri="{0D108BD9-81ED-4DB2-BD59-A6C34878D82A}">
                    <a16:rowId xmlns:a16="http://schemas.microsoft.com/office/drawing/2014/main" val="10001"/>
                  </a:ext>
                </a:extLst>
              </a:tr>
              <a:tr h="253606">
                <a:tc>
                  <a:txBody>
                    <a:bodyPr/>
                    <a:lstStyle/>
                    <a:p>
                      <a:r>
                        <a:rPr lang="en-US" sz="1600" dirty="0" smtClean="0"/>
                        <a:t> 'I believe in the individual's right to choose to work for free' </a:t>
                      </a:r>
                      <a:endParaRPr lang="en-GB" sz="1600" dirty="0"/>
                    </a:p>
                  </a:txBody>
                  <a:tcPr/>
                </a:tc>
                <a:tc>
                  <a:txBody>
                    <a:bodyPr/>
                    <a:lstStyle/>
                    <a:p>
                      <a:pPr algn="ctr"/>
                      <a:r>
                        <a:rPr lang="en-GB" dirty="0" smtClean="0"/>
                        <a:t>6.4</a:t>
                      </a:r>
                      <a:endParaRPr lang="en-GB" dirty="0"/>
                    </a:p>
                  </a:txBody>
                  <a:tcPr/>
                </a:tc>
                <a:tc>
                  <a:txBody>
                    <a:bodyPr/>
                    <a:lstStyle/>
                    <a:p>
                      <a:pPr algn="ctr"/>
                      <a:r>
                        <a:rPr lang="en-GB" dirty="0" smtClean="0"/>
                        <a:t>6.3</a:t>
                      </a:r>
                      <a:endParaRPr lang="en-GB" dirty="0"/>
                    </a:p>
                  </a:txBody>
                  <a:tcPr/>
                </a:tc>
                <a:tc>
                  <a:txBody>
                    <a:bodyPr/>
                    <a:lstStyle/>
                    <a:p>
                      <a:pPr algn="ctr"/>
                      <a:r>
                        <a:rPr lang="en-GB" dirty="0" smtClean="0"/>
                        <a:t>7.1</a:t>
                      </a:r>
                      <a:endParaRPr lang="en-GB" dirty="0"/>
                    </a:p>
                  </a:txBody>
                  <a:tcPr/>
                </a:tc>
                <a:extLst>
                  <a:ext uri="{0D108BD9-81ED-4DB2-BD59-A6C34878D82A}">
                    <a16:rowId xmlns:a16="http://schemas.microsoft.com/office/drawing/2014/main" val="10002"/>
                  </a:ext>
                </a:extLst>
              </a:tr>
              <a:tr h="253606">
                <a:tc>
                  <a:txBody>
                    <a:bodyPr/>
                    <a:lstStyle/>
                    <a:p>
                      <a:r>
                        <a:rPr lang="en-US" sz="1600" dirty="0" smtClean="0"/>
                        <a:t>‘The morality of unpaid work depends on the budget available’</a:t>
                      </a:r>
                      <a:endParaRPr lang="en-GB" sz="1600" dirty="0"/>
                    </a:p>
                  </a:txBody>
                  <a:tcPr/>
                </a:tc>
                <a:tc>
                  <a:txBody>
                    <a:bodyPr/>
                    <a:lstStyle/>
                    <a:p>
                      <a:pPr algn="ctr"/>
                      <a:r>
                        <a:rPr lang="en-GB" dirty="0" smtClean="0"/>
                        <a:t>3.9</a:t>
                      </a:r>
                      <a:endParaRPr lang="en-GB" dirty="0"/>
                    </a:p>
                  </a:txBody>
                  <a:tcPr/>
                </a:tc>
                <a:tc>
                  <a:txBody>
                    <a:bodyPr/>
                    <a:lstStyle/>
                    <a:p>
                      <a:pPr algn="ctr"/>
                      <a:r>
                        <a:rPr lang="en-GB" dirty="0" smtClean="0"/>
                        <a:t>3.5</a:t>
                      </a:r>
                      <a:endParaRPr lang="en-GB" dirty="0"/>
                    </a:p>
                  </a:txBody>
                  <a:tcPr/>
                </a:tc>
                <a:tc>
                  <a:txBody>
                    <a:bodyPr/>
                    <a:lstStyle/>
                    <a:p>
                      <a:pPr algn="ctr"/>
                      <a:r>
                        <a:rPr lang="en-GB" dirty="0" smtClean="0"/>
                        <a:t>4.7</a:t>
                      </a:r>
                      <a:endParaRPr lang="en-GB" dirty="0"/>
                    </a:p>
                  </a:txBody>
                  <a:tcPr/>
                </a:tc>
                <a:extLst>
                  <a:ext uri="{0D108BD9-81ED-4DB2-BD59-A6C34878D82A}">
                    <a16:rowId xmlns:a16="http://schemas.microsoft.com/office/drawing/2014/main" val="10003"/>
                  </a:ext>
                </a:extLst>
              </a:tr>
              <a:tr h="253606">
                <a:tc>
                  <a:txBody>
                    <a:bodyPr/>
                    <a:lstStyle/>
                    <a:p>
                      <a:r>
                        <a:rPr lang="en-US" sz="1600" dirty="0" smtClean="0"/>
                        <a:t>‘ I would not take part in any form of illegal employment practice’</a:t>
                      </a:r>
                      <a:endParaRPr lang="en-GB" sz="1600" dirty="0"/>
                    </a:p>
                  </a:txBody>
                  <a:tcPr/>
                </a:tc>
                <a:tc>
                  <a:txBody>
                    <a:bodyPr/>
                    <a:lstStyle/>
                    <a:p>
                      <a:pPr algn="ctr"/>
                      <a:r>
                        <a:rPr lang="en-GB" dirty="0" smtClean="0"/>
                        <a:t>7.4</a:t>
                      </a:r>
                      <a:endParaRPr lang="en-GB" dirty="0"/>
                    </a:p>
                  </a:txBody>
                  <a:tcPr/>
                </a:tc>
                <a:tc>
                  <a:txBody>
                    <a:bodyPr/>
                    <a:lstStyle/>
                    <a:p>
                      <a:pPr algn="ctr"/>
                      <a:r>
                        <a:rPr lang="en-GB" dirty="0" smtClean="0"/>
                        <a:t>7.6</a:t>
                      </a:r>
                      <a:endParaRPr lang="en-GB" dirty="0"/>
                    </a:p>
                  </a:txBody>
                  <a:tcPr/>
                </a:tc>
                <a:tc>
                  <a:txBody>
                    <a:bodyPr/>
                    <a:lstStyle/>
                    <a:p>
                      <a:pPr algn="ctr"/>
                      <a:r>
                        <a:rPr lang="en-GB" dirty="0" smtClean="0"/>
                        <a:t>6.4</a:t>
                      </a:r>
                      <a:endParaRPr lang="en-GB" dirty="0"/>
                    </a:p>
                  </a:txBody>
                  <a:tcPr/>
                </a:tc>
                <a:extLst>
                  <a:ext uri="{0D108BD9-81ED-4DB2-BD59-A6C34878D82A}">
                    <a16:rowId xmlns:a16="http://schemas.microsoft.com/office/drawing/2014/main" val="10004"/>
                  </a:ext>
                </a:extLst>
              </a:tr>
              <a:tr h="253606">
                <a:tc>
                  <a:txBody>
                    <a:bodyPr/>
                    <a:lstStyle/>
                    <a:p>
                      <a:r>
                        <a:rPr lang="en-US" sz="1600" dirty="0" smtClean="0"/>
                        <a:t> ‘For me, working for free was (or is) the only entry route available' </a:t>
                      </a:r>
                      <a:endParaRPr lang="en-GB" sz="1600" dirty="0"/>
                    </a:p>
                  </a:txBody>
                  <a:tcPr/>
                </a:tc>
                <a:tc>
                  <a:txBody>
                    <a:bodyPr/>
                    <a:lstStyle/>
                    <a:p>
                      <a:pPr algn="ctr"/>
                      <a:r>
                        <a:rPr lang="en-GB" dirty="0" smtClean="0"/>
                        <a:t>4.7</a:t>
                      </a:r>
                      <a:endParaRPr lang="en-GB" dirty="0"/>
                    </a:p>
                  </a:txBody>
                  <a:tcPr/>
                </a:tc>
                <a:tc>
                  <a:txBody>
                    <a:bodyPr/>
                    <a:lstStyle/>
                    <a:p>
                      <a:pPr algn="ctr"/>
                      <a:r>
                        <a:rPr lang="en-GB" dirty="0" smtClean="0"/>
                        <a:t>4.2</a:t>
                      </a:r>
                      <a:endParaRPr lang="en-GB" dirty="0"/>
                    </a:p>
                  </a:txBody>
                  <a:tcPr/>
                </a:tc>
                <a:tc>
                  <a:txBody>
                    <a:bodyPr/>
                    <a:lstStyle/>
                    <a:p>
                      <a:pPr algn="ctr"/>
                      <a:r>
                        <a:rPr lang="en-GB" dirty="0" smtClean="0"/>
                        <a:t>6.2</a:t>
                      </a:r>
                      <a:endParaRPr lang="en-GB" dirty="0"/>
                    </a:p>
                  </a:txBody>
                  <a:tcPr/>
                </a:tc>
                <a:extLst>
                  <a:ext uri="{0D108BD9-81ED-4DB2-BD59-A6C34878D82A}">
                    <a16:rowId xmlns:a16="http://schemas.microsoft.com/office/drawing/2014/main" val="10005"/>
                  </a:ext>
                </a:extLst>
              </a:tr>
              <a:tr h="253606">
                <a:tc>
                  <a:txBody>
                    <a:bodyPr/>
                    <a:lstStyle/>
                    <a:p>
                      <a:r>
                        <a:rPr lang="en-GB" sz="1600" dirty="0" smtClean="0"/>
                        <a:t>‘Unpaid work is a good selection mechanism for industry entry’</a:t>
                      </a:r>
                      <a:endParaRPr lang="en-GB" sz="1600" dirty="0"/>
                    </a:p>
                  </a:txBody>
                  <a:tcPr/>
                </a:tc>
                <a:tc>
                  <a:txBody>
                    <a:bodyPr/>
                    <a:lstStyle/>
                    <a:p>
                      <a:pPr algn="ctr"/>
                      <a:r>
                        <a:rPr lang="en-GB" dirty="0" smtClean="0"/>
                        <a:t>3.5</a:t>
                      </a:r>
                      <a:endParaRPr lang="en-GB" dirty="0"/>
                    </a:p>
                  </a:txBody>
                  <a:tcPr/>
                </a:tc>
                <a:tc>
                  <a:txBody>
                    <a:bodyPr/>
                    <a:lstStyle/>
                    <a:p>
                      <a:pPr algn="ctr"/>
                      <a:r>
                        <a:rPr lang="en-GB" dirty="0" smtClean="0"/>
                        <a:t>3.2</a:t>
                      </a:r>
                      <a:endParaRPr lang="en-GB" dirty="0"/>
                    </a:p>
                  </a:txBody>
                  <a:tcPr/>
                </a:tc>
                <a:tc>
                  <a:txBody>
                    <a:bodyPr/>
                    <a:lstStyle/>
                    <a:p>
                      <a:pPr algn="ctr"/>
                      <a:r>
                        <a:rPr lang="en-GB" dirty="0" smtClean="0"/>
                        <a:t>4.7</a:t>
                      </a:r>
                      <a:endParaRPr lang="en-GB" dirty="0"/>
                    </a:p>
                  </a:txBody>
                  <a:tcPr/>
                </a:tc>
                <a:extLst>
                  <a:ext uri="{0D108BD9-81ED-4DB2-BD59-A6C34878D82A}">
                    <a16:rowId xmlns:a16="http://schemas.microsoft.com/office/drawing/2014/main" val="10006"/>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60315"/>
            <a:ext cx="5996358" cy="369332"/>
          </a:xfrm>
          <a:prstGeom prst="rect">
            <a:avLst/>
          </a:prstGeom>
          <a:noFill/>
        </p:spPr>
        <p:txBody>
          <a:bodyPr wrap="square" rtlCol="0">
            <a:spAutoFit/>
          </a:bodyPr>
          <a:lstStyle/>
          <a:p>
            <a:r>
              <a:rPr lang="en-GB" b="1" dirty="0" smtClean="0"/>
              <a:t>Differences in film and TV sectors</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8</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aphicFrame>
        <p:nvGraphicFramePr>
          <p:cNvPr id="9" name="Table 8"/>
          <p:cNvGraphicFramePr>
            <a:graphicFrameLocks noGrp="1"/>
          </p:cNvGraphicFramePr>
          <p:nvPr/>
        </p:nvGraphicFramePr>
        <p:xfrm>
          <a:off x="395536" y="2348880"/>
          <a:ext cx="8280919" cy="2103120"/>
        </p:xfrm>
        <a:graphic>
          <a:graphicData uri="http://schemas.openxmlformats.org/drawingml/2006/table">
            <a:tbl>
              <a:tblPr firstRow="1" bandRow="1">
                <a:tableStyleId>{5C22544A-7EE6-4342-B048-85BDC9FD1C3A}</a:tableStyleId>
              </a:tblPr>
              <a:tblGrid>
                <a:gridCol w="5688632">
                  <a:extLst>
                    <a:ext uri="{9D8B030D-6E8A-4147-A177-3AD203B41FA5}">
                      <a16:colId xmlns:a16="http://schemas.microsoft.com/office/drawing/2014/main" val="20000"/>
                    </a:ext>
                  </a:extLst>
                </a:gridCol>
                <a:gridCol w="1027388">
                  <a:extLst>
                    <a:ext uri="{9D8B030D-6E8A-4147-A177-3AD203B41FA5}">
                      <a16:colId xmlns:a16="http://schemas.microsoft.com/office/drawing/2014/main" val="20001"/>
                    </a:ext>
                  </a:extLst>
                </a:gridCol>
                <a:gridCol w="782451">
                  <a:extLst>
                    <a:ext uri="{9D8B030D-6E8A-4147-A177-3AD203B41FA5}">
                      <a16:colId xmlns:a16="http://schemas.microsoft.com/office/drawing/2014/main" val="20002"/>
                    </a:ext>
                  </a:extLst>
                </a:gridCol>
                <a:gridCol w="782448">
                  <a:extLst>
                    <a:ext uri="{9D8B030D-6E8A-4147-A177-3AD203B41FA5}">
                      <a16:colId xmlns:a16="http://schemas.microsoft.com/office/drawing/2014/main" val="20003"/>
                    </a:ext>
                  </a:extLst>
                </a:gridCol>
              </a:tblGrid>
              <a:tr h="253606">
                <a:tc>
                  <a:txBody>
                    <a:bodyPr/>
                    <a:lstStyle/>
                    <a:p>
                      <a:r>
                        <a:rPr lang="en-GB" dirty="0" smtClean="0"/>
                        <a:t>Words which describe unpaid work</a:t>
                      </a:r>
                      <a:endParaRPr lang="en-GB" dirty="0"/>
                    </a:p>
                  </a:txBody>
                  <a:tcPr/>
                </a:tc>
                <a:tc>
                  <a:txBody>
                    <a:bodyPr/>
                    <a:lstStyle/>
                    <a:p>
                      <a:pPr algn="ctr"/>
                      <a:r>
                        <a:rPr lang="en-GB" dirty="0" smtClean="0"/>
                        <a:t>Whole %</a:t>
                      </a:r>
                      <a:endParaRPr lang="en-GB" dirty="0"/>
                    </a:p>
                  </a:txBody>
                  <a:tcPr/>
                </a:tc>
                <a:tc>
                  <a:txBody>
                    <a:bodyPr/>
                    <a:lstStyle/>
                    <a:p>
                      <a:pPr algn="ctr"/>
                      <a:r>
                        <a:rPr lang="en-GB" dirty="0" smtClean="0"/>
                        <a:t>TV </a:t>
                      </a:r>
                      <a:br>
                        <a:rPr lang="en-GB" dirty="0" smtClean="0"/>
                      </a:br>
                      <a:r>
                        <a:rPr lang="en-GB" dirty="0" smtClean="0"/>
                        <a:t>%</a:t>
                      </a:r>
                      <a:endParaRPr lang="en-GB" dirty="0"/>
                    </a:p>
                  </a:txBody>
                  <a:tcPr/>
                </a:tc>
                <a:tc>
                  <a:txBody>
                    <a:bodyPr/>
                    <a:lstStyle/>
                    <a:p>
                      <a:pPr algn="ctr"/>
                      <a:r>
                        <a:rPr lang="en-GB" dirty="0" smtClean="0"/>
                        <a:t>Film %</a:t>
                      </a:r>
                      <a:endParaRPr lang="en-GB" dirty="0"/>
                    </a:p>
                  </a:txBody>
                  <a:tcPr/>
                </a:tc>
                <a:extLst>
                  <a:ext uri="{0D108BD9-81ED-4DB2-BD59-A6C34878D82A}">
                    <a16:rowId xmlns:a16="http://schemas.microsoft.com/office/drawing/2014/main" val="10000"/>
                  </a:ext>
                </a:extLst>
              </a:tr>
              <a:tr h="253606">
                <a:tc>
                  <a:txBody>
                    <a:bodyPr/>
                    <a:lstStyle/>
                    <a:p>
                      <a:r>
                        <a:rPr lang="en-GB" dirty="0" smtClean="0"/>
                        <a:t>Learning experience</a:t>
                      </a:r>
                      <a:endParaRPr lang="en-GB" dirty="0"/>
                    </a:p>
                  </a:txBody>
                  <a:tcPr/>
                </a:tc>
                <a:tc>
                  <a:txBody>
                    <a:bodyPr/>
                    <a:lstStyle/>
                    <a:p>
                      <a:pPr algn="ctr"/>
                      <a:r>
                        <a:rPr lang="en-GB" dirty="0" smtClean="0"/>
                        <a:t>53</a:t>
                      </a:r>
                      <a:endParaRPr lang="en-GB" dirty="0"/>
                    </a:p>
                  </a:txBody>
                  <a:tcPr/>
                </a:tc>
                <a:tc>
                  <a:txBody>
                    <a:bodyPr/>
                    <a:lstStyle/>
                    <a:p>
                      <a:pPr algn="ctr"/>
                      <a:r>
                        <a:rPr lang="en-GB" dirty="0" smtClean="0"/>
                        <a:t>49</a:t>
                      </a:r>
                      <a:endParaRPr lang="en-GB" dirty="0"/>
                    </a:p>
                  </a:txBody>
                  <a:tcPr/>
                </a:tc>
                <a:tc>
                  <a:txBody>
                    <a:bodyPr/>
                    <a:lstStyle/>
                    <a:p>
                      <a:pPr algn="ctr"/>
                      <a:r>
                        <a:rPr lang="en-GB" dirty="0" smtClean="0"/>
                        <a:t>66</a:t>
                      </a:r>
                      <a:endParaRPr lang="en-GB" dirty="0"/>
                    </a:p>
                  </a:txBody>
                  <a:tcPr/>
                </a:tc>
                <a:extLst>
                  <a:ext uri="{0D108BD9-81ED-4DB2-BD59-A6C34878D82A}">
                    <a16:rowId xmlns:a16="http://schemas.microsoft.com/office/drawing/2014/main" val="10001"/>
                  </a:ext>
                </a:extLst>
              </a:tr>
              <a:tr h="253606">
                <a:tc>
                  <a:txBody>
                    <a:bodyPr/>
                    <a:lstStyle/>
                    <a:p>
                      <a:r>
                        <a:rPr lang="en-GB" dirty="0" smtClean="0"/>
                        <a:t>Networking</a:t>
                      </a:r>
                      <a:endParaRPr lang="en-GB" dirty="0"/>
                    </a:p>
                  </a:txBody>
                  <a:tcPr/>
                </a:tc>
                <a:tc>
                  <a:txBody>
                    <a:bodyPr/>
                    <a:lstStyle/>
                    <a:p>
                      <a:pPr algn="ctr"/>
                      <a:r>
                        <a:rPr lang="en-GB" dirty="0" smtClean="0"/>
                        <a:t>36</a:t>
                      </a:r>
                      <a:endParaRPr lang="en-GB" dirty="0"/>
                    </a:p>
                  </a:txBody>
                  <a:tcPr/>
                </a:tc>
                <a:tc>
                  <a:txBody>
                    <a:bodyPr/>
                    <a:lstStyle/>
                    <a:p>
                      <a:pPr algn="ctr"/>
                      <a:r>
                        <a:rPr lang="en-GB" dirty="0" smtClean="0"/>
                        <a:t>31</a:t>
                      </a:r>
                      <a:endParaRPr lang="en-GB" dirty="0"/>
                    </a:p>
                  </a:txBody>
                  <a:tcPr/>
                </a:tc>
                <a:tc>
                  <a:txBody>
                    <a:bodyPr/>
                    <a:lstStyle/>
                    <a:p>
                      <a:pPr algn="ctr"/>
                      <a:r>
                        <a:rPr lang="en-GB" dirty="0" smtClean="0"/>
                        <a:t>50</a:t>
                      </a:r>
                      <a:endParaRPr lang="en-GB" dirty="0"/>
                    </a:p>
                  </a:txBody>
                  <a:tcPr/>
                </a:tc>
                <a:extLst>
                  <a:ext uri="{0D108BD9-81ED-4DB2-BD59-A6C34878D82A}">
                    <a16:rowId xmlns:a16="http://schemas.microsoft.com/office/drawing/2014/main" val="10002"/>
                  </a:ext>
                </a:extLst>
              </a:tr>
              <a:tr h="253606">
                <a:tc>
                  <a:txBody>
                    <a:bodyPr/>
                    <a:lstStyle/>
                    <a:p>
                      <a:r>
                        <a:rPr lang="en-GB" dirty="0" smtClean="0"/>
                        <a:t>Contacts</a:t>
                      </a:r>
                      <a:endParaRPr lang="en-GB" dirty="0"/>
                    </a:p>
                  </a:txBody>
                  <a:tcPr/>
                </a:tc>
                <a:tc>
                  <a:txBody>
                    <a:bodyPr/>
                    <a:lstStyle/>
                    <a:p>
                      <a:pPr algn="ctr"/>
                      <a:r>
                        <a:rPr lang="en-GB" dirty="0" smtClean="0"/>
                        <a:t>42</a:t>
                      </a:r>
                      <a:endParaRPr lang="en-GB" dirty="0"/>
                    </a:p>
                  </a:txBody>
                  <a:tcPr/>
                </a:tc>
                <a:tc>
                  <a:txBody>
                    <a:bodyPr/>
                    <a:lstStyle/>
                    <a:p>
                      <a:pPr algn="ctr"/>
                      <a:r>
                        <a:rPr lang="en-GB" dirty="0" smtClean="0"/>
                        <a:t>38</a:t>
                      </a:r>
                      <a:endParaRPr lang="en-GB" dirty="0"/>
                    </a:p>
                  </a:txBody>
                  <a:tcPr/>
                </a:tc>
                <a:tc>
                  <a:txBody>
                    <a:bodyPr/>
                    <a:lstStyle/>
                    <a:p>
                      <a:pPr algn="ctr"/>
                      <a:r>
                        <a:rPr lang="en-GB" dirty="0" smtClean="0"/>
                        <a:t>53</a:t>
                      </a:r>
                      <a:endParaRPr lang="en-GB" dirty="0"/>
                    </a:p>
                  </a:txBody>
                  <a:tcPr/>
                </a:tc>
                <a:extLst>
                  <a:ext uri="{0D108BD9-81ED-4DB2-BD59-A6C34878D82A}">
                    <a16:rowId xmlns:a16="http://schemas.microsoft.com/office/drawing/2014/main" val="10003"/>
                  </a:ext>
                </a:extLst>
              </a:tr>
              <a:tr h="253606">
                <a:tc>
                  <a:txBody>
                    <a:bodyPr/>
                    <a:lstStyle/>
                    <a:p>
                      <a:r>
                        <a:rPr lang="en-GB" dirty="0" smtClean="0"/>
                        <a:t>Unethical</a:t>
                      </a:r>
                      <a:endParaRPr lang="en-GB" dirty="0"/>
                    </a:p>
                  </a:txBody>
                  <a:tcPr/>
                </a:tc>
                <a:tc>
                  <a:txBody>
                    <a:bodyPr/>
                    <a:lstStyle/>
                    <a:p>
                      <a:pPr algn="ctr"/>
                      <a:r>
                        <a:rPr lang="en-GB" dirty="0" smtClean="0"/>
                        <a:t>53</a:t>
                      </a:r>
                      <a:endParaRPr lang="en-GB" dirty="0"/>
                    </a:p>
                  </a:txBody>
                  <a:tcPr/>
                </a:tc>
                <a:tc>
                  <a:txBody>
                    <a:bodyPr/>
                    <a:lstStyle/>
                    <a:p>
                      <a:pPr algn="ctr"/>
                      <a:r>
                        <a:rPr lang="en-GB" dirty="0" smtClean="0"/>
                        <a:t>56</a:t>
                      </a:r>
                      <a:endParaRPr lang="en-GB" dirty="0"/>
                    </a:p>
                  </a:txBody>
                  <a:tcPr/>
                </a:tc>
                <a:tc>
                  <a:txBody>
                    <a:bodyPr/>
                    <a:lstStyle/>
                    <a:p>
                      <a:pPr algn="ctr"/>
                      <a:r>
                        <a:rPr lang="en-GB" dirty="0" smtClean="0"/>
                        <a:t>44</a:t>
                      </a:r>
                      <a:endParaRPr lang="en-GB" dirty="0"/>
                    </a:p>
                  </a:txBody>
                  <a:tcPr/>
                </a:tc>
                <a:extLst>
                  <a:ext uri="{0D108BD9-81ED-4DB2-BD59-A6C34878D82A}">
                    <a16:rowId xmlns:a16="http://schemas.microsoft.com/office/drawing/2014/main" val="10004"/>
                  </a:ext>
                </a:extLst>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107" y="453092"/>
            <a:ext cx="5996358" cy="369332"/>
          </a:xfrm>
          <a:prstGeom prst="rect">
            <a:avLst/>
          </a:prstGeom>
          <a:noFill/>
        </p:spPr>
        <p:txBody>
          <a:bodyPr wrap="square" rtlCol="0">
            <a:spAutoFit/>
          </a:bodyPr>
          <a:lstStyle/>
          <a:p>
            <a:r>
              <a:rPr lang="en-GB" b="1" dirty="0" smtClean="0"/>
              <a:t>Differences in film and TV sectors</a:t>
            </a:r>
            <a:endParaRPr lang="en-GB" b="1" dirty="0"/>
          </a:p>
        </p:txBody>
      </p:sp>
      <p:sp>
        <p:nvSpPr>
          <p:cNvPr id="3" name="TextBox 2"/>
          <p:cNvSpPr txBox="1"/>
          <p:nvPr/>
        </p:nvSpPr>
        <p:spPr>
          <a:xfrm>
            <a:off x="308022" y="214290"/>
            <a:ext cx="7429552" cy="369332"/>
          </a:xfrm>
          <a:prstGeom prst="rect">
            <a:avLst/>
          </a:prstGeom>
          <a:noFill/>
        </p:spPr>
        <p:txBody>
          <a:bodyPr wrap="square" rtlCol="0">
            <a:spAutoFit/>
          </a:bodyPr>
          <a:lstStyle/>
          <a:p>
            <a:r>
              <a:rPr lang="en-GB" b="1" dirty="0" smtClean="0"/>
              <a:t>Factors correlating to ethical attitude</a:t>
            </a:r>
            <a:endParaRPr lang="en-GB" b="1" dirty="0"/>
          </a:p>
        </p:txBody>
      </p:sp>
      <p:sp>
        <p:nvSpPr>
          <p:cNvPr id="2" name="Slide Number Placeholder 1"/>
          <p:cNvSpPr>
            <a:spLocks noGrp="1"/>
          </p:cNvSpPr>
          <p:nvPr>
            <p:ph type="sldNum" sz="quarter" idx="11"/>
          </p:nvPr>
        </p:nvSpPr>
        <p:spPr/>
        <p:txBody>
          <a:bodyPr/>
          <a:lstStyle/>
          <a:p>
            <a:r>
              <a:rPr lang="en-GB" dirty="0" smtClean="0"/>
              <a:t>Slide </a:t>
            </a:r>
            <a:fld id="{F181B11B-A584-4D94-A478-2F07B9C347A3}" type="slidenum">
              <a:rPr lang="en-GB" smtClean="0"/>
              <a:pPr/>
              <a:t>9</a:t>
            </a:fld>
            <a:r>
              <a:rPr lang="en-GB" dirty="0" smtClean="0"/>
              <a:t> of </a:t>
            </a:r>
            <a:r>
              <a:rPr lang="en-GB" dirty="0" smtClean="0"/>
              <a:t>19</a:t>
            </a:r>
            <a:endParaRPr lang="en-GB" dirty="0"/>
          </a:p>
        </p:txBody>
      </p:sp>
      <p:grpSp>
        <p:nvGrpSpPr>
          <p:cNvPr id="4" name="Group 9"/>
          <p:cNvGrpSpPr/>
          <p:nvPr/>
        </p:nvGrpSpPr>
        <p:grpSpPr>
          <a:xfrm>
            <a:off x="285720" y="882632"/>
            <a:ext cx="8572560" cy="1974864"/>
            <a:chOff x="285720" y="882632"/>
            <a:chExt cx="8572560" cy="1974864"/>
          </a:xfrm>
        </p:grpSpPr>
        <p:sp>
          <p:nvSpPr>
            <p:cNvPr id="8" name="Rectangle 7"/>
            <p:cNvSpPr/>
            <p:nvPr/>
          </p:nvSpPr>
          <p:spPr>
            <a:xfrm>
              <a:off x="285720" y="882632"/>
              <a:ext cx="8572560" cy="197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p:nvPr/>
          </p:nvCxnSpPr>
          <p:spPr>
            <a:xfrm>
              <a:off x="285720" y="928614"/>
              <a:ext cx="8572560" cy="1686"/>
            </a:xfrm>
            <a:prstGeom prst="line">
              <a:avLst/>
            </a:prstGeom>
            <a:ln w="19050">
              <a:solidFill>
                <a:schemeClr val="tx1"/>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000100" y="1268760"/>
            <a:ext cx="7358114" cy="2169825"/>
          </a:xfrm>
          <a:prstGeom prst="rect">
            <a:avLst/>
          </a:prstGeom>
          <a:noFill/>
        </p:spPr>
        <p:txBody>
          <a:bodyPr wrap="square" rtlCol="0">
            <a:spAutoFit/>
          </a:bodyPr>
          <a:lstStyle/>
          <a:p>
            <a:pPr marL="357188" indent="-357188">
              <a:lnSpc>
                <a:spcPct val="150000"/>
              </a:lnSpc>
            </a:pPr>
            <a:r>
              <a:rPr lang="en-US" b="1" dirty="0" smtClean="0">
                <a:solidFill>
                  <a:srgbClr val="FFFF00"/>
                </a:solidFill>
                <a:latin typeface="Calibri" pitchFamily="34" charset="0"/>
              </a:rPr>
              <a:t>Film sector was consistently more positive about unpaid work </a:t>
            </a:r>
          </a:p>
          <a:p>
            <a:pPr marL="357188" indent="-357188">
              <a:lnSpc>
                <a:spcPct val="150000"/>
              </a:lnSpc>
            </a:pPr>
            <a:r>
              <a:rPr lang="en-US" b="1" dirty="0" smtClean="0">
                <a:latin typeface="Calibri" pitchFamily="34" charset="0"/>
              </a:rPr>
              <a:t>…but there were other factors that mapped  onto moral attitudes even more closely.</a:t>
            </a:r>
          </a:p>
          <a:p>
            <a:pPr marL="357188" indent="-357188">
              <a:lnSpc>
                <a:spcPct val="150000"/>
              </a:lnSpc>
            </a:pPr>
            <a:endParaRPr lang="en-US" b="1" dirty="0" smtClean="0">
              <a:latin typeface="Calibri" pitchFamily="34" charset="0"/>
            </a:endParaRPr>
          </a:p>
          <a:p>
            <a:pPr marL="357188" indent="-357188">
              <a:lnSpc>
                <a:spcPct val="150000"/>
              </a:lnSpc>
            </a:pPr>
            <a:endParaRPr lang="en-US" b="1" dirty="0" smtClean="0">
              <a:latin typeface="Calibri" pitchFamily="34" charset="0"/>
            </a:endParaRPr>
          </a:p>
        </p:txBody>
      </p:sp>
      <p:sp>
        <p:nvSpPr>
          <p:cNvPr id="9" name="TextBox 8"/>
          <p:cNvSpPr txBox="1"/>
          <p:nvPr/>
        </p:nvSpPr>
        <p:spPr>
          <a:xfrm>
            <a:off x="1000100" y="2748984"/>
            <a:ext cx="7358114" cy="3831818"/>
          </a:xfrm>
          <a:prstGeom prst="rect">
            <a:avLst/>
          </a:prstGeom>
          <a:noFill/>
        </p:spPr>
        <p:txBody>
          <a:bodyPr wrap="square" rtlCol="0">
            <a:spAutoFit/>
          </a:bodyPr>
          <a:lstStyle/>
          <a:p>
            <a:pPr marL="357188" indent="-357188">
              <a:lnSpc>
                <a:spcPct val="150000"/>
              </a:lnSpc>
            </a:pPr>
            <a:r>
              <a:rPr lang="en-US" b="1" dirty="0" smtClean="0">
                <a:latin typeface="Calibri" pitchFamily="34" charset="0"/>
              </a:rPr>
              <a:t>Correlations between anti-unpaid work position, and:</a:t>
            </a:r>
          </a:p>
          <a:p>
            <a:pPr marL="357188" indent="-357188">
              <a:lnSpc>
                <a:spcPct val="150000"/>
              </a:lnSpc>
            </a:pPr>
            <a:endParaRPr lang="en-US" b="1" dirty="0" smtClean="0">
              <a:latin typeface="Calibri" pitchFamily="34" charset="0"/>
            </a:endParaRPr>
          </a:p>
          <a:p>
            <a:pPr marL="357188" indent="-357188">
              <a:lnSpc>
                <a:spcPct val="150000"/>
              </a:lnSpc>
              <a:buBlip>
                <a:blip r:embed="rId3"/>
              </a:buBlip>
            </a:pPr>
            <a:r>
              <a:rPr lang="en-US" b="1" dirty="0" smtClean="0">
                <a:latin typeface="Calibri" pitchFamily="34" charset="0"/>
              </a:rPr>
              <a:t>Higher budget, fully funded production models</a:t>
            </a:r>
          </a:p>
          <a:p>
            <a:pPr marL="357188" indent="-357188">
              <a:lnSpc>
                <a:spcPct val="150000"/>
              </a:lnSpc>
              <a:buBlip>
                <a:blip r:embed="rId3"/>
              </a:buBlip>
            </a:pPr>
            <a:r>
              <a:rPr lang="en-US" b="1" dirty="0" smtClean="0">
                <a:latin typeface="Calibri" pitchFamily="34" charset="0"/>
              </a:rPr>
              <a:t>Older and more experienced </a:t>
            </a:r>
          </a:p>
          <a:p>
            <a:pPr marL="357188" indent="-357188">
              <a:lnSpc>
                <a:spcPct val="150000"/>
              </a:lnSpc>
              <a:buBlip>
                <a:blip r:embed="rId3"/>
              </a:buBlip>
            </a:pPr>
            <a:r>
              <a:rPr lang="en-US" b="1" dirty="0" smtClean="0">
                <a:latin typeface="Calibri" pitchFamily="34" charset="0"/>
              </a:rPr>
              <a:t>Being freelance or an employee as opposed to an employer</a:t>
            </a:r>
          </a:p>
          <a:p>
            <a:pPr marL="357188" indent="-357188">
              <a:lnSpc>
                <a:spcPct val="150000"/>
              </a:lnSpc>
              <a:buBlip>
                <a:blip r:embed="rId3"/>
              </a:buBlip>
            </a:pPr>
            <a:r>
              <a:rPr lang="en-US" b="1" dirty="0" smtClean="0">
                <a:latin typeface="Calibri" pitchFamily="34" charset="0"/>
              </a:rPr>
              <a:t>Higher personal income</a:t>
            </a:r>
          </a:p>
          <a:p>
            <a:pPr marL="357188" indent="-357188">
              <a:lnSpc>
                <a:spcPct val="150000"/>
              </a:lnSpc>
              <a:buBlip>
                <a:blip r:embed="rId3"/>
              </a:buBlip>
            </a:pPr>
            <a:r>
              <a:rPr lang="en-US" b="1" dirty="0" smtClean="0">
                <a:latin typeface="Calibri" pitchFamily="34" charset="0"/>
              </a:rPr>
              <a:t>Union connection</a:t>
            </a:r>
          </a:p>
          <a:p>
            <a:pPr marL="357188" indent="-357188">
              <a:lnSpc>
                <a:spcPct val="150000"/>
              </a:lnSpc>
              <a:buBlip>
                <a:blip r:embed="rId3"/>
              </a:buBlip>
            </a:pPr>
            <a:r>
              <a:rPr lang="en-US" b="1" dirty="0" smtClean="0">
                <a:latin typeface="Calibri" pitchFamily="34" charset="0"/>
              </a:rPr>
              <a:t>Better legal awareness</a:t>
            </a:r>
          </a:p>
          <a:p>
            <a:pPr marL="357188" indent="-357188">
              <a:lnSpc>
                <a:spcPct val="150000"/>
              </a:lnSpc>
              <a:buBlip>
                <a:blip r:embed="rId3"/>
              </a:buBlip>
            </a:pPr>
            <a:endParaRPr lang="en-US" b="1" dirty="0" smtClean="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afterEffect">
                                  <p:stCondLst>
                                    <p:cond delay="0"/>
                                  </p:stCondLst>
                                  <p:childTnLst>
                                    <p:animMotion origin="layout" path="M 0 4.81481E-6 L 0 -0.27269 " pathEditMode="relative" rAng="0" ptsTypes="AA">
                                      <p:cBhvr>
                                        <p:cTn id="6" dur="1000" fill="hold"/>
                                        <p:tgtEl>
                                          <p:spTgt spid="4"/>
                                        </p:tgtEl>
                                        <p:attrNameLst>
                                          <p:attrName>ppt_x</p:attrName>
                                          <p:attrName>ppt_y</p:attrName>
                                        </p:attrNameLst>
                                      </p:cBhvr>
                                      <p:rCtr x="0" y="-136"/>
                                    </p:animMotion>
                                  </p:childTnLst>
                                </p:cTn>
                              </p:par>
                            </p:childTnLst>
                          </p:cTn>
                        </p:par>
                        <p:par>
                          <p:cTn id="7" fill="hold">
                            <p:stCondLst>
                              <p:cond delay="100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42" presetClass="path" presetSubtype="0" accel="50000" decel="50000" fill="hold" grpId="1" nodeType="withEffect">
                                  <p:stCondLst>
                                    <p:cond delay="0"/>
                                  </p:stCondLst>
                                  <p:childTnLst>
                                    <p:animMotion origin="layout" path="M -0.00278 0.00834 L -0.00278 0.04074 " pathEditMode="fixed" rAng="0" ptsTypes="AA">
                                      <p:cBhvr>
                                        <p:cTn id="13" dur="500" fill="hold"/>
                                        <p:tgtEl>
                                          <p:spTgt spid="3"/>
                                        </p:tgtEl>
                                        <p:attrNameLst>
                                          <p:attrName>ppt_x</p:attrName>
                                          <p:attrName>ppt_y</p:attrName>
                                        </p:attrNameLst>
                                      </p:cBhvr>
                                      <p:rCtr x="0" y="16"/>
                                    </p:animMotion>
                                  </p:childTnLst>
                                </p:cTn>
                              </p:par>
                              <p:par>
                                <p:cTn id="14" presetID="42" presetClass="path" presetSubtype="0" decel="50000" fill="hold" nodeType="withEffect">
                                  <p:stCondLst>
                                    <p:cond delay="0"/>
                                  </p:stCondLst>
                                  <p:childTnLst>
                                    <p:animMotion origin="layout" path="M 0 -0.27825 L 0 0.00115 " pathEditMode="relative" rAng="0" ptsTypes="AA">
                                      <p:cBhvr>
                                        <p:cTn id="15" dur="1000" fill="hold"/>
                                        <p:tgtEl>
                                          <p:spTgt spid="4"/>
                                        </p:tgtEl>
                                        <p:attrNameLst>
                                          <p:attrName>ppt_x</p:attrName>
                                          <p:attrName>ppt_y</p:attrName>
                                        </p:attrNameLst>
                                      </p:cBhvr>
                                      <p:rCtr x="0" y="140"/>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wipe(left)">
                                      <p:cBhvr>
                                        <p:cTn id="19" dur="500"/>
                                        <p:tgtEl>
                                          <p:spTgt spid="10">
                                            <p:txEl>
                                              <p:pRg st="0" end="0"/>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left)">
                                      <p:cBhvr>
                                        <p:cTn id="31" dur="500"/>
                                        <p:tgtEl>
                                          <p:spTgt spid="9">
                                            <p:txEl>
                                              <p:pRg st="2" end="2"/>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wipe(left)">
                                      <p:cBhvr>
                                        <p:cTn id="35" dur="500"/>
                                        <p:tgtEl>
                                          <p:spTgt spid="9">
                                            <p:txEl>
                                              <p:pRg st="3" end="3"/>
                                            </p:txEl>
                                          </p:spTgt>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wipe(left)">
                                      <p:cBhvr>
                                        <p:cTn id="39" dur="500"/>
                                        <p:tgtEl>
                                          <p:spTgt spid="9">
                                            <p:txEl>
                                              <p:pRg st="4" end="4"/>
                                            </p:txEl>
                                          </p:spTgt>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wipe(left)">
                                      <p:cBhvr>
                                        <p:cTn id="43" dur="500"/>
                                        <p:tgtEl>
                                          <p:spTgt spid="9">
                                            <p:txEl>
                                              <p:pRg st="5" end="5"/>
                                            </p:txEl>
                                          </p:spTgt>
                                        </p:tgtEl>
                                      </p:cBhvr>
                                    </p:animEffect>
                                  </p:childTnLst>
                                </p:cTn>
                              </p:par>
                            </p:childTnLst>
                          </p:cTn>
                        </p:par>
                        <p:par>
                          <p:cTn id="44" fill="hold">
                            <p:stCondLst>
                              <p:cond delay="5500"/>
                            </p:stCondLst>
                            <p:childTnLst>
                              <p:par>
                                <p:cTn id="45" presetID="22" presetClass="entr" presetSubtype="8" fill="hold" nodeType="after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left)">
                                      <p:cBhvr>
                                        <p:cTn id="47" dur="500"/>
                                        <p:tgtEl>
                                          <p:spTgt spid="9">
                                            <p:txEl>
                                              <p:pRg st="6" end="6"/>
                                            </p:txEl>
                                          </p:spTgt>
                                        </p:tgtEl>
                                      </p:cBhvr>
                                    </p:animEffect>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9">
                                            <p:txEl>
                                              <p:pRg st="7" end="7"/>
                                            </p:txEl>
                                          </p:spTgt>
                                        </p:tgtEl>
                                        <p:attrNameLst>
                                          <p:attrName>style.visibility</p:attrName>
                                        </p:attrNameLst>
                                      </p:cBhvr>
                                      <p:to>
                                        <p:strVal val="visible"/>
                                      </p:to>
                                    </p:set>
                                    <p:animEffect transition="in" filter="wipe(left)">
                                      <p:cBhvr>
                                        <p:cTn id="51"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3"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5569</TotalTime>
  <Words>2414</Words>
  <Application>Microsoft Office PowerPoint</Application>
  <PresentationFormat>On-screen Show (4:3)</PresentationFormat>
  <Paragraphs>261</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DengXian</vt:lpstr>
      <vt:lpstr>Arial</vt:lpstr>
      <vt:lpstr>Calibri</vt:lpstr>
      <vt:lpstr>Consolas</vt:lpstr>
      <vt:lpstr>Corbel</vt:lpstr>
      <vt:lpstr>Myriad Pro</vt:lpstr>
      <vt:lpstr>Times New Roman</vt:lpstr>
      <vt:lpstr>Wingdings</vt:lpstr>
      <vt:lpstr>Wingdings 2</vt:lpstr>
      <vt:lpstr>Wingdings 3</vt:lpstr>
      <vt:lpstr>Metro</vt:lpstr>
      <vt:lpstr>Profession, passion, or play?  Attitudes to unpaid work in the film and TV industries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Northumbria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streaming in the e-learning portal</dc:title>
  <dc:creator>Neil O. Percival</dc:creator>
  <cp:lastModifiedBy>Neil Percival</cp:lastModifiedBy>
  <cp:revision>535</cp:revision>
  <cp:lastPrinted>2016-07-05T16:03:51Z</cp:lastPrinted>
  <dcterms:created xsi:type="dcterms:W3CDTF">2008-07-24T09:25:38Z</dcterms:created>
  <dcterms:modified xsi:type="dcterms:W3CDTF">2016-07-05T16:09:37Z</dcterms:modified>
</cp:coreProperties>
</file>