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256" r:id="rId2"/>
    <p:sldId id="257" r:id="rId3"/>
    <p:sldId id="338" r:id="rId4"/>
    <p:sldId id="333" r:id="rId5"/>
    <p:sldId id="341" r:id="rId6"/>
    <p:sldId id="342" r:id="rId7"/>
    <p:sldId id="343" r:id="rId8"/>
    <p:sldId id="344" r:id="rId9"/>
    <p:sldId id="345" r:id="rId10"/>
    <p:sldId id="346" r:id="rId11"/>
    <p:sldId id="347" r:id="rId12"/>
    <p:sldId id="348" r:id="rId13"/>
    <p:sldId id="349" r:id="rId14"/>
    <p:sldId id="350" r:id="rId15"/>
    <p:sldId id="351" r:id="rId16"/>
    <p:sldId id="332" r:id="rId17"/>
  </p:sldIdLst>
  <p:sldSz cx="9144000" cy="6858000" type="screen4x3"/>
  <p:notesSz cx="6858000" cy="9945688"/>
  <p:embeddedFontLst>
    <p:embeddedFont>
      <p:font typeface="Calibri" panose="020F0502020204030204" pitchFamily="34" charset="0"/>
      <p:regular r:id="rId19"/>
      <p:bold r:id="rId20"/>
      <p:italic r:id="rId21"/>
      <p:boldItalic r:id="rId22"/>
    </p:embeddedFont>
    <p:embeddedFont>
      <p:font typeface="Wingdings 3" panose="05040102010807070707" pitchFamily="18" charset="2"/>
      <p:regular r:id="rId23"/>
    </p:embeddedFont>
    <p:embeddedFont>
      <p:font typeface="Consolas" panose="020B0609020204030204" pitchFamily="49" charset="0"/>
      <p:regular r:id="rId24"/>
      <p:bold r:id="rId25"/>
      <p:italic r:id="rId26"/>
      <p:boldItalic r:id="rId27"/>
    </p:embeddedFont>
    <p:embeddedFont>
      <p:font typeface="Corbel" panose="020B0503020204020204" pitchFamily="34" charset="0"/>
      <p:regular r:id="rId28"/>
      <p:bold r:id="rId29"/>
      <p:italic r:id="rId30"/>
      <p:boldItalic r:id="rId31"/>
    </p:embeddedFont>
    <p:embeddedFont>
      <p:font typeface="Wingdings 2" panose="05020102010507070707" pitchFamily="18" charset="2"/>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6D19"/>
    <a:srgbClr val="0FE31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55" autoAdjust="0"/>
    <p:restoredTop sz="70675" autoAdjust="0"/>
  </p:normalViewPr>
  <p:slideViewPr>
    <p:cSldViewPr>
      <p:cViewPr varScale="1">
        <p:scale>
          <a:sx n="70" d="100"/>
          <a:sy n="70" d="100"/>
        </p:scale>
        <p:origin x="-14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10" d="100"/>
          <a:sy n="110" d="100"/>
        </p:scale>
        <p:origin x="-3246" y="90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120FFA24-0BB6-4D41-9B6D-0555793F4B85}" type="datetimeFigureOut">
              <a:rPr lang="en-US" smtClean="0"/>
              <a:pPr/>
              <a:t>5/20/2015</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3"/>
            <a:ext cx="5486400" cy="44755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75E4A7C4-73AD-413C-9EE0-E098B5435995}" type="slidenum">
              <a:rPr lang="en-GB" smtClean="0"/>
              <a:pPr/>
              <a:t>‹#›</a:t>
            </a:fld>
            <a:endParaRPr lang="en-GB"/>
          </a:p>
        </p:txBody>
      </p:sp>
    </p:spTree>
    <p:extLst>
      <p:ext uri="{BB962C8B-B14F-4D97-AF65-F5344CB8AC3E}">
        <p14:creationId xmlns:p14="http://schemas.microsoft.com/office/powerpoint/2010/main" val="2250645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Weston &amp; </a:t>
            </a:r>
            <a:r>
              <a:rPr lang="en-GB" sz="1200" kern="1200" dirty="0" err="1" smtClean="0">
                <a:solidFill>
                  <a:schemeClr val="tx1"/>
                </a:solidFill>
                <a:effectLst/>
                <a:latin typeface="+mn-lt"/>
                <a:ea typeface="+mn-ea"/>
                <a:cs typeface="+mn-cs"/>
              </a:rPr>
              <a:t>Mcalpine</a:t>
            </a:r>
            <a:r>
              <a:rPr lang="en-GB" sz="1200" kern="1200" dirty="0" smtClean="0">
                <a:solidFill>
                  <a:schemeClr val="tx1"/>
                </a:solidFill>
                <a:effectLst/>
                <a:latin typeface="+mn-lt"/>
                <a:ea typeface="+mn-ea"/>
                <a:cs typeface="+mn-cs"/>
              </a:rPr>
              <a:t> begin with the same essential definition, but build on it by exploring a model that sees faculty professors as being at one of three stages of progressing towards a scholarship of teaching:</a:t>
            </a:r>
          </a:p>
          <a:p>
            <a:r>
              <a:rPr lang="en-GB" sz="1200" kern="1200" dirty="0" smtClean="0">
                <a:solidFill>
                  <a:schemeClr val="tx1"/>
                </a:solidFill>
                <a:effectLst/>
                <a:latin typeface="+mn-lt"/>
                <a:ea typeface="+mn-ea"/>
                <a:cs typeface="+mn-cs"/>
              </a:rPr>
              <a:t>“Phase </a:t>
            </a:r>
            <a:r>
              <a:rPr lang="en-GB" sz="1200" kern="1200" dirty="0" smtClean="0">
                <a:solidFill>
                  <a:schemeClr val="tx1"/>
                </a:solidFill>
                <a:effectLst/>
                <a:latin typeface="+mn-lt"/>
                <a:ea typeface="+mn-ea"/>
                <a:cs typeface="+mn-cs"/>
              </a:rPr>
              <a:t>One… </a:t>
            </a:r>
            <a:r>
              <a:rPr lang="en-GB" sz="1200" kern="1200" dirty="0" smtClean="0">
                <a:solidFill>
                  <a:schemeClr val="tx1"/>
                </a:solidFill>
                <a:effectLst/>
                <a:latin typeface="+mn-lt"/>
                <a:ea typeface="+mn-ea"/>
                <a:cs typeface="+mn-cs"/>
              </a:rPr>
              <a:t>professors begin to see teaching as an essential and engaging aspect of their role, rather than an interference with their research. Phase Two is characterized by a professor initiating a transition from only thinking about his or her own teaching to discussing it with colleagues in the discipline… creating communities of professors who dialogue about teaching, and develop and exchange knowledge about teaching in their discipline… Phase Three is a shift toward growth in scholarship of teaching. This third phase is characterized by an intention to share expertise and develop scholarly knowledge about teaching that has a significant impact on the institution and the field.” (Weston &amp; </a:t>
            </a:r>
            <a:r>
              <a:rPr lang="en-GB" sz="1200" kern="1200" dirty="0" err="1" smtClean="0">
                <a:solidFill>
                  <a:schemeClr val="tx1"/>
                </a:solidFill>
                <a:effectLst/>
                <a:latin typeface="+mn-lt"/>
                <a:ea typeface="+mn-ea"/>
                <a:cs typeface="+mn-cs"/>
              </a:rPr>
              <a:t>McAlpine</a:t>
            </a:r>
            <a:r>
              <a:rPr lang="en-GB" sz="1200" kern="1200" dirty="0" smtClean="0">
                <a:solidFill>
                  <a:schemeClr val="tx1"/>
                </a:solidFill>
                <a:effectLst/>
                <a:latin typeface="+mn-lt"/>
                <a:ea typeface="+mn-ea"/>
                <a:cs typeface="+mn-cs"/>
              </a:rPr>
              <a:t>, 2001) we are now </a:t>
            </a:r>
            <a:r>
              <a:rPr lang="en-GB" sz="1200" kern="1200" dirty="0" err="1" smtClean="0">
                <a:solidFill>
                  <a:schemeClr val="tx1"/>
                </a:solidFill>
                <a:effectLst/>
                <a:latin typeface="+mn-lt"/>
                <a:ea typeface="+mn-ea"/>
                <a:cs typeface="+mn-cs"/>
              </a:rPr>
              <a:t>heariung</a:t>
            </a:r>
            <a:r>
              <a:rPr lang="en-GB" sz="1200" kern="1200" dirty="0" smtClean="0">
                <a:solidFill>
                  <a:schemeClr val="tx1"/>
                </a:solidFill>
                <a:effectLst/>
                <a:latin typeface="+mn-lt"/>
                <a:ea typeface="+mn-ea"/>
                <a:cs typeface="+mn-cs"/>
              </a:rPr>
              <a:t> words such as rigour and </a:t>
            </a:r>
            <a:r>
              <a:rPr lang="en-GB" sz="1200" kern="1200" dirty="0" err="1" smtClean="0">
                <a:solidFill>
                  <a:schemeClr val="tx1"/>
                </a:solidFill>
                <a:effectLst/>
                <a:latin typeface="+mn-lt"/>
                <a:ea typeface="+mn-ea"/>
                <a:cs typeface="+mn-cs"/>
              </a:rPr>
              <a:t>ipact</a:t>
            </a:r>
            <a:r>
              <a:rPr lang="en-GB" sz="1200" kern="1200" dirty="0" smtClean="0">
                <a:solidFill>
                  <a:schemeClr val="tx1"/>
                </a:solidFill>
                <a:effectLst/>
                <a:latin typeface="+mn-lt"/>
                <a:ea typeface="+mn-ea"/>
                <a:cs typeface="+mn-cs"/>
              </a:rPr>
              <a:t> beyond the </a:t>
            </a:r>
            <a:r>
              <a:rPr lang="en-GB" sz="1200" kern="1200" dirty="0" err="1" smtClean="0">
                <a:solidFill>
                  <a:schemeClr val="tx1"/>
                </a:solidFill>
                <a:effectLst/>
                <a:latin typeface="+mn-lt"/>
                <a:ea typeface="+mn-ea"/>
                <a:cs typeface="+mn-cs"/>
              </a:rPr>
              <a:t>institutioont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One final concept is worthy of inclusion at this point. Huber &amp; Hutchings (2005) wrote about the development of a new and broad resource where this scholarship would be fostered:</a:t>
            </a:r>
          </a:p>
          <a:p>
            <a:r>
              <a:rPr lang="en-GB" sz="1200" kern="1200" dirty="0" smtClean="0">
                <a:solidFill>
                  <a:schemeClr val="tx1"/>
                </a:solidFill>
                <a:effectLst/>
                <a:latin typeface="+mn-lt"/>
                <a:ea typeface="+mn-ea"/>
                <a:cs typeface="+mn-cs"/>
              </a:rPr>
              <a:t>“…we see the scholarship of teaching and learning as part of a wider phenomenon that we call the teaching commons, an emergent conceptual space for exchange and community among faculty, students, administrators, and all others committed to learning as an essential activity of life in contemporary democratic society… for pedagogical knowledge to circulate, deepen through debate and critique, and inform the kinds of innovation so important to higher education today. “</a:t>
            </a:r>
          </a:p>
          <a:p>
            <a:r>
              <a:rPr lang="en-GB" sz="1200" kern="1200" dirty="0" smtClean="0">
                <a:solidFill>
                  <a:schemeClr val="tx1"/>
                </a:solidFill>
                <a:effectLst/>
                <a:latin typeface="+mn-lt"/>
                <a:ea typeface="+mn-ea"/>
                <a:cs typeface="+mn-cs"/>
              </a:rPr>
              <a:t>Huber &amp; Hutchings, in an era barely beginning to perceive the social networking possibilities of the internet, clearly see potential in new technologies to build the ‘teaching commons’ they propose. It is hard not to see an online pedagogic network as a perfect mechanism to circulate and critique pedagogic knowledge in the kinds of ways they describe.</a:t>
            </a:r>
          </a:p>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What about more challenging statements?</a:t>
            </a:r>
          </a:p>
          <a:p>
            <a:r>
              <a:rPr lang="en-GB" sz="1200" kern="1200" dirty="0" err="1" smtClean="0">
                <a:solidFill>
                  <a:schemeClr val="tx1"/>
                </a:solidFill>
                <a:effectLst/>
                <a:latin typeface="+mn-lt"/>
                <a:ea typeface="+mn-ea"/>
                <a:cs typeface="+mn-cs"/>
              </a:rPr>
              <a:t>Witman</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Richlin</a:t>
            </a:r>
            <a:r>
              <a:rPr lang="en-GB" sz="1200" kern="1200" dirty="0" smtClean="0">
                <a:solidFill>
                  <a:schemeClr val="tx1"/>
                </a:solidFill>
                <a:effectLst/>
                <a:latin typeface="+mn-lt"/>
                <a:ea typeface="+mn-ea"/>
                <a:cs typeface="+mn-cs"/>
              </a:rPr>
              <a:t> (2007) remind us that scholarship requires rigour in pedagogic investigation. They argue that ‘academics ...often begin pedagogic studies without baselines and hypotheses, do not keep accurate records of interventions, and fail to report results past “the students liked it”.’ Would the case studies shared in the online community, therefore, count as ‘scholarship’ or what </a:t>
            </a:r>
            <a:r>
              <a:rPr lang="en-GB" sz="1200" kern="1200" dirty="0" err="1" smtClean="0">
                <a:solidFill>
                  <a:schemeClr val="tx1"/>
                </a:solidFill>
                <a:effectLst/>
                <a:latin typeface="+mn-lt"/>
                <a:ea typeface="+mn-ea"/>
                <a:cs typeface="+mn-cs"/>
              </a:rPr>
              <a:t>Witman</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Richlin</a:t>
            </a:r>
            <a:r>
              <a:rPr lang="en-GB" sz="1200" kern="1200" dirty="0" smtClean="0">
                <a:solidFill>
                  <a:schemeClr val="tx1"/>
                </a:solidFill>
                <a:effectLst/>
                <a:latin typeface="+mn-lt"/>
                <a:ea typeface="+mn-ea"/>
                <a:cs typeface="+mn-cs"/>
              </a:rPr>
              <a:t> more disparagingly call ‘teaching tips” - although such ‘tips’ do still have value in themselves, of course, from a practical perspective. There is no doubt that the blog/comment/discussion culture of a website has little of the rigour of a peer reviewed publication or a well-planned and executed scholarly research exercise, but perhaps it wins out in other ways – by </a:t>
            </a:r>
            <a:r>
              <a:rPr lang="en-GB" sz="1200" b="1" kern="1200" dirty="0" smtClean="0">
                <a:solidFill>
                  <a:schemeClr val="tx1"/>
                </a:solidFill>
                <a:effectLst/>
                <a:latin typeface="+mn-lt"/>
                <a:ea typeface="+mn-ea"/>
                <a:cs typeface="+mn-cs"/>
              </a:rPr>
              <a:t>complementing</a:t>
            </a:r>
            <a:r>
              <a:rPr lang="en-GB" sz="1200" kern="1200" dirty="0" smtClean="0">
                <a:solidFill>
                  <a:schemeClr val="tx1"/>
                </a:solidFill>
                <a:effectLst/>
                <a:latin typeface="+mn-lt"/>
                <a:ea typeface="+mn-ea"/>
                <a:cs typeface="+mn-cs"/>
              </a:rPr>
              <a:t> those publications and findings, disseminating them to a wider audience, and by supporting those who are newer to the </a:t>
            </a:r>
            <a:r>
              <a:rPr lang="en-GB" sz="1200" kern="1200" dirty="0" smtClean="0">
                <a:solidFill>
                  <a:schemeClr val="tx1"/>
                </a:solidFill>
                <a:effectLst/>
                <a:latin typeface="+mn-lt"/>
                <a:ea typeface="+mn-ea"/>
                <a:cs typeface="+mn-cs"/>
              </a:rPr>
              <a:t>subject area than </a:t>
            </a:r>
            <a:r>
              <a:rPr lang="en-GB" sz="1200" kern="1200" dirty="0" smtClean="0">
                <a:solidFill>
                  <a:schemeClr val="tx1"/>
                </a:solidFill>
                <a:effectLst/>
                <a:latin typeface="+mn-lt"/>
                <a:ea typeface="+mn-ea"/>
                <a:cs typeface="+mn-cs"/>
              </a:rPr>
              <a:t>others. Other writers have set the bar at a height which an online community struggles to reach:</a:t>
            </a:r>
            <a:r>
              <a:rPr lang="en-GB" sz="1200" kern="1200" baseline="0" dirty="0" smtClean="0">
                <a:solidFill>
                  <a:schemeClr val="tx1"/>
                </a:solidFill>
                <a:effectLst/>
                <a:latin typeface="+mn-lt"/>
                <a:ea typeface="+mn-ea"/>
                <a:cs typeface="+mn-cs"/>
              </a:rPr>
              <a:t> impact outside the institution, peer review comparable with the scholarship of research, and findings within a framework of theory.</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But there is certainly peer review,</a:t>
            </a:r>
            <a:r>
              <a:rPr lang="en-GB" sz="1200" kern="1200" baseline="0" dirty="0" smtClean="0">
                <a:solidFill>
                  <a:schemeClr val="tx1"/>
                </a:solidFill>
                <a:effectLst/>
                <a:latin typeface="+mn-lt"/>
                <a:ea typeface="+mn-ea"/>
                <a:cs typeface="+mn-cs"/>
              </a:rPr>
              <a:t> even if this is principally</a:t>
            </a:r>
            <a:r>
              <a:rPr lang="en-GB" sz="1200" kern="1200" dirty="0" smtClean="0">
                <a:solidFill>
                  <a:schemeClr val="tx1"/>
                </a:solidFill>
                <a:effectLst/>
                <a:latin typeface="+mn-lt"/>
                <a:ea typeface="+mn-ea"/>
                <a:cs typeface="+mn-cs"/>
              </a:rPr>
              <a:t> through responses and discussions generated by users in response to other items already posted on the site. Once there is an active community engaged with the site, anyone posting material will be submitting their reflections and findings to the scrutiny of a wider community.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McKinney’s book on the scholarship of teaching and learning (2010) goes one step further by evaluating web postings as a legitimate form of dissemination, alongside articles and presentations.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believe that the peer review of an online community </a:t>
            </a:r>
            <a:r>
              <a:rPr lang="en-GB" sz="1200" kern="1200" dirty="0" smtClean="0">
                <a:solidFill>
                  <a:schemeClr val="tx1"/>
                </a:solidFill>
                <a:effectLst/>
                <a:latin typeface="+mn-lt"/>
                <a:ea typeface="+mn-ea"/>
                <a:cs typeface="+mn-cs"/>
              </a:rPr>
              <a:t>does bring a sort </a:t>
            </a:r>
            <a:r>
              <a:rPr lang="en-GB" sz="1200" kern="1200" dirty="0" smtClean="0">
                <a:solidFill>
                  <a:schemeClr val="tx1"/>
                </a:solidFill>
                <a:effectLst/>
                <a:latin typeface="+mn-lt"/>
                <a:ea typeface="+mn-ea"/>
                <a:cs typeface="+mn-cs"/>
              </a:rPr>
              <a:t>of rigour; a scrutiny potentially by a far wider group of peers. In addition, unlike a journal or conference, a community like this means that those just starting out can submit their queries to receive support and encouragement at all levels of experience. The group work resource is about both dissemination </a:t>
            </a:r>
            <a:r>
              <a:rPr lang="en-GB" sz="1200" u="sng" kern="1200" dirty="0" smtClean="0">
                <a:solidFill>
                  <a:schemeClr val="tx1"/>
                </a:solidFill>
                <a:effectLst/>
                <a:latin typeface="+mn-lt"/>
                <a:ea typeface="+mn-ea"/>
                <a:cs typeface="+mn-cs"/>
              </a:rPr>
              <a:t>and</a:t>
            </a:r>
            <a:r>
              <a:rPr lang="en-GB" sz="1200" kern="1200" dirty="0" smtClean="0">
                <a:solidFill>
                  <a:schemeClr val="tx1"/>
                </a:solidFill>
                <a:effectLst/>
                <a:latin typeface="+mn-lt"/>
                <a:ea typeface="+mn-ea"/>
                <a:cs typeface="+mn-cs"/>
              </a:rPr>
              <a:t> development; support, not just scrutiny. </a:t>
            </a:r>
            <a:r>
              <a:rPr lang="en-GB" sz="1200" kern="1200" dirty="0" smtClean="0">
                <a:solidFill>
                  <a:schemeClr val="tx1"/>
                </a:solidFill>
                <a:effectLst/>
                <a:latin typeface="+mn-lt"/>
                <a:ea typeface="+mn-ea"/>
                <a:cs typeface="+mn-cs"/>
              </a:rPr>
              <a:t>(As </a:t>
            </a:r>
            <a:r>
              <a:rPr lang="en-GB" sz="1200" kern="1200" dirty="0" smtClean="0">
                <a:solidFill>
                  <a:schemeClr val="tx1"/>
                </a:solidFill>
                <a:effectLst/>
                <a:latin typeface="+mn-lt"/>
                <a:ea typeface="+mn-ea"/>
                <a:cs typeface="+mn-cs"/>
              </a:rPr>
              <a:t>long as the engagement is there, it is much more about reflection, shared experiences, dialogue and conversation – but all of those elements are part of the scholarship of teaching and learning, </a:t>
            </a:r>
            <a:r>
              <a:rPr lang="en-GB" sz="1200" kern="1200" dirty="0" smtClean="0">
                <a:solidFill>
                  <a:schemeClr val="tx1"/>
                </a:solidFill>
                <a:effectLst/>
                <a:latin typeface="+mn-lt"/>
                <a:ea typeface="+mn-ea"/>
                <a:cs typeface="+mn-cs"/>
              </a:rPr>
              <a:t>as </a:t>
            </a:r>
            <a:r>
              <a:rPr lang="en-GB" sz="1200" kern="1200" dirty="0" smtClean="0">
                <a:solidFill>
                  <a:schemeClr val="tx1"/>
                </a:solidFill>
                <a:effectLst/>
                <a:latin typeface="+mn-lt"/>
                <a:ea typeface="+mn-ea"/>
                <a:cs typeface="+mn-cs"/>
              </a:rPr>
              <a:t>defined in the literature of the scholarship of teaching and learning</a:t>
            </a: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E4A7C4-73AD-413C-9EE0-E098B5435995}"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 scholarship is about ‘making public’. The </a:t>
            </a:r>
            <a:r>
              <a:rPr lang="en-GB" sz="1200" kern="1200" dirty="0" smtClean="0">
                <a:solidFill>
                  <a:schemeClr val="tx1"/>
                </a:solidFill>
                <a:effectLst/>
                <a:latin typeface="+mn-lt"/>
                <a:ea typeface="+mn-ea"/>
                <a:cs typeface="+mn-cs"/>
              </a:rPr>
              <a:t>next question might be: </a:t>
            </a:r>
            <a:r>
              <a:rPr lang="en-GB" sz="1200" kern="1200" dirty="0" smtClean="0">
                <a:solidFill>
                  <a:schemeClr val="tx1"/>
                </a:solidFill>
                <a:effectLst/>
                <a:latin typeface="+mn-lt"/>
                <a:ea typeface="+mn-ea"/>
                <a:cs typeface="+mn-cs"/>
              </a:rPr>
              <a:t>‘How public is public?’ Publishing in an educational or academic journal might enable dissemination to a </a:t>
            </a:r>
            <a:r>
              <a:rPr lang="en-GB" sz="1200" kern="1200" dirty="0" smtClean="0">
                <a:solidFill>
                  <a:schemeClr val="tx1"/>
                </a:solidFill>
                <a:effectLst/>
                <a:latin typeface="+mn-lt"/>
                <a:ea typeface="+mn-ea"/>
                <a:cs typeface="+mn-cs"/>
              </a:rPr>
              <a:t>‘public’ audience</a:t>
            </a:r>
            <a:r>
              <a:rPr lang="en-GB" sz="1200" kern="1200" dirty="0" smtClean="0">
                <a:solidFill>
                  <a:schemeClr val="tx1"/>
                </a:solidFill>
                <a:effectLst/>
                <a:latin typeface="+mn-lt"/>
                <a:ea typeface="+mn-ea"/>
                <a:cs typeface="+mn-cs"/>
              </a:rPr>
              <a:t>, but only if it is genuinely open access. Otherwise, one could argue that, although they have been disseminated to a wider audience - they are not </a:t>
            </a:r>
            <a:r>
              <a:rPr lang="en-GB" sz="1200" kern="1200" dirty="0" smtClean="0">
                <a:solidFill>
                  <a:schemeClr val="tx1"/>
                </a:solidFill>
                <a:effectLst/>
                <a:latin typeface="+mn-lt"/>
                <a:ea typeface="+mn-ea"/>
                <a:cs typeface="+mn-cs"/>
              </a:rPr>
              <a:t>really in </a:t>
            </a:r>
            <a:r>
              <a:rPr lang="en-GB" sz="1200" kern="1200" dirty="0" smtClean="0">
                <a:solidFill>
                  <a:schemeClr val="tx1"/>
                </a:solidFill>
                <a:effectLst/>
                <a:latin typeface="+mn-lt"/>
                <a:ea typeface="+mn-ea"/>
                <a:cs typeface="+mn-cs"/>
              </a:rPr>
              <a:t>the ‘public domain’ at all.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how public does the communication of critical reflection about teaching and learning have to become, to be part of its scholarship? Opinions vary. The community would only be reaching the final stage of Weston &amp; </a:t>
            </a:r>
            <a:r>
              <a:rPr lang="en-GB" sz="1200" kern="1200" dirty="0" err="1" smtClean="0">
                <a:solidFill>
                  <a:schemeClr val="tx1"/>
                </a:solidFill>
                <a:effectLst/>
                <a:latin typeface="+mn-lt"/>
                <a:ea typeface="+mn-ea"/>
                <a:cs typeface="+mn-cs"/>
              </a:rPr>
              <a:t>McAlpine’s</a:t>
            </a:r>
            <a:r>
              <a:rPr lang="en-GB" sz="1200" kern="1200" dirty="0" smtClean="0">
                <a:solidFill>
                  <a:schemeClr val="tx1"/>
                </a:solidFill>
                <a:effectLst/>
                <a:latin typeface="+mn-lt"/>
                <a:ea typeface="+mn-ea"/>
                <a:cs typeface="+mn-cs"/>
              </a:rPr>
              <a:t> three-stage model, if it had impact outside the institution (Weston &amp; </a:t>
            </a:r>
            <a:r>
              <a:rPr lang="en-GB" sz="1200" kern="1200" dirty="0" err="1" smtClean="0">
                <a:solidFill>
                  <a:schemeClr val="tx1"/>
                </a:solidFill>
                <a:effectLst/>
                <a:latin typeface="+mn-lt"/>
                <a:ea typeface="+mn-ea"/>
                <a:cs typeface="+mn-cs"/>
              </a:rPr>
              <a:t>McAlpine</a:t>
            </a:r>
            <a:r>
              <a:rPr lang="en-GB" sz="1200" kern="1200" dirty="0" smtClean="0">
                <a:solidFill>
                  <a:schemeClr val="tx1"/>
                </a:solidFill>
                <a:effectLst/>
                <a:latin typeface="+mn-lt"/>
                <a:ea typeface="+mn-ea"/>
                <a:cs typeface="+mn-cs"/>
              </a:rPr>
              <a:t>, 2001) – and there are no intentions to make it open access at this stage – it is registered members </a:t>
            </a:r>
            <a:r>
              <a:rPr lang="en-GB" sz="1200" kern="1200" dirty="0" smtClean="0">
                <a:solidFill>
                  <a:schemeClr val="tx1"/>
                </a:solidFill>
                <a:effectLst/>
                <a:latin typeface="+mn-lt"/>
                <a:ea typeface="+mn-ea"/>
                <a:cs typeface="+mn-cs"/>
              </a:rPr>
              <a:t>only.</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My own personal view is that the project will contribute in a small way to this scholarship, even if it encourages only a small number of staff at Northumbria to reflect on, and share, some of their own findings with their colleagues – and perhaps for the first time, to engage with some of the existing literature on group work. However, it is hard to see how a resource can become part of a ‘teaching commons’, or receive authoritative peer review, if firewalled to one University. The project needs to achieve engagement beyond this institution if it is to have any significant impact on the scholarship of teaching and learning</a:t>
            </a:r>
            <a:r>
              <a:rPr lang="en-GB" sz="1200" kern="1200" baseline="0" dirty="0" smtClean="0">
                <a:solidFill>
                  <a:schemeClr val="tx1"/>
                </a:solidFill>
                <a:effectLst/>
                <a:latin typeface="+mn-lt"/>
                <a:ea typeface="+mn-ea"/>
                <a:cs typeface="+mn-cs"/>
              </a:rPr>
              <a:t> – and that is the planned next stage</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I am going to end with </a:t>
            </a:r>
            <a:r>
              <a:rPr lang="en-GB" sz="1200" kern="1200" dirty="0" err="1" smtClean="0">
                <a:solidFill>
                  <a:schemeClr val="tx1"/>
                </a:solidFill>
                <a:effectLst/>
                <a:latin typeface="+mn-lt"/>
                <a:ea typeface="+mn-ea"/>
                <a:cs typeface="+mn-cs"/>
              </a:rPr>
              <a:t>Carolin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Kreber</a:t>
            </a:r>
            <a:r>
              <a:rPr lang="en-GB" sz="1200" kern="1200" dirty="0" smtClean="0">
                <a:solidFill>
                  <a:schemeClr val="tx1"/>
                </a:solidFill>
                <a:effectLst/>
                <a:latin typeface="+mn-lt"/>
                <a:ea typeface="+mn-ea"/>
                <a:cs typeface="+mn-cs"/>
              </a:rPr>
              <a:t> for my conclusion. Via a discussion of the problems of ‘evidence-based’ findings, and ‘making public’ as a form of social action, </a:t>
            </a:r>
            <a:r>
              <a:rPr lang="en-GB" sz="1200" kern="1200" dirty="0" err="1" smtClean="0">
                <a:solidFill>
                  <a:schemeClr val="tx1"/>
                </a:solidFill>
                <a:effectLst/>
                <a:latin typeface="+mn-lt"/>
                <a:ea typeface="+mn-ea"/>
                <a:cs typeface="+mn-cs"/>
              </a:rPr>
              <a:t>Kreber</a:t>
            </a:r>
            <a:r>
              <a:rPr lang="en-GB" sz="1200" kern="1200" dirty="0" smtClean="0">
                <a:solidFill>
                  <a:schemeClr val="tx1"/>
                </a:solidFill>
                <a:effectLst/>
                <a:latin typeface="+mn-lt"/>
                <a:ea typeface="+mn-ea"/>
                <a:cs typeface="+mn-cs"/>
              </a:rPr>
              <a:t> goes on inadvertently to describe, rather well, the kind of activity the community is designed to promote:</a:t>
            </a:r>
          </a:p>
          <a:p>
            <a:r>
              <a:rPr lang="en-GB" sz="1200" kern="1200" dirty="0" smtClean="0">
                <a:solidFill>
                  <a:schemeClr val="tx1"/>
                </a:solidFill>
                <a:effectLst/>
                <a:latin typeface="+mn-lt"/>
                <a:ea typeface="+mn-ea"/>
                <a:cs typeface="+mn-cs"/>
              </a:rPr>
              <a:t>“…the scholarship of teaching, when interpreted as action, is represented not just in formal studies informed by the empirical analytical, interpretive or critical sciences, but also in the public dialogue that ensues from posing these questions in the first place… We might do better to think of research findings as the start of our conversations into teaching and learning rather than as the conclusion.” (</a:t>
            </a:r>
            <a:r>
              <a:rPr lang="en-GB" sz="1200" kern="1200" dirty="0" err="1" smtClean="0">
                <a:solidFill>
                  <a:schemeClr val="tx1"/>
                </a:solidFill>
                <a:effectLst/>
                <a:latin typeface="+mn-lt"/>
                <a:ea typeface="+mn-ea"/>
                <a:cs typeface="+mn-cs"/>
              </a:rPr>
              <a:t>Kreber</a:t>
            </a:r>
            <a:r>
              <a:rPr lang="en-GB" sz="1200" kern="1200" dirty="0" smtClean="0">
                <a:solidFill>
                  <a:schemeClr val="tx1"/>
                </a:solidFill>
                <a:effectLst/>
                <a:latin typeface="+mn-lt"/>
                <a:ea typeface="+mn-ea"/>
                <a:cs typeface="+mn-cs"/>
              </a:rPr>
              <a:t>, 2013)</a:t>
            </a:r>
          </a:p>
          <a:p>
            <a:r>
              <a:rPr lang="en-GB" sz="1200" kern="1200" dirty="0" smtClean="0">
                <a:solidFill>
                  <a:schemeClr val="tx1"/>
                </a:solidFill>
                <a:effectLst/>
                <a:latin typeface="+mn-lt"/>
                <a:ea typeface="+mn-ea"/>
                <a:cs typeface="+mn-cs"/>
              </a:rPr>
              <a:t>An online community can certainly encourage conversations in its pages – taking the literature it references as a starting point, and adding to that literature a wealth of individual experience and reflection, which will help to support and develop those academic staff who engage with it. Its users will have to decide for themselves whether its postings have sufficient scholarly rigour and grounding in theory in order to make a genuine contribution to the scholarship of teaching and learning.</a:t>
            </a:r>
          </a:p>
        </p:txBody>
      </p:sp>
      <p:sp>
        <p:nvSpPr>
          <p:cNvPr id="4" name="Slide Number Placeholder 3"/>
          <p:cNvSpPr>
            <a:spLocks noGrp="1"/>
          </p:cNvSpPr>
          <p:nvPr>
            <p:ph type="sldNum" sz="quarter" idx="10"/>
          </p:nvPr>
        </p:nvSpPr>
        <p:spPr/>
        <p:txBody>
          <a:bodyPr/>
          <a:lstStyle/>
          <a:p>
            <a:fld id="{75E4A7C4-73AD-413C-9EE0-E098B5435995}"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smtClean="0"/>
              <a:t>The story starts with student </a:t>
            </a:r>
            <a:r>
              <a:rPr lang="en-GB" b="0" dirty="0" err="1" smtClean="0"/>
              <a:t>groupwork</a:t>
            </a:r>
            <a:r>
              <a:rPr lang="en-GB" b="0" baseline="0" dirty="0" smtClean="0"/>
              <a:t> which staff and students recognise as potentially a good thing in terms of the quality of the work produced in a team effort and of course the great interpersonal skills it can help to develop from an employability perspective – so it can be a force for good…</a:t>
            </a:r>
            <a:endParaRPr lang="en-GB" b="0"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Or of course it can be a force for evil; if group assessment is overused,</a:t>
            </a:r>
            <a:r>
              <a:rPr lang="en-GB" baseline="0" dirty="0" smtClean="0"/>
              <a:t> or if students have not been equipped with the skills and the support they need to carry it out successfully then all of </a:t>
            </a:r>
            <a:r>
              <a:rPr lang="en-GB" baseline="0" dirty="0" err="1" smtClean="0"/>
              <a:t>ther</a:t>
            </a:r>
            <a:r>
              <a:rPr lang="en-GB" baseline="0" dirty="0" smtClean="0"/>
              <a:t> aspirations can end in acrimony.</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sz="1200" kern="1200" dirty="0" smtClean="0">
                <a:solidFill>
                  <a:schemeClr val="tx1"/>
                </a:solidFill>
                <a:effectLst/>
                <a:latin typeface="+mn-lt"/>
                <a:ea typeface="+mn-ea"/>
                <a:cs typeface="+mn-cs"/>
              </a:rPr>
              <a:t>The University recently identified the need to develop and disseminate clear institutional guidelines for student </a:t>
            </a:r>
            <a:r>
              <a:rPr lang="en-GB" sz="1200" kern="1200" dirty="0" err="1" smtClean="0">
                <a:solidFill>
                  <a:schemeClr val="tx1"/>
                </a:solidFill>
                <a:effectLst/>
                <a:latin typeface="+mn-lt"/>
                <a:ea typeface="+mn-ea"/>
                <a:cs typeface="+mn-cs"/>
              </a:rPr>
              <a:t>groupwork</a:t>
            </a:r>
            <a:r>
              <a:rPr lang="en-GB" sz="1200" kern="1200" dirty="0" smtClean="0">
                <a:solidFill>
                  <a:schemeClr val="tx1"/>
                </a:solidFill>
                <a:effectLst/>
                <a:latin typeface="+mn-lt"/>
                <a:ea typeface="+mn-ea"/>
                <a:cs typeface="+mn-cs"/>
              </a:rPr>
              <a:t>. The Student Union at Northumbria had identified dissatisfaction with </a:t>
            </a:r>
            <a:r>
              <a:rPr lang="en-GB" sz="1200" kern="1200" dirty="0" err="1" smtClean="0">
                <a:solidFill>
                  <a:schemeClr val="tx1"/>
                </a:solidFill>
                <a:effectLst/>
                <a:latin typeface="+mn-lt"/>
                <a:ea typeface="+mn-ea"/>
                <a:cs typeface="+mn-cs"/>
              </a:rPr>
              <a:t>groupwork</a:t>
            </a:r>
            <a:r>
              <a:rPr lang="en-GB" sz="1200" kern="1200" dirty="0" smtClean="0">
                <a:solidFill>
                  <a:schemeClr val="tx1"/>
                </a:solidFill>
                <a:effectLst/>
                <a:latin typeface="+mn-lt"/>
                <a:ea typeface="+mn-ea"/>
                <a:cs typeface="+mn-cs"/>
              </a:rPr>
              <a:t>, and its assessment, as its second highest campaign priority for 2013-14, while NSS qualitative comments had also made this a target area for improvement at institutional level. The University set up a sub-group of an assessment committee looking specifically at group work, and as this is also a big issue for Media programmes, where I am L&amp;T lead, I was eager to take part. </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As this group progressed, the idea emerged that an online resource could prove a genuinely useful contribution within the institution, in terms of developing and supporting staff management of group work, and removing a key threat to student engagement.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 I built an online community at groupwork.ning.com designed to support academic staff in running effective and engaging </a:t>
            </a:r>
            <a:r>
              <a:rPr lang="en-GB" sz="1200" kern="1200" dirty="0" err="1" smtClean="0">
                <a:solidFill>
                  <a:schemeClr val="tx1"/>
                </a:solidFill>
                <a:effectLst/>
                <a:latin typeface="+mn-lt"/>
                <a:ea typeface="+mn-ea"/>
                <a:cs typeface="+mn-cs"/>
              </a:rPr>
              <a:t>groupwork</a:t>
            </a:r>
            <a:r>
              <a:rPr lang="en-GB" sz="1200" kern="1200" dirty="0" smtClean="0">
                <a:solidFill>
                  <a:schemeClr val="tx1"/>
                </a:solidFill>
                <a:effectLst/>
                <a:latin typeface="+mn-lt"/>
                <a:ea typeface="+mn-ea"/>
                <a:cs typeface="+mn-cs"/>
              </a:rPr>
              <a:t>. The site, which you can see here, allows staff to share experiences about managing students working in groups; it also has a blog, case studies, a literature resource with over 200 journal articles, and various sets of guidelines. </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This paper is really about - How this fits</a:t>
            </a:r>
            <a:r>
              <a:rPr lang="en-GB"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into the concept of a ‘scholarship of teaching and learning’? </a:t>
            </a:r>
            <a:r>
              <a:rPr lang="en-GB" sz="1200" kern="1200" dirty="0" smtClean="0">
                <a:solidFill>
                  <a:schemeClr val="tx1"/>
                </a:solidFill>
                <a:effectLst/>
                <a:latin typeface="+mn-lt"/>
                <a:ea typeface="+mn-ea"/>
                <a:cs typeface="+mn-cs"/>
              </a:rPr>
              <a:t>This concept implies a form of ‘making public’,</a:t>
            </a:r>
            <a:r>
              <a:rPr lang="en-GB" sz="1200" kern="1200" baseline="0" dirty="0" smtClean="0">
                <a:solidFill>
                  <a:schemeClr val="tx1"/>
                </a:solidFill>
                <a:effectLst/>
                <a:latin typeface="+mn-lt"/>
                <a:ea typeface="+mn-ea"/>
                <a:cs typeface="+mn-cs"/>
              </a:rPr>
              <a:t> usually </a:t>
            </a:r>
            <a:r>
              <a:rPr lang="en-GB" sz="1200" kern="1200" dirty="0" smtClean="0">
                <a:solidFill>
                  <a:schemeClr val="tx1"/>
                </a:solidFill>
                <a:effectLst/>
                <a:latin typeface="+mn-lt"/>
                <a:ea typeface="+mn-ea"/>
                <a:cs typeface="+mn-cs"/>
              </a:rPr>
              <a:t>dependent on the successful outcome of a peer review process. The majority of projects become ‘fixed’ as a tangible, citable component within a body of academic literature once they are formalised as a text for publication. But an online community challenges these processes. Firstly, the project is in itself an ongoing form of ‘making public’ and so the initiative, and the process of placing work in a public domain, are one and the same thing. Secondly, the material being made public goes through the majority of peer scrutiny only after publication, rather than before. And as a result, the artefact being published is not fixed, like a book, article or presentation; it is developed, challenged and revised by a community of users as an ongoing, dynamic process.</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What does the literature of the scholarship</a:t>
            </a:r>
            <a:r>
              <a:rPr lang="en-GB" sz="1200" kern="1200" baseline="0" dirty="0" smtClean="0">
                <a:solidFill>
                  <a:schemeClr val="tx1"/>
                </a:solidFill>
                <a:effectLst/>
                <a:latin typeface="+mn-lt"/>
                <a:ea typeface="+mn-ea"/>
                <a:cs typeface="+mn-cs"/>
              </a:rPr>
              <a:t> of teaching and learning have to say?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Boyer’s seminal piece of work  (1990) was instrumental in coining the term ‘scholarship of teaching’. Boyer lights the way by looking towards ‘a community of scholars’: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campus-wide, collaborative effort around teaching would be mutually enriching. A similar case can be made for cooperative research, as investigators talk increasingly about "networks of knowledge," even as individual creativity is recognized and affirmed…”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the concept of digital social networking was many years in the future for Boyer, a collaborative online project such as the </a:t>
            </a:r>
            <a:r>
              <a:rPr lang="en-GB" sz="1200" kern="1200" dirty="0" err="1" smtClean="0">
                <a:solidFill>
                  <a:schemeClr val="tx1"/>
                </a:solidFill>
                <a:effectLst/>
                <a:latin typeface="+mn-lt"/>
                <a:ea typeface="+mn-ea"/>
                <a:cs typeface="+mn-cs"/>
              </a:rPr>
              <a:t>groupwork</a:t>
            </a:r>
            <a:r>
              <a:rPr lang="en-GB" sz="1200" kern="1200" dirty="0" smtClean="0">
                <a:solidFill>
                  <a:schemeClr val="tx1"/>
                </a:solidFill>
                <a:effectLst/>
                <a:latin typeface="+mn-lt"/>
                <a:ea typeface="+mn-ea"/>
                <a:cs typeface="+mn-cs"/>
              </a:rPr>
              <a:t> resource clearly has potential to support just such a ‘network of knowledge’</a:t>
            </a:r>
            <a:r>
              <a:rPr lang="en-GB" sz="1200" kern="1200" baseline="0" dirty="0" smtClean="0">
                <a:solidFill>
                  <a:schemeClr val="tx1"/>
                </a:solidFill>
                <a:effectLst/>
                <a:latin typeface="+mn-lt"/>
                <a:ea typeface="+mn-ea"/>
                <a:cs typeface="+mn-cs"/>
              </a:rPr>
              <a:t> – so far so good.</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Shulman, writing a few years after Boyer, saw teaching as community property, and foregrounded the role of communication in the scholarship of teaching (1993). Shulman saw teachers as ‘members of active communities: communities of conversation, communities of evaluation, communities in which we gather with others in our invisible colleges to exchange our findings, our methods, and our excuses’. Once again Shulman’s description prefigures the functionality available on the internet for communication and interaction – perhaps the phrase ‘invisible college’ translates neatly into the modern  concept of a ‘virtual community’. 05.22</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One of the most useful articles I read while reflecting on the online project was the piece by </a:t>
            </a:r>
            <a:r>
              <a:rPr lang="en-GB" sz="1200" kern="1200" dirty="0" err="1" smtClean="0">
                <a:solidFill>
                  <a:schemeClr val="tx1"/>
                </a:solidFill>
                <a:effectLst/>
                <a:latin typeface="+mn-lt"/>
                <a:ea typeface="+mn-ea"/>
                <a:cs typeface="+mn-cs"/>
              </a:rPr>
              <a:t>Trigwell</a:t>
            </a:r>
            <a:r>
              <a:rPr lang="en-GB" sz="1200" kern="1200" dirty="0" smtClean="0">
                <a:solidFill>
                  <a:schemeClr val="tx1"/>
                </a:solidFill>
                <a:effectLst/>
                <a:latin typeface="+mn-lt"/>
                <a:ea typeface="+mn-ea"/>
                <a:cs typeface="+mn-cs"/>
              </a:rPr>
              <a:t> et al (</a:t>
            </a:r>
            <a:r>
              <a:rPr lang="en-GB" sz="1200" kern="1200" dirty="0" err="1" smtClean="0">
                <a:solidFill>
                  <a:schemeClr val="tx1"/>
                </a:solidFill>
                <a:effectLst/>
                <a:latin typeface="+mn-lt"/>
                <a:ea typeface="+mn-ea"/>
                <a:cs typeface="+mn-cs"/>
              </a:rPr>
              <a:t>Trigwell</a:t>
            </a:r>
            <a:r>
              <a:rPr lang="en-GB" sz="1200" kern="1200" dirty="0" smtClean="0">
                <a:solidFill>
                  <a:schemeClr val="tx1"/>
                </a:solidFill>
                <a:effectLst/>
                <a:latin typeface="+mn-lt"/>
                <a:ea typeface="+mn-ea"/>
                <a:cs typeface="+mn-cs"/>
              </a:rPr>
              <a:t>, Martin, Benjamin, &amp; Prosser, 2000). If the aim of teaching is simply to make student learning possible, the writers say, in recalling </a:t>
            </a:r>
            <a:r>
              <a:rPr lang="en-GB" sz="1200" kern="1200" dirty="0" err="1" smtClean="0">
                <a:solidFill>
                  <a:schemeClr val="tx1"/>
                </a:solidFill>
                <a:effectLst/>
                <a:latin typeface="+mn-lt"/>
                <a:ea typeface="+mn-ea"/>
                <a:cs typeface="+mn-cs"/>
              </a:rPr>
              <a:t>Ramsden</a:t>
            </a:r>
            <a:r>
              <a:rPr lang="en-GB" sz="1200" kern="1200" dirty="0" smtClean="0">
                <a:solidFill>
                  <a:schemeClr val="tx1"/>
                </a:solidFill>
                <a:effectLst/>
                <a:latin typeface="+mn-lt"/>
                <a:ea typeface="+mn-ea"/>
                <a:cs typeface="+mn-cs"/>
              </a:rPr>
              <a:t> (1992), then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believe the aim of scholarly teaching is also simple: it is to make transparent how we have made learning possible. For this to happen, university teachers must be informed of the theoretical perspectives and literature of teaching and learning in their discipline, and be able to collect and present rigorous evidence of their effectiveness, from these perspectives, as teachers. In turn, this involves reflection, inquiry, evaluation, documentation and communication.”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E4A7C4-73AD-413C-9EE0-E098B5435995}"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139D2D6-6A1A-4447-9CE4-33723DD8D64E}" type="datetime1">
              <a:rPr lang="en-US" smtClean="0"/>
              <a:pPr/>
              <a:t>5/20/2015</a:t>
            </a:fld>
            <a:endParaRPr lang="en-GB"/>
          </a:p>
        </p:txBody>
      </p:sp>
      <p:sp>
        <p:nvSpPr>
          <p:cNvPr id="17" name="Footer Placeholder 16"/>
          <p:cNvSpPr>
            <a:spLocks noGrp="1"/>
          </p:cNvSpPr>
          <p:nvPr>
            <p:ph type="ftr" sz="quarter" idx="11"/>
          </p:nvPr>
        </p:nvSpPr>
        <p:spPr/>
        <p:txBody>
          <a:bodyPr/>
          <a:lstStyle>
            <a:extLst/>
          </a:lstStyle>
          <a:p>
            <a:endParaRPr lang="en-GB"/>
          </a:p>
        </p:txBody>
      </p:sp>
      <p:sp>
        <p:nvSpPr>
          <p:cNvPr id="29" name="Slide Number Placeholder 28"/>
          <p:cNvSpPr>
            <a:spLocks noGrp="1"/>
          </p:cNvSpPr>
          <p:nvPr>
            <p:ph type="sldNum" sz="quarter" idx="12"/>
          </p:nvPr>
        </p:nvSpPr>
        <p:spPr/>
        <p:txBody>
          <a:bodyPr/>
          <a:lstStyle>
            <a:extLst/>
          </a:lstStyle>
          <a:p>
            <a:fld id="{F181B11B-A584-4D94-A478-2F07B9C347A3}" type="slidenum">
              <a:rPr lang="en-GB" smtClean="0"/>
              <a:pPr/>
              <a:t>‹#›</a:t>
            </a:fld>
            <a:endParaRPr lang="en-GB"/>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682695-7A57-4F40-999D-25661788EAC0}" type="datetime1">
              <a:rPr lang="en-US" smtClean="0"/>
              <a:pPr/>
              <a:t>5/20/2015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2DB7E7-1965-4EA6-A8DD-5B2E132A0733}" type="datetime1">
              <a:rPr lang="en-US" smtClean="0"/>
              <a:pPr/>
              <a:t>5/20/2015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7C4E56-2236-42F2-A7B1-661D18C9379F}" type="datetime1">
              <a:rPr lang="en-US" smtClean="0"/>
              <a:pPr/>
              <a:t>5/20/2015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17B2019-6BB0-44CF-90CC-94572721D6AD}" type="datetime1">
              <a:rPr lang="en-US" smtClean="0"/>
              <a:pPr/>
              <a:t>5/20/2015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181B11B-A584-4D94-A478-2F07B9C347A3}" type="slidenum">
              <a:rPr lang="en-GB" smtClean="0"/>
              <a:pPr/>
              <a:t>‹#›</a:t>
            </a:fld>
            <a:endParaRPr lang="en-GB"/>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285292-42DC-4E08-9EFC-74E35C466872}" type="datetime1">
              <a:rPr lang="en-US" smtClean="0"/>
              <a:pPr/>
              <a:t>5/20/2015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92E46A1-02B2-4CED-88D8-42A694F8E3A6}" type="datetime1">
              <a:rPr lang="en-US" smtClean="0"/>
              <a:pPr/>
              <a:t>5/20/2015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F181B11B-A584-4D94-A478-2F07B9C347A3}" type="slidenum">
              <a:rPr lang="en-GB" smtClean="0"/>
              <a:pPr/>
              <a:t>‹#›</a:t>
            </a:fld>
            <a:endParaRPr lang="en-GB"/>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E6D4025-46A5-4A29-954B-E4EECC7367CE}" type="datetime1">
              <a:rPr lang="en-US" smtClean="0"/>
              <a:pPr/>
              <a:t>5/20/2015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1"/>
          <p:cNvSpPr txBox="1">
            <a:spLocks/>
          </p:cNvSpPr>
          <p:nvPr userDrawn="1"/>
        </p:nvSpPr>
        <p:spPr>
          <a:xfrm>
            <a:off x="168562" y="6429396"/>
            <a:ext cx="8715436" cy="357190"/>
          </a:xfrm>
          <a:prstGeom prst="rect">
            <a:avLst/>
          </a:prstGeom>
          <a:effectLst>
            <a:outerShdw sx="1000" sy="1000" algn="ctr" rotWithShape="0">
              <a:srgbClr val="000000"/>
            </a:outerShdw>
          </a:effectLst>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all" normalizeH="0" noProof="0" dirty="0" smtClean="0">
                <a:ln>
                  <a:noFill/>
                </a:ln>
                <a:solidFill>
                  <a:schemeClr val="tx1"/>
                </a:solidFill>
                <a:effectLst/>
                <a:uLnTx/>
                <a:uFillTx/>
                <a:latin typeface="Calibri" pitchFamily="34" charset="0"/>
                <a:ea typeface="+mj-ea"/>
                <a:cs typeface="+mj-cs"/>
              </a:rPr>
              <a:t>SCHOLARSHIP OR SOCIAL MEDIA?</a:t>
            </a:r>
            <a:endParaRPr kumimoji="0" lang="en-GB" sz="1600" b="1" i="0" u="none" strike="noStrike" kern="1200" cap="all" normalizeH="0" noProof="0" dirty="0">
              <a:ln>
                <a:noFill/>
              </a:ln>
              <a:solidFill>
                <a:schemeClr val="tx1"/>
              </a:solidFill>
              <a:effectLst/>
              <a:uLnTx/>
              <a:uFillTx/>
              <a:latin typeface="Calibri" pitchFamily="34" charset="0"/>
              <a:ea typeface="+mj-ea"/>
              <a:cs typeface="+mj-cs"/>
            </a:endParaRPr>
          </a:p>
        </p:txBody>
      </p:sp>
      <p:cxnSp>
        <p:nvCxnSpPr>
          <p:cNvPr id="6" name="Straight Connector 5"/>
          <p:cNvCxnSpPr/>
          <p:nvPr userDrawn="1"/>
        </p:nvCxnSpPr>
        <p:spPr>
          <a:xfrm>
            <a:off x="254650" y="6429396"/>
            <a:ext cx="857256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Date Placeholder 16"/>
          <p:cNvSpPr>
            <a:spLocks noGrp="1"/>
          </p:cNvSpPr>
          <p:nvPr>
            <p:ph type="dt" sz="half" idx="10"/>
          </p:nvPr>
        </p:nvSpPr>
        <p:spPr>
          <a:xfrm>
            <a:off x="6477000" y="6416675"/>
            <a:ext cx="2405394" cy="365125"/>
          </a:xfrm>
        </p:spPr>
        <p:txBody>
          <a:bodyPr/>
          <a:lstStyle/>
          <a:p>
            <a:pPr algn="r"/>
            <a:r>
              <a:rPr lang="en-GB" dirty="0" smtClean="0"/>
              <a:t>11.3.15</a:t>
            </a:r>
            <a:endParaRPr lang="en-GB" dirty="0"/>
          </a:p>
        </p:txBody>
      </p:sp>
      <p:sp>
        <p:nvSpPr>
          <p:cNvPr id="19" name="Footer Placeholder 18"/>
          <p:cNvSpPr>
            <a:spLocks noGrp="1"/>
          </p:cNvSpPr>
          <p:nvPr>
            <p:ph type="ftr" sz="quarter" idx="12"/>
          </p:nvPr>
        </p:nvSpPr>
        <p:spPr>
          <a:xfrm>
            <a:off x="825500" y="6416675"/>
            <a:ext cx="5562600" cy="365125"/>
          </a:xfrm>
        </p:spPr>
        <p:txBody>
          <a:bodyPr/>
          <a:lstStyle/>
          <a:p>
            <a:endParaRPr lang="en-GB"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41828" y="5715016"/>
            <a:ext cx="1540566" cy="457356"/>
          </a:xfrm>
          <a:prstGeom prst="rect">
            <a:avLst/>
          </a:prstGeom>
          <a:noFill/>
          <a:effectLst>
            <a:reflection blurRad="6350" stA="50000" endA="300" endPos="555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0B31A8-10A0-4CDE-9770-17215D41E644}" type="datetime1">
              <a:rPr lang="en-US" smtClean="0"/>
              <a:pPr/>
              <a:t>5/20/2015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ECE0C87A-EFAC-460C-AEAC-DFBDD716B99A}" type="datetime1">
              <a:rPr lang="en-US" smtClean="0"/>
              <a:pPr/>
              <a:t>5/20/2015</a:t>
            </a:fld>
            <a:endParaRPr lang="en-GB"/>
          </a:p>
        </p:txBody>
      </p:sp>
      <p:sp>
        <p:nvSpPr>
          <p:cNvPr id="6" name="Footer Placeholder 5"/>
          <p:cNvSpPr>
            <a:spLocks noGrp="1"/>
          </p:cNvSpPr>
          <p:nvPr>
            <p:ph type="ftr" sz="quarter" idx="11"/>
          </p:nvPr>
        </p:nvSpPr>
        <p:spPr>
          <a:xfrm>
            <a:off x="914400" y="55499"/>
            <a:ext cx="5562600" cy="365125"/>
          </a:xfrm>
        </p:spPr>
        <p:txBody>
          <a:bodyPr/>
          <a:lstStyle>
            <a:extLst/>
          </a:lstStyle>
          <a:p>
            <a:endParaRPr lang="en-GB"/>
          </a:p>
        </p:txBody>
      </p:sp>
      <p:sp>
        <p:nvSpPr>
          <p:cNvPr id="7" name="Slide Number Placeholder 6"/>
          <p:cNvSpPr>
            <a:spLocks noGrp="1"/>
          </p:cNvSpPr>
          <p:nvPr>
            <p:ph type="sldNum" sz="quarter" idx="12"/>
          </p:nvPr>
        </p:nvSpPr>
        <p:spPr>
          <a:xfrm>
            <a:off x="8610600" y="55499"/>
            <a:ext cx="457200" cy="365125"/>
          </a:xfrm>
        </p:spPr>
        <p:txBody>
          <a:bodyPr/>
          <a:lstStyle>
            <a:extLst/>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B7FA5B9-D007-4EA6-AD62-30A1A4FC5E10}" type="datetime1">
              <a:rPr lang="en-US" smtClean="0"/>
              <a:pPr/>
              <a:t>5/20/2015</a:t>
            </a:fld>
            <a:endParaRPr lang="en-GB"/>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GB"/>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181B11B-A584-4D94-A478-2F07B9C347A3}"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groupwork.ning.com/" TargetMode="Externa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a:off x="1028975" y="5110574"/>
            <a:ext cx="4071966" cy="1588"/>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924025" y="5052824"/>
            <a:ext cx="2586030" cy="557210"/>
          </a:xfrm>
        </p:spPr>
        <p:txBody>
          <a:bodyPr>
            <a:normAutofit/>
          </a:bodyPr>
          <a:lstStyle/>
          <a:p>
            <a:r>
              <a:rPr lang="en-GB" sz="1600" dirty="0" smtClean="0"/>
              <a:t>May 2015</a:t>
            </a:r>
            <a:endParaRPr lang="en-GB" sz="1600" dirty="0"/>
          </a:p>
        </p:txBody>
      </p:sp>
      <p:sp>
        <p:nvSpPr>
          <p:cNvPr id="6" name="Subtitle 2"/>
          <p:cNvSpPr txBox="1">
            <a:spLocks/>
          </p:cNvSpPr>
          <p:nvPr/>
        </p:nvSpPr>
        <p:spPr>
          <a:xfrm>
            <a:off x="4355976" y="5286388"/>
            <a:ext cx="4073676" cy="928694"/>
          </a:xfrm>
          <a:prstGeom prst="rect">
            <a:avLst/>
          </a:prstGeom>
        </p:spPr>
        <p:txBody>
          <a:bodyPr vert="horz" lIns="100584" tIns="45720" anchor="b">
            <a:noAutofit/>
          </a:bodyPr>
          <a:lstStyle/>
          <a:p>
            <a:pPr marL="0" marR="0" lvl="0" indent="0" algn="r" defTabSz="914400" rtl="0" eaLnBrk="1" fontAlgn="auto" latinLnBrk="0" hangingPunct="1">
              <a:spcBef>
                <a:spcPts val="0"/>
              </a:spcBef>
              <a:spcAft>
                <a:spcPts val="300"/>
              </a:spcAft>
              <a:buClr>
                <a:schemeClr val="tx2"/>
              </a:buClr>
              <a:buSzPct val="95000"/>
              <a:buFont typeface="Wingdings"/>
              <a:buNone/>
              <a:tabLst/>
              <a:defRPr/>
            </a:pPr>
            <a:r>
              <a:rPr kumimoji="0" lang="en-GB" sz="1400" b="1" i="0" u="none" strike="noStrike" kern="1200" cap="none" normalizeH="0" baseline="0" noProof="0" dirty="0" smtClean="0">
                <a:ln>
                  <a:noFill/>
                </a:ln>
                <a:solidFill>
                  <a:schemeClr val="tx1"/>
                </a:solidFill>
                <a:effectLst/>
                <a:uLnTx/>
                <a:uFillTx/>
                <a:latin typeface="Calibri" pitchFamily="34" charset="0"/>
              </a:rPr>
              <a:t>Neil Percival</a:t>
            </a:r>
          </a:p>
          <a:p>
            <a:pPr marL="0" marR="0" lvl="0" indent="0" algn="r" defTabSz="914400" rtl="0" eaLnBrk="1" fontAlgn="auto" latinLnBrk="0" hangingPunct="1">
              <a:spcBef>
                <a:spcPts val="0"/>
              </a:spcBef>
              <a:spcAft>
                <a:spcPts val="300"/>
              </a:spcAft>
              <a:buClr>
                <a:schemeClr val="tx2"/>
              </a:buClr>
              <a:buSzPct val="95000"/>
              <a:buFont typeface="Wingdings"/>
              <a:buNone/>
              <a:tabLst/>
              <a:defRPr/>
            </a:pPr>
            <a:r>
              <a:rPr lang="en-GB" sz="1400" b="1" dirty="0" smtClean="0">
                <a:latin typeface="Calibri" pitchFamily="34" charset="0"/>
              </a:rPr>
              <a:t>L&amp;T Lead</a:t>
            </a:r>
          </a:p>
          <a:p>
            <a:pPr marL="0" marR="0" lvl="0" indent="0" algn="r" defTabSz="914400" rtl="0" eaLnBrk="1" fontAlgn="auto" latinLnBrk="0" hangingPunct="1">
              <a:spcBef>
                <a:spcPts val="0"/>
              </a:spcBef>
              <a:spcAft>
                <a:spcPts val="300"/>
              </a:spcAft>
              <a:buClr>
                <a:schemeClr val="tx2"/>
              </a:buClr>
              <a:buSzPct val="95000"/>
              <a:buFont typeface="Wingdings"/>
              <a:buNone/>
              <a:tabLst/>
              <a:defRPr/>
            </a:pPr>
            <a:r>
              <a:rPr lang="en-GB" sz="1400" b="1" dirty="0" smtClean="0">
                <a:latin typeface="Calibri" pitchFamily="34" charset="0"/>
              </a:rPr>
              <a:t>Dept. of Media &amp; Communication Design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48680"/>
            <a:ext cx="1828800" cy="542925"/>
          </a:xfrm>
          <a:prstGeom prst="rect">
            <a:avLst/>
          </a:prstGeom>
          <a:noFill/>
          <a:effectLst>
            <a:reflection blurRad="6350" stA="50000" endA="300" endPos="555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txBox="1">
            <a:spLocks/>
          </p:cNvSpPr>
          <p:nvPr/>
        </p:nvSpPr>
        <p:spPr>
          <a:xfrm>
            <a:off x="943890" y="3632391"/>
            <a:ext cx="4073676" cy="1152128"/>
          </a:xfrm>
          <a:prstGeom prst="rect">
            <a:avLst/>
          </a:prstGeom>
        </p:spPr>
        <p:txBody>
          <a:bodyPr vert="horz" lIns="100584" tIns="45720" anchor="b">
            <a:noAutofit/>
          </a:bodyPr>
          <a:lstStyle/>
          <a:p>
            <a:pPr lvl="0">
              <a:spcAft>
                <a:spcPts val="300"/>
              </a:spcAft>
              <a:buClr>
                <a:schemeClr val="tx2"/>
              </a:buClr>
              <a:buSzPct val="95000"/>
              <a:defRPr/>
            </a:pPr>
            <a:r>
              <a:rPr lang="en-GB" sz="2000" b="1" dirty="0"/>
              <a:t>Scholarship, or just social media? </a:t>
            </a:r>
            <a:r>
              <a:rPr lang="en-GB" sz="2000" dirty="0"/>
              <a:t/>
            </a:r>
            <a:br>
              <a:rPr lang="en-GB" sz="2000" dirty="0"/>
            </a:br>
            <a:r>
              <a:rPr lang="en-GB" sz="1600" dirty="0" smtClean="0"/>
              <a:t>Creating </a:t>
            </a:r>
            <a:r>
              <a:rPr lang="en-GB" sz="1600" dirty="0"/>
              <a:t>an online community to support student engagement and development through group </a:t>
            </a:r>
            <a:r>
              <a:rPr lang="en-GB" sz="1600" dirty="0" smtClean="0"/>
              <a:t>work</a:t>
            </a:r>
            <a:endParaRPr lang="en-GB" sz="1600" b="1"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Significant im</a:t>
            </a:r>
            <a:r>
              <a:rPr lang="en-GB" b="1" dirty="0"/>
              <a:t>p</a:t>
            </a:r>
            <a:r>
              <a:rPr lang="en-GB" b="1" dirty="0" smtClean="0"/>
              <a:t>act</a:t>
            </a:r>
            <a:endParaRPr lang="en-GB" b="1" dirty="0"/>
          </a:p>
        </p:txBody>
      </p:sp>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39080" y="1340768"/>
            <a:ext cx="7849344" cy="991169"/>
          </a:xfrm>
          <a:prstGeom prst="rect">
            <a:avLst/>
          </a:prstGeom>
        </p:spPr>
        <p:txBody>
          <a:bodyPr wrap="square">
            <a:spAutoFit/>
          </a:bodyPr>
          <a:lstStyle/>
          <a:p>
            <a:pPr marL="571500" indent="-571500" defTabSz="4175915">
              <a:lnSpc>
                <a:spcPct val="110000"/>
              </a:lnSpc>
              <a:spcAft>
                <a:spcPts val="1800"/>
              </a:spcAft>
              <a:buFont typeface="Arial" panose="020B0604020202020204" pitchFamily="34" charset="0"/>
              <a:buChar char="•"/>
            </a:pPr>
            <a:r>
              <a:rPr lang="en-GB" dirty="0">
                <a:latin typeface="Calibri" panose="020F0502020204030204" pitchFamily="34" charset="0"/>
              </a:rPr>
              <a:t>Weston &amp; </a:t>
            </a:r>
            <a:r>
              <a:rPr lang="en-GB" dirty="0" err="1">
                <a:latin typeface="Calibri" panose="020F0502020204030204" pitchFamily="34" charset="0"/>
              </a:rPr>
              <a:t>McAlpine</a:t>
            </a:r>
            <a:r>
              <a:rPr lang="en-GB" dirty="0">
                <a:latin typeface="Calibri" panose="020F0502020204030204" pitchFamily="34" charset="0"/>
              </a:rPr>
              <a:t> saw the scholarship of teaching as “characterized by an intention to share expertise and develop scholarly knowledge about teaching that has a significant impact on the institution and the field” (2001) </a:t>
            </a:r>
          </a:p>
        </p:txBody>
      </p:sp>
      <p:sp>
        <p:nvSpPr>
          <p:cNvPr id="13" name="Rectangle 12"/>
          <p:cNvSpPr/>
          <p:nvPr/>
        </p:nvSpPr>
        <p:spPr>
          <a:xfrm>
            <a:off x="4561848" y="5180342"/>
            <a:ext cx="1629053" cy="261610"/>
          </a:xfrm>
          <a:prstGeom prst="rect">
            <a:avLst/>
          </a:prstGeom>
        </p:spPr>
        <p:txBody>
          <a:bodyPr wrap="square">
            <a:spAutoFit/>
          </a:bodyPr>
          <a:lstStyle/>
          <a:p>
            <a:pPr algn="r"/>
            <a:r>
              <a:rPr lang="en-GB" sz="1100" dirty="0"/>
              <a:t>http://bit.ly/1QzoWaU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956917"/>
            <a:ext cx="30480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498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0.00278 0.00834 L -0.00278 0.04074 " pathEditMode="fixed" rAng="0" ptsTypes="AA">
                                      <p:cBhvr>
                                        <p:cTn id="10" dur="500" fill="hold"/>
                                        <p:tgtEl>
                                          <p:spTgt spid="3"/>
                                        </p:tgtEl>
                                        <p:attrNameLst>
                                          <p:attrName>ppt_x</p:attrName>
                                          <p:attrName>ppt_y</p:attrName>
                                        </p:attrNameLst>
                                      </p:cBhvr>
                                      <p:rCtr x="0" y="16"/>
                                    </p:animMotion>
                                  </p:childTnLst>
                                </p:cTn>
                              </p:par>
                              <p:par>
                                <p:cTn id="11" presetID="42" presetClass="path" presetSubtype="0" decel="50000" fill="hold" nodeType="withEffect">
                                  <p:stCondLst>
                                    <p:cond delay="0"/>
                                  </p:stCondLst>
                                  <p:childTnLst>
                                    <p:animMotion origin="layout" path="M 0 -0.27825 L 0 0.00115 " pathEditMode="relative" rAng="0" ptsTypes="AA">
                                      <p:cBhvr>
                                        <p:cTn id="12" dur="1000" fill="hold"/>
                                        <p:tgtEl>
                                          <p:spTgt spid="4"/>
                                        </p:tgtEl>
                                        <p:attrNameLst>
                                          <p:attrName>ppt_x</p:attrName>
                                          <p:attrName>ppt_y</p:attrName>
                                        </p:attrNameLst>
                                      </p:cBhvr>
                                      <p:rCtr x="0" y="140"/>
                                    </p:animMotion>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The teaching commons</a:t>
            </a:r>
            <a:endParaRPr lang="en-GB" b="1" dirty="0"/>
          </a:p>
        </p:txBody>
      </p:sp>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39080" y="1340768"/>
            <a:ext cx="7849344" cy="991169"/>
          </a:xfrm>
          <a:prstGeom prst="rect">
            <a:avLst/>
          </a:prstGeom>
        </p:spPr>
        <p:txBody>
          <a:bodyPr wrap="square">
            <a:spAutoFit/>
          </a:bodyPr>
          <a:lstStyle/>
          <a:p>
            <a:pPr marL="571500" indent="-571500" defTabSz="4175915">
              <a:lnSpc>
                <a:spcPct val="110000"/>
              </a:lnSpc>
              <a:spcAft>
                <a:spcPts val="1800"/>
              </a:spcAft>
              <a:buFont typeface="Arial" panose="020B0604020202020204" pitchFamily="34" charset="0"/>
              <a:buChar char="•"/>
            </a:pPr>
            <a:r>
              <a:rPr lang="en-GB" dirty="0">
                <a:latin typeface="Calibri" panose="020F0502020204030204" pitchFamily="34" charset="0"/>
              </a:rPr>
              <a:t>Huber &amp; Hutchings proposed “the teaching commons, an emergent conceptual space for exchange and community among faculty, students, administrators, and all others committed to learning” (2005) </a:t>
            </a:r>
          </a:p>
        </p:txBody>
      </p:sp>
      <p:sp>
        <p:nvSpPr>
          <p:cNvPr id="13" name="Rectangle 12"/>
          <p:cNvSpPr/>
          <p:nvPr/>
        </p:nvSpPr>
        <p:spPr>
          <a:xfrm>
            <a:off x="4561848" y="5949280"/>
            <a:ext cx="1629053" cy="261610"/>
          </a:xfrm>
          <a:prstGeom prst="rect">
            <a:avLst/>
          </a:prstGeom>
        </p:spPr>
        <p:txBody>
          <a:bodyPr wrap="square">
            <a:spAutoFit/>
          </a:bodyPr>
          <a:lstStyle/>
          <a:p>
            <a:pPr algn="r"/>
            <a:r>
              <a:rPr lang="en-GB" sz="1100" dirty="0"/>
              <a:t>http://bit.ly/1dVV7TY</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276474"/>
            <a:ext cx="4674096" cy="266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931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0.00278 0.00834 L -0.00278 0.04074 " pathEditMode="fixed" rAng="0" ptsTypes="AA">
                                      <p:cBhvr>
                                        <p:cTn id="10" dur="500" fill="hold"/>
                                        <p:tgtEl>
                                          <p:spTgt spid="3"/>
                                        </p:tgtEl>
                                        <p:attrNameLst>
                                          <p:attrName>ppt_x</p:attrName>
                                          <p:attrName>ppt_y</p:attrName>
                                        </p:attrNameLst>
                                      </p:cBhvr>
                                      <p:rCtr x="0" y="16"/>
                                    </p:animMotion>
                                  </p:childTnLst>
                                </p:cTn>
                              </p:par>
                              <p:par>
                                <p:cTn id="11" presetID="42" presetClass="path" presetSubtype="0" decel="50000" fill="hold" nodeType="withEffect">
                                  <p:stCondLst>
                                    <p:cond delay="0"/>
                                  </p:stCondLst>
                                  <p:childTnLst>
                                    <p:animMotion origin="layout" path="M 0 -0.27825 L 0 0.00115 " pathEditMode="relative" rAng="0" ptsTypes="AA">
                                      <p:cBhvr>
                                        <p:cTn id="12" dur="1000" fill="hold"/>
                                        <p:tgtEl>
                                          <p:spTgt spid="4"/>
                                        </p:tgtEl>
                                        <p:attrNameLst>
                                          <p:attrName>ppt_x</p:attrName>
                                          <p:attrName>ppt_y</p:attrName>
                                        </p:attrNameLst>
                                      </p:cBhvr>
                                      <p:rCtr x="0" y="140"/>
                                    </p:animMotion>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500"/>
                                        <p:tgtEl>
                                          <p:spTgt spid="307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r>
              <a:rPr lang="en-GB" b="1" dirty="0"/>
              <a:t>The teaching commons</a:t>
            </a:r>
          </a:p>
        </p:txBody>
      </p:sp>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Or maybe not?</a:t>
            </a:r>
            <a:endParaRPr lang="en-GB" b="1" dirty="0"/>
          </a:p>
        </p:txBody>
      </p:sp>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39080" y="1340768"/>
            <a:ext cx="7489304" cy="4265783"/>
          </a:xfrm>
          <a:prstGeom prst="rect">
            <a:avLst/>
          </a:prstGeom>
        </p:spPr>
        <p:txBody>
          <a:bodyPr wrap="square">
            <a:spAutoFit/>
          </a:bodyPr>
          <a:lstStyle/>
          <a:p>
            <a:pPr marL="571500" indent="-571500" defTabSz="4175915">
              <a:lnSpc>
                <a:spcPct val="110000"/>
              </a:lnSpc>
              <a:spcAft>
                <a:spcPts val="1800"/>
              </a:spcAft>
              <a:buFont typeface="Arial" panose="020B0604020202020204" pitchFamily="34" charset="0"/>
              <a:buChar char="•"/>
            </a:pPr>
            <a:r>
              <a:rPr lang="en-GB" sz="1600" dirty="0" err="1">
                <a:latin typeface="Calibri" panose="020F0502020204030204" pitchFamily="34" charset="0"/>
              </a:rPr>
              <a:t>Witman</a:t>
            </a:r>
            <a:r>
              <a:rPr lang="en-GB" sz="1600" dirty="0">
                <a:latin typeface="Calibri" panose="020F0502020204030204" pitchFamily="34" charset="0"/>
              </a:rPr>
              <a:t> &amp; </a:t>
            </a:r>
            <a:r>
              <a:rPr lang="en-GB" sz="1600" dirty="0" err="1">
                <a:latin typeface="Calibri" panose="020F0502020204030204" pitchFamily="34" charset="0"/>
              </a:rPr>
              <a:t>Richlin</a:t>
            </a:r>
            <a:r>
              <a:rPr lang="en-GB" sz="1600" dirty="0">
                <a:latin typeface="Calibri" panose="020F0502020204030204" pitchFamily="34" charset="0"/>
              </a:rPr>
              <a:t> (2007) remind us that ‘teaching tips’ are not the same as the scholarship of teaching (2007).</a:t>
            </a:r>
          </a:p>
          <a:p>
            <a:pPr marL="571500" indent="-571500" defTabSz="4175915">
              <a:lnSpc>
                <a:spcPct val="110000"/>
              </a:lnSpc>
              <a:spcAft>
                <a:spcPts val="1800"/>
              </a:spcAft>
              <a:buFont typeface="Arial" panose="020B0604020202020204" pitchFamily="34" charset="0"/>
              <a:buChar char="•"/>
            </a:pPr>
            <a:r>
              <a:rPr lang="en-GB" sz="1600" dirty="0">
                <a:latin typeface="Calibri" panose="020F0502020204030204" pitchFamily="34" charset="0"/>
              </a:rPr>
              <a:t>For Weston &amp; </a:t>
            </a:r>
            <a:r>
              <a:rPr lang="en-GB" sz="1600" dirty="0" err="1">
                <a:latin typeface="Calibri" panose="020F0502020204030204" pitchFamily="34" charset="0"/>
              </a:rPr>
              <a:t>McAlpine</a:t>
            </a:r>
            <a:r>
              <a:rPr lang="en-GB" sz="1600" dirty="0">
                <a:latin typeface="Calibri" panose="020F0502020204030204" pitchFamily="34" charset="0"/>
              </a:rPr>
              <a:t> – it has to have impact outside the institution (2001)</a:t>
            </a:r>
          </a:p>
          <a:p>
            <a:pPr marL="571500" indent="-571500" defTabSz="4175915">
              <a:lnSpc>
                <a:spcPct val="110000"/>
              </a:lnSpc>
              <a:spcAft>
                <a:spcPts val="1800"/>
              </a:spcAft>
              <a:buFont typeface="Arial" panose="020B0604020202020204" pitchFamily="34" charset="0"/>
              <a:buChar char="•"/>
            </a:pPr>
            <a:r>
              <a:rPr lang="en-GB" sz="1600" dirty="0">
                <a:latin typeface="Calibri" panose="020F0502020204030204" pitchFamily="34" charset="0"/>
              </a:rPr>
              <a:t>Shulman reminds of the need for peer review: “We develop a scholarship of teaching when our work as teachers becomes public, peer-reviewed and critiqued”. (2001)</a:t>
            </a:r>
          </a:p>
          <a:p>
            <a:pPr marL="571500" indent="-571500" defTabSz="4175915">
              <a:lnSpc>
                <a:spcPct val="110000"/>
              </a:lnSpc>
              <a:spcAft>
                <a:spcPts val="1800"/>
              </a:spcAft>
              <a:buFont typeface="Arial" panose="020B0604020202020204" pitchFamily="34" charset="0"/>
              <a:buChar char="•"/>
            </a:pPr>
            <a:r>
              <a:rPr lang="en-GB" sz="1600" dirty="0">
                <a:latin typeface="Calibri" panose="020F0502020204030204" pitchFamily="34" charset="0"/>
              </a:rPr>
              <a:t>Healey is also explicit on the subject: “…if the scholarship of teaching is to match that of research there needs to be a comparability of rigour, standards and esteem” (2000)</a:t>
            </a:r>
          </a:p>
          <a:p>
            <a:pPr marL="571500" indent="-571500" defTabSz="4175915">
              <a:lnSpc>
                <a:spcPct val="110000"/>
              </a:lnSpc>
              <a:spcAft>
                <a:spcPts val="1800"/>
              </a:spcAft>
              <a:buFont typeface="Arial" panose="020B0604020202020204" pitchFamily="34" charset="0"/>
              <a:buChar char="•"/>
            </a:pPr>
            <a:r>
              <a:rPr lang="en-GB" sz="1600" dirty="0" err="1">
                <a:latin typeface="Calibri" panose="020F0502020204030204" pitchFamily="34" charset="0"/>
              </a:rPr>
              <a:t>Kanuka</a:t>
            </a:r>
            <a:r>
              <a:rPr lang="en-GB" sz="1600" dirty="0">
                <a:latin typeface="Calibri" panose="020F0502020204030204" pitchFamily="34" charset="0"/>
              </a:rPr>
              <a:t> comments that publication must  “make a significant contribution to knowledge... as theory allows you to make public the intellectual basis of findings” (</a:t>
            </a:r>
            <a:r>
              <a:rPr lang="en-GB" sz="1600" dirty="0" err="1">
                <a:latin typeface="Calibri" panose="020F0502020204030204" pitchFamily="34" charset="0"/>
              </a:rPr>
              <a:t>Kanuka</a:t>
            </a:r>
            <a:r>
              <a:rPr lang="en-GB" sz="1600" dirty="0">
                <a:latin typeface="Calibri" panose="020F0502020204030204" pitchFamily="34" charset="0"/>
              </a:rPr>
              <a:t>, 2011)</a:t>
            </a:r>
          </a:p>
        </p:txBody>
      </p:sp>
    </p:spTree>
    <p:extLst>
      <p:ext uri="{BB962C8B-B14F-4D97-AF65-F5344CB8AC3E}">
        <p14:creationId xmlns:p14="http://schemas.microsoft.com/office/powerpoint/2010/main" val="905250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22" presetClass="entr" presetSubtype="8" fill="hold" nodeType="afterEffect">
                                  <p:stCondLst>
                                    <p:cond delay="0"/>
                                  </p:stCondLst>
                                  <p:iterate type="lt">
                                    <p:tmPct val="2000"/>
                                  </p:iterate>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par>
                          <p:cTn id="20" fill="hold">
                            <p:stCondLst>
                              <p:cond delay="3410"/>
                            </p:stCondLst>
                            <p:childTnLst>
                              <p:par>
                                <p:cTn id="21" presetID="22" presetClass="entr" presetSubtype="8" fill="hold" nodeType="afterEffect">
                                  <p:stCondLst>
                                    <p:cond delay="0"/>
                                  </p:stCondLst>
                                  <p:iterate type="lt">
                                    <p:tmPct val="2000"/>
                                  </p:iterate>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500"/>
                                        <p:tgtEl>
                                          <p:spTgt spid="2">
                                            <p:txEl>
                                              <p:pRg st="1" end="1"/>
                                            </p:txEl>
                                          </p:spTgt>
                                        </p:tgtEl>
                                      </p:cBhvr>
                                    </p:animEffect>
                                  </p:childTnLst>
                                </p:cTn>
                              </p:par>
                            </p:childTnLst>
                          </p:cTn>
                        </p:par>
                        <p:par>
                          <p:cTn id="24" fill="hold">
                            <p:stCondLst>
                              <p:cond delay="4530"/>
                            </p:stCondLst>
                            <p:childTnLst>
                              <p:par>
                                <p:cTn id="25" presetID="22" presetClass="entr" presetSubtype="8" fill="hold" nodeType="afterEffect">
                                  <p:stCondLst>
                                    <p:cond delay="0"/>
                                  </p:stCondLst>
                                  <p:iterate type="lt">
                                    <p:tmPct val="2000"/>
                                  </p:iterate>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par>
                          <p:cTn id="28" fill="hold">
                            <p:stCondLst>
                              <p:cond delay="6390"/>
                            </p:stCondLst>
                            <p:childTnLst>
                              <p:par>
                                <p:cTn id="29" presetID="22" presetClass="entr" presetSubtype="8" fill="hold" nodeType="afterEffect">
                                  <p:stCondLst>
                                    <p:cond delay="0"/>
                                  </p:stCondLst>
                                  <p:iterate type="lt">
                                    <p:tmPct val="2000"/>
                                  </p:iterate>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par>
                          <p:cTn id="32" fill="hold">
                            <p:stCondLst>
                              <p:cond delay="8340"/>
                            </p:stCondLst>
                            <p:childTnLst>
                              <p:par>
                                <p:cTn id="33" presetID="22" presetClass="entr" presetSubtype="8" fill="hold" nodeType="afterEffect">
                                  <p:stCondLst>
                                    <p:cond delay="0"/>
                                  </p:stCondLst>
                                  <p:iterate type="lt">
                                    <p:tmPct val="2000"/>
                                  </p:iterate>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left)">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r>
              <a:rPr lang="en-GB" b="1" dirty="0"/>
              <a:t>Or maybe not?</a:t>
            </a:r>
          </a:p>
        </p:txBody>
      </p:sp>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Peer review?</a:t>
            </a:r>
            <a:endParaRPr lang="en-GB" b="1" dirty="0"/>
          </a:p>
        </p:txBody>
      </p:sp>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39080" y="1340768"/>
            <a:ext cx="7489304" cy="620426"/>
          </a:xfrm>
          <a:prstGeom prst="rect">
            <a:avLst/>
          </a:prstGeom>
        </p:spPr>
        <p:txBody>
          <a:bodyPr wrap="square">
            <a:spAutoFit/>
          </a:bodyPr>
          <a:lstStyle/>
          <a:p>
            <a:pPr marL="571500" indent="-571500" defTabSz="4175915">
              <a:lnSpc>
                <a:spcPct val="110000"/>
              </a:lnSpc>
              <a:spcAft>
                <a:spcPts val="1800"/>
              </a:spcAft>
              <a:buFont typeface="Arial" panose="020B0604020202020204" pitchFamily="34" charset="0"/>
              <a:buChar char="•"/>
            </a:pPr>
            <a:r>
              <a:rPr lang="en-GB" sz="1600" dirty="0">
                <a:latin typeface="Calibri" panose="020F0502020204030204" pitchFamily="34" charset="0"/>
              </a:rPr>
              <a:t>Online moderation and discussion are genuine and potentially rigorous forms of peer </a:t>
            </a:r>
            <a:r>
              <a:rPr lang="en-GB" sz="1600" dirty="0" smtClean="0">
                <a:latin typeface="Calibri" panose="020F0502020204030204" pitchFamily="34" charset="0"/>
              </a:rPr>
              <a:t>review</a:t>
            </a:r>
            <a:endParaRPr lang="en-GB" sz="1600" dirty="0">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516759"/>
            <a:ext cx="2648320" cy="1715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179597" y="5255109"/>
            <a:ext cx="1629053" cy="261610"/>
          </a:xfrm>
          <a:prstGeom prst="rect">
            <a:avLst/>
          </a:prstGeom>
        </p:spPr>
        <p:txBody>
          <a:bodyPr wrap="square">
            <a:spAutoFit/>
          </a:bodyPr>
          <a:lstStyle/>
          <a:p>
            <a:pPr algn="r"/>
            <a:r>
              <a:rPr lang="en-GB" sz="1100" dirty="0"/>
              <a:t>http://bit.ly/1cn1m2b</a:t>
            </a:r>
          </a:p>
        </p:txBody>
      </p:sp>
    </p:spTree>
    <p:extLst>
      <p:ext uri="{BB962C8B-B14F-4D97-AF65-F5344CB8AC3E}">
        <p14:creationId xmlns:p14="http://schemas.microsoft.com/office/powerpoint/2010/main" val="3861205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P spid="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r>
              <a:rPr lang="en-GB" b="1" dirty="0"/>
              <a:t>Peer review?</a:t>
            </a:r>
          </a:p>
        </p:txBody>
      </p:sp>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How public is public?</a:t>
            </a:r>
            <a:endParaRPr lang="en-GB" b="1" dirty="0"/>
          </a:p>
        </p:txBody>
      </p:sp>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39080" y="1340768"/>
            <a:ext cx="7489304" cy="620426"/>
          </a:xfrm>
          <a:prstGeom prst="rect">
            <a:avLst/>
          </a:prstGeom>
        </p:spPr>
        <p:txBody>
          <a:bodyPr wrap="square">
            <a:spAutoFit/>
          </a:bodyPr>
          <a:lstStyle/>
          <a:p>
            <a:pPr marL="571500" indent="-571500" defTabSz="4175915">
              <a:lnSpc>
                <a:spcPct val="110000"/>
              </a:lnSpc>
              <a:spcAft>
                <a:spcPts val="1800"/>
              </a:spcAft>
              <a:buFont typeface="Arial" panose="020B0604020202020204" pitchFamily="34" charset="0"/>
              <a:buChar char="•"/>
            </a:pPr>
            <a:r>
              <a:rPr lang="en-GB" sz="1600" dirty="0" smtClean="0">
                <a:latin typeface="Calibri" panose="020F0502020204030204" pitchFamily="34" charset="0"/>
              </a:rPr>
              <a:t>If </a:t>
            </a:r>
            <a:r>
              <a:rPr lang="en-GB" sz="1600" dirty="0">
                <a:latin typeface="Calibri" panose="020F0502020204030204" pitchFamily="34" charset="0"/>
              </a:rPr>
              <a:t>scholarship requires ‘making public’- a website could be more genuinely public than a conference paper or </a:t>
            </a:r>
            <a:r>
              <a:rPr lang="en-GB" sz="1600" dirty="0" smtClean="0">
                <a:latin typeface="Calibri" panose="020F0502020204030204" pitchFamily="34" charset="0"/>
              </a:rPr>
              <a:t>journal</a:t>
            </a:r>
            <a:endParaRPr lang="en-GB" sz="1600" dirty="0">
              <a:latin typeface="Calibri" panose="020F050202020403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286" y="3591484"/>
            <a:ext cx="2944898" cy="193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716016" y="5657657"/>
            <a:ext cx="1629053" cy="261610"/>
          </a:xfrm>
          <a:prstGeom prst="rect">
            <a:avLst/>
          </a:prstGeom>
        </p:spPr>
        <p:txBody>
          <a:bodyPr wrap="square">
            <a:spAutoFit/>
          </a:bodyPr>
          <a:lstStyle/>
          <a:p>
            <a:pPr algn="r"/>
            <a:r>
              <a:rPr lang="en-GB" sz="1100" dirty="0"/>
              <a:t>http://bit.ly/1EugVLN</a:t>
            </a:r>
          </a:p>
        </p:txBody>
      </p:sp>
    </p:spTree>
    <p:extLst>
      <p:ext uri="{BB962C8B-B14F-4D97-AF65-F5344CB8AC3E}">
        <p14:creationId xmlns:p14="http://schemas.microsoft.com/office/powerpoint/2010/main" val="3557407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r>
              <a:rPr lang="en-GB" b="1" dirty="0"/>
              <a:t>How public is public?</a:t>
            </a:r>
          </a:p>
        </p:txBody>
      </p:sp>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The start of our conversations</a:t>
            </a:r>
            <a:endParaRPr lang="en-GB" b="1" dirty="0"/>
          </a:p>
        </p:txBody>
      </p:sp>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563888" y="1268760"/>
            <a:ext cx="4971802" cy="2529923"/>
          </a:xfrm>
          <a:prstGeom prst="rect">
            <a:avLst/>
          </a:prstGeom>
        </p:spPr>
        <p:txBody>
          <a:bodyPr wrap="square">
            <a:spAutoFit/>
          </a:bodyPr>
          <a:lstStyle/>
          <a:p>
            <a:pPr marL="571500" indent="-571500" defTabSz="4175915">
              <a:lnSpc>
                <a:spcPct val="110000"/>
              </a:lnSpc>
              <a:spcAft>
                <a:spcPts val="1800"/>
              </a:spcAft>
              <a:buFont typeface="Arial" panose="020B0604020202020204" pitchFamily="34" charset="0"/>
              <a:buChar char="•"/>
            </a:pPr>
            <a:r>
              <a:rPr lang="en-GB" sz="1600" dirty="0" smtClean="0">
                <a:latin typeface="Calibri" panose="020F0502020204030204" pitchFamily="34" charset="0"/>
              </a:rPr>
              <a:t>As </a:t>
            </a:r>
            <a:r>
              <a:rPr lang="en-GB" sz="1600" dirty="0" err="1">
                <a:latin typeface="Calibri" panose="020F0502020204030204" pitchFamily="34" charset="0"/>
              </a:rPr>
              <a:t>Kreber</a:t>
            </a:r>
            <a:r>
              <a:rPr lang="en-GB" sz="1600" dirty="0">
                <a:latin typeface="Calibri" panose="020F0502020204030204" pitchFamily="34" charset="0"/>
              </a:rPr>
              <a:t> comments: “…the scholarship of teaching… is represented not just in formal studies informed by the empirical analytical, interpretive or critical sciences, but also in the public dialogue that ensues from posing these questions in the first place… </a:t>
            </a:r>
            <a:r>
              <a:rPr lang="en-GB" sz="1600" b="1" dirty="0">
                <a:latin typeface="Calibri" panose="020F0502020204030204" pitchFamily="34" charset="0"/>
              </a:rPr>
              <a:t>We might do better to think of research findings as the start of our conversations into teaching and learning rather than as the conclusion.” </a:t>
            </a:r>
            <a:r>
              <a:rPr lang="en-GB" sz="1600" dirty="0">
                <a:latin typeface="Calibri" panose="020F0502020204030204" pitchFamily="34" charset="0"/>
              </a:rPr>
              <a:t>(2013)</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22" y="1268760"/>
            <a:ext cx="2835406"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rot="5400000">
            <a:off x="-2212573" y="3488904"/>
            <a:ext cx="4734273" cy="253916"/>
          </a:xfrm>
          <a:prstGeom prst="rect">
            <a:avLst/>
          </a:prstGeom>
        </p:spPr>
        <p:txBody>
          <a:bodyPr wrap="square">
            <a:spAutoFit/>
          </a:bodyPr>
          <a:lstStyle/>
          <a:p>
            <a:r>
              <a:rPr lang="en-GB" sz="1050" dirty="0"/>
              <a:t>http://1.usa.gov/1J3qBmX</a:t>
            </a:r>
          </a:p>
        </p:txBody>
      </p:sp>
    </p:spTree>
    <p:extLst>
      <p:ext uri="{BB962C8B-B14F-4D97-AF65-F5344CB8AC3E}">
        <p14:creationId xmlns:p14="http://schemas.microsoft.com/office/powerpoint/2010/main" val="3590827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500"/>
                                        <p:tgtEl>
                                          <p:spTgt spid="614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022" y="467380"/>
            <a:ext cx="7429552" cy="369332"/>
          </a:xfrm>
          <a:prstGeom prst="rect">
            <a:avLst/>
          </a:prstGeom>
          <a:noFill/>
        </p:spPr>
        <p:txBody>
          <a:bodyPr wrap="square" rtlCol="0">
            <a:spAutoFit/>
          </a:bodyPr>
          <a:lstStyle/>
          <a:p>
            <a:r>
              <a:rPr lang="en-GB" b="1" dirty="0" smtClean="0"/>
              <a:t>Any questions?</a:t>
            </a:r>
            <a:endParaRPr lang="en-GB" b="1" dirty="0"/>
          </a:p>
        </p:txBody>
      </p:sp>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285720" y="1844824"/>
            <a:ext cx="6568234" cy="4478149"/>
          </a:xfrm>
          <a:prstGeom prst="rect">
            <a:avLst/>
          </a:prstGeom>
        </p:spPr>
        <p:txBody>
          <a:bodyPr wrap="square">
            <a:spAutoFit/>
          </a:bodyPr>
          <a:lstStyle/>
          <a:p>
            <a:pPr lvl="0">
              <a:spcAft>
                <a:spcPts val="600"/>
              </a:spcAft>
            </a:pPr>
            <a:r>
              <a:rPr lang="en-GB" sz="1200" dirty="0">
                <a:solidFill>
                  <a:prstClr val="white"/>
                </a:solidFill>
              </a:rPr>
              <a:t>Boyer, E. L. (1990). Scholarship reconsidered: priorities of the professoriate. Princeton, NJ: The Carnegie Foundation for the Advancement of Teaching.</a:t>
            </a:r>
          </a:p>
          <a:p>
            <a:pPr lvl="0">
              <a:spcAft>
                <a:spcPts val="600"/>
              </a:spcAft>
            </a:pPr>
            <a:r>
              <a:rPr lang="en-GB" sz="1200" dirty="0">
                <a:solidFill>
                  <a:prstClr val="white"/>
                </a:solidFill>
              </a:rPr>
              <a:t>Healey, M. (2000). Developing the Scholarship of Teaching in Higher Education: A discipline-based approach. Higher Education Research &amp; Development, 19(2), 169-189. </a:t>
            </a:r>
            <a:r>
              <a:rPr lang="en-GB" sz="1200" dirty="0" err="1">
                <a:solidFill>
                  <a:prstClr val="white"/>
                </a:solidFill>
              </a:rPr>
              <a:t>doi</a:t>
            </a:r>
            <a:r>
              <a:rPr lang="en-GB" sz="1200" dirty="0">
                <a:solidFill>
                  <a:prstClr val="white"/>
                </a:solidFill>
              </a:rPr>
              <a:t>: 10.1080/072943600445637</a:t>
            </a:r>
          </a:p>
          <a:p>
            <a:pPr lvl="0">
              <a:spcAft>
                <a:spcPts val="600"/>
              </a:spcAft>
            </a:pPr>
            <a:r>
              <a:rPr lang="en-GB" sz="1200" dirty="0">
                <a:solidFill>
                  <a:prstClr val="white"/>
                </a:solidFill>
              </a:rPr>
              <a:t>Huber, M. T., &amp; Hutchings, P. (2005). The Advancement of Learning. Building the Teaching Commons. A Carnegie Foundation Report on the Scholarship of Teaching and Learning in Higher Education. The Carnegie Foundation For The Advancement Of Teaching. San Francisco: </a:t>
            </a:r>
            <a:r>
              <a:rPr lang="en-GB" sz="1200" dirty="0" err="1">
                <a:solidFill>
                  <a:prstClr val="white"/>
                </a:solidFill>
              </a:rPr>
              <a:t>Jossey</a:t>
            </a:r>
            <a:r>
              <a:rPr lang="en-GB" sz="1200" dirty="0">
                <a:solidFill>
                  <a:prstClr val="white"/>
                </a:solidFill>
              </a:rPr>
              <a:t>-Bass.</a:t>
            </a:r>
          </a:p>
          <a:p>
            <a:pPr lvl="0">
              <a:spcAft>
                <a:spcPts val="600"/>
              </a:spcAft>
            </a:pPr>
            <a:r>
              <a:rPr lang="en-GB" sz="1200" dirty="0" err="1">
                <a:solidFill>
                  <a:prstClr val="white"/>
                </a:solidFill>
              </a:rPr>
              <a:t>Kanuka</a:t>
            </a:r>
            <a:r>
              <a:rPr lang="en-GB" sz="1200" dirty="0">
                <a:solidFill>
                  <a:prstClr val="white"/>
                </a:solidFill>
              </a:rPr>
              <a:t>, H. (2011). Keeping the scholarship in the scholarship of teaching and learning. International Journal for the Scholarship of Teaching and Learning, 5(1), 3. </a:t>
            </a:r>
            <a:endParaRPr lang="en-GB" sz="1200" dirty="0" smtClean="0">
              <a:solidFill>
                <a:prstClr val="white"/>
              </a:solidFill>
            </a:endParaRPr>
          </a:p>
          <a:p>
            <a:pPr lvl="0">
              <a:spcAft>
                <a:spcPts val="600"/>
              </a:spcAft>
            </a:pPr>
            <a:r>
              <a:rPr lang="en-GB" sz="1200" dirty="0" err="1">
                <a:solidFill>
                  <a:prstClr val="white"/>
                </a:solidFill>
              </a:rPr>
              <a:t>Kreber</a:t>
            </a:r>
            <a:r>
              <a:rPr lang="en-GB" sz="1200" dirty="0">
                <a:solidFill>
                  <a:prstClr val="white"/>
                </a:solidFill>
              </a:rPr>
              <a:t>, C. (2013). Empowering the scholarship of teaching: an </a:t>
            </a:r>
            <a:r>
              <a:rPr lang="en-GB" sz="1200" dirty="0" err="1">
                <a:solidFill>
                  <a:prstClr val="white"/>
                </a:solidFill>
              </a:rPr>
              <a:t>Arendtian</a:t>
            </a:r>
            <a:r>
              <a:rPr lang="en-GB" sz="1200" dirty="0">
                <a:solidFill>
                  <a:prstClr val="white"/>
                </a:solidFill>
              </a:rPr>
              <a:t> and critical perspective. Studies in Higher Education, 38(6), 857-869. </a:t>
            </a:r>
            <a:r>
              <a:rPr lang="en-GB" sz="1200" dirty="0" err="1">
                <a:solidFill>
                  <a:prstClr val="white"/>
                </a:solidFill>
              </a:rPr>
              <a:t>doi</a:t>
            </a:r>
            <a:r>
              <a:rPr lang="en-GB" sz="1200" dirty="0">
                <a:solidFill>
                  <a:prstClr val="white"/>
                </a:solidFill>
              </a:rPr>
              <a:t>: 10.1080/03075079.2011.602396</a:t>
            </a:r>
          </a:p>
          <a:p>
            <a:pPr lvl="0">
              <a:spcAft>
                <a:spcPts val="600"/>
              </a:spcAft>
            </a:pPr>
            <a:r>
              <a:rPr lang="en-GB" sz="1200" dirty="0">
                <a:solidFill>
                  <a:prstClr val="white"/>
                </a:solidFill>
              </a:rPr>
              <a:t>Shulman, L. (1993). Teaching as community property (Vol. 25, pp. 6). Philadelphia: Taylor &amp; Francis Inc.</a:t>
            </a:r>
          </a:p>
          <a:p>
            <a:pPr lvl="0">
              <a:spcAft>
                <a:spcPts val="600"/>
              </a:spcAft>
            </a:pPr>
            <a:r>
              <a:rPr lang="en-GB" sz="1200" dirty="0">
                <a:solidFill>
                  <a:prstClr val="white"/>
                </a:solidFill>
              </a:rPr>
              <a:t>Shulman, L. (2001). From Minsk to Pinsk: Why a scholarship of teaching and learning? Journal of the Scholarship of Teaching and Learning, 1(1), 48-53. </a:t>
            </a:r>
          </a:p>
          <a:p>
            <a:pPr lvl="0">
              <a:spcAft>
                <a:spcPts val="600"/>
              </a:spcAft>
            </a:pPr>
            <a:r>
              <a:rPr lang="en-GB" sz="1200" dirty="0" err="1">
                <a:solidFill>
                  <a:prstClr val="white"/>
                </a:solidFill>
              </a:rPr>
              <a:t>Trigwell</a:t>
            </a:r>
            <a:r>
              <a:rPr lang="en-GB" sz="1200" dirty="0">
                <a:solidFill>
                  <a:prstClr val="white"/>
                </a:solidFill>
              </a:rPr>
              <a:t>, K., Martin, E., Benjamin, J., &amp; Prosser, M. (2000). Scholarship of Teaching: A model. Higher Education Research &amp; Development, 19(2), 155-168. </a:t>
            </a:r>
            <a:r>
              <a:rPr lang="en-GB" sz="1200" dirty="0" err="1">
                <a:solidFill>
                  <a:prstClr val="white"/>
                </a:solidFill>
              </a:rPr>
              <a:t>doi</a:t>
            </a:r>
            <a:r>
              <a:rPr lang="en-GB" sz="1200" dirty="0">
                <a:solidFill>
                  <a:prstClr val="white"/>
                </a:solidFill>
              </a:rPr>
              <a:t>: 10.1080/072943600445628</a:t>
            </a:r>
          </a:p>
          <a:p>
            <a:pPr lvl="0">
              <a:spcAft>
                <a:spcPts val="600"/>
              </a:spcAft>
            </a:pPr>
            <a:r>
              <a:rPr lang="en-GB" sz="1200" dirty="0">
                <a:solidFill>
                  <a:prstClr val="white"/>
                </a:solidFill>
              </a:rPr>
              <a:t>Weston, C. B., &amp; </a:t>
            </a:r>
            <a:r>
              <a:rPr lang="en-GB" sz="1200" dirty="0" err="1">
                <a:solidFill>
                  <a:prstClr val="white"/>
                </a:solidFill>
              </a:rPr>
              <a:t>McAlpine</a:t>
            </a:r>
            <a:r>
              <a:rPr lang="en-GB" sz="1200" dirty="0">
                <a:solidFill>
                  <a:prstClr val="white"/>
                </a:solidFill>
              </a:rPr>
              <a:t>, L. (2001). Making Explicit the Development Toward the Scholarship of Teaching. New Directions for Teaching and Learning, 2001(86), 89-97. </a:t>
            </a:r>
            <a:r>
              <a:rPr lang="en-GB" sz="1200" dirty="0" err="1">
                <a:solidFill>
                  <a:prstClr val="white"/>
                </a:solidFill>
              </a:rPr>
              <a:t>doi</a:t>
            </a:r>
            <a:r>
              <a:rPr lang="en-GB" sz="1200" dirty="0">
                <a:solidFill>
                  <a:prstClr val="white"/>
                </a:solidFill>
              </a:rPr>
              <a:t>: 10.1002/tl.19</a:t>
            </a:r>
          </a:p>
          <a:p>
            <a:pPr lvl="0">
              <a:spcAft>
                <a:spcPts val="600"/>
              </a:spcAft>
            </a:pPr>
            <a:r>
              <a:rPr lang="en-GB" sz="1200" dirty="0" err="1">
                <a:solidFill>
                  <a:prstClr val="white"/>
                </a:solidFill>
              </a:rPr>
              <a:t>Witman</a:t>
            </a:r>
            <a:r>
              <a:rPr lang="en-GB" sz="1200" dirty="0">
                <a:solidFill>
                  <a:prstClr val="white"/>
                </a:solidFill>
              </a:rPr>
              <a:t>, P. D., &amp; </a:t>
            </a:r>
            <a:r>
              <a:rPr lang="en-GB" sz="1200" dirty="0" err="1">
                <a:solidFill>
                  <a:prstClr val="white"/>
                </a:solidFill>
              </a:rPr>
              <a:t>Richlin</a:t>
            </a:r>
            <a:r>
              <a:rPr lang="en-GB" sz="1200" dirty="0">
                <a:solidFill>
                  <a:prstClr val="white"/>
                </a:solidFill>
              </a:rPr>
              <a:t>, L. (2007). The Status of the Scholarship of Teaching and Learning in the Discipline. International Journal for the Scholarship of Teaching and Learning, 1(1), 14. </a:t>
            </a:r>
            <a:endParaRPr lang="en-GB" sz="1200" dirty="0">
              <a:solidFill>
                <a:prstClr val="white"/>
              </a:solidFill>
              <a:latin typeface="Calibri" pitchFamily="34" charset="0"/>
            </a:endParaRPr>
          </a:p>
        </p:txBody>
      </p:sp>
    </p:spTree>
    <p:extLst>
      <p:ext uri="{BB962C8B-B14F-4D97-AF65-F5344CB8AC3E}">
        <p14:creationId xmlns:p14="http://schemas.microsoft.com/office/powerpoint/2010/main" val="1608521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364" y="487900"/>
            <a:ext cx="8751892" cy="369332"/>
          </a:xfrm>
          <a:prstGeom prst="rect">
            <a:avLst/>
          </a:prstGeom>
          <a:noFill/>
        </p:spPr>
        <p:txBody>
          <a:bodyPr wrap="square" rtlCol="0">
            <a:spAutoFit/>
          </a:bodyPr>
          <a:lstStyle/>
          <a:p>
            <a:pPr defTabSz="4175915">
              <a:spcAft>
                <a:spcPct val="15000"/>
              </a:spcAft>
            </a:pPr>
            <a:r>
              <a:rPr lang="en-GB" b="1" dirty="0">
                <a:latin typeface="Calibri" panose="020F0502020204030204" pitchFamily="34" charset="0"/>
              </a:rPr>
              <a:t>Group work – </a:t>
            </a:r>
            <a:r>
              <a:rPr lang="en-GB" b="1" dirty="0" smtClean="0">
                <a:latin typeface="Calibri" panose="020F0502020204030204" pitchFamily="34" charset="0"/>
              </a:rPr>
              <a:t>the good stuff</a:t>
            </a:r>
            <a:endParaRPr lang="en-GB" b="1" dirty="0">
              <a:latin typeface="Calibri" panose="020F0502020204030204" pitchFamily="34" charset="0"/>
            </a:endParaRPr>
          </a:p>
        </p:txBody>
      </p:sp>
      <p:cxnSp>
        <p:nvCxnSpPr>
          <p:cNvPr id="10" name="Straight Connector 9"/>
          <p:cNvCxnSpPr/>
          <p:nvPr/>
        </p:nvCxnSpPr>
        <p:spPr>
          <a:xfrm>
            <a:off x="1036412" y="5105527"/>
            <a:ext cx="4071966" cy="1588"/>
          </a:xfrm>
          <a:prstGeom prst="line">
            <a:avLst/>
          </a:prstGeom>
          <a:ln w="1905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85720" y="882632"/>
            <a:ext cx="8572560" cy="1974864"/>
            <a:chOff x="285720" y="882632"/>
            <a:chExt cx="8572560" cy="1974864"/>
          </a:xfrm>
        </p:grpSpPr>
        <p:sp>
          <p:nvSpPr>
            <p:cNvPr id="13" name="Rectangle 12"/>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611560" y="1268760"/>
            <a:ext cx="8136904" cy="1006429"/>
          </a:xfrm>
          <a:prstGeom prst="rect">
            <a:avLst/>
          </a:prstGeom>
        </p:spPr>
        <p:txBody>
          <a:bodyPr wrap="square">
            <a:spAutoFit/>
          </a:bodyPr>
          <a:lstStyle/>
          <a:p>
            <a:pPr defTabSz="4175915">
              <a:lnSpc>
                <a:spcPct val="110000"/>
              </a:lnSpc>
              <a:spcAft>
                <a:spcPct val="30000"/>
              </a:spcAft>
            </a:pPr>
            <a:r>
              <a:rPr lang="en-GB" b="1" dirty="0">
                <a:latin typeface="Calibri" panose="020F0502020204030204" pitchFamily="34" charset="0"/>
              </a:rPr>
              <a:t>The pros: </a:t>
            </a:r>
            <a:r>
              <a:rPr lang="en-GB" dirty="0">
                <a:latin typeface="Calibri" panose="020F0502020204030204" pitchFamily="34" charset="0"/>
              </a:rPr>
              <a:t>great benefit for student engagement, in terms of the valuable interpersonal and organisational skills it develops, and the quality of collaborative work which it enables them to produce (</a:t>
            </a:r>
            <a:r>
              <a:rPr lang="en-GB" dirty="0" err="1">
                <a:latin typeface="Calibri" panose="020F0502020204030204" pitchFamily="34" charset="0"/>
              </a:rPr>
              <a:t>Boud</a:t>
            </a:r>
            <a:r>
              <a:rPr lang="en-GB" dirty="0">
                <a:latin typeface="Calibri" panose="020F0502020204030204" pitchFamily="34" charset="0"/>
              </a:rPr>
              <a:t>, Cohen, &amp; Sampson, 1999)</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58" y="2590825"/>
            <a:ext cx="5054600" cy="36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2.5E-6 -4.44444E-6 L -0.00139 -0.87453 " pathEditMode="relative" rAng="0" ptsTypes="AA">
                                      <p:cBhvr>
                                        <p:cTn id="6" dur="1000" fill="hold"/>
                                        <p:tgtEl>
                                          <p:spTgt spid="10"/>
                                        </p:tgtEl>
                                        <p:attrNameLst>
                                          <p:attrName>ppt_x</p:attrName>
                                          <p:attrName>ppt_y</p:attrName>
                                        </p:attrNameLst>
                                      </p:cBhvr>
                                      <p:rCtr x="-1" y="-437"/>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42" presetClass="path" presetSubtype="0" decel="50000" fill="hold" nodeType="withEffect">
                                  <p:stCondLst>
                                    <p:cond delay="0"/>
                                  </p:stCondLst>
                                  <p:childTnLst>
                                    <p:animMotion origin="layout" path="M 0 -0.27825 L 0 0.00115 " pathEditMode="relative" rAng="0" ptsTypes="AA">
                                      <p:cBhvr>
                                        <p:cTn id="13" dur="1000" fill="hold"/>
                                        <p:tgtEl>
                                          <p:spTgt spid="11"/>
                                        </p:tgtEl>
                                        <p:attrNameLst>
                                          <p:attrName>ppt_x</p:attrName>
                                          <p:attrName>ppt_y</p:attrName>
                                        </p:attrNameLst>
                                      </p:cBhvr>
                                      <p:rCtr x="0" y="140"/>
                                    </p:animMotion>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pPr defTabSz="4175915">
              <a:spcAft>
                <a:spcPct val="15000"/>
              </a:spcAft>
            </a:pPr>
            <a:r>
              <a:rPr lang="en-GB" b="1" dirty="0">
                <a:latin typeface="Calibri" panose="020F0502020204030204" pitchFamily="34" charset="0"/>
              </a:rPr>
              <a:t>Group work – the </a:t>
            </a:r>
            <a:r>
              <a:rPr lang="en-GB" b="1" dirty="0" smtClean="0">
                <a:latin typeface="Calibri" panose="020F0502020204030204" pitchFamily="34" charset="0"/>
              </a:rPr>
              <a:t>bad stuff</a:t>
            </a:r>
            <a:endParaRPr lang="en-GB" b="1" dirty="0">
              <a:latin typeface="Calibri" panose="020F0502020204030204" pitchFamily="34" charset="0"/>
            </a:endParaRPr>
          </a:p>
        </p:txBody>
      </p:sp>
      <p:grpSp>
        <p:nvGrpSpPr>
          <p:cNvPr id="4" name="Group 9"/>
          <p:cNvGrpSpPr/>
          <p:nvPr/>
        </p:nvGrpSpPr>
        <p:grpSpPr>
          <a:xfrm>
            <a:off x="285720" y="927770"/>
            <a:ext cx="8572560" cy="2027822"/>
            <a:chOff x="285720" y="829674"/>
            <a:chExt cx="8572560" cy="2027822"/>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967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11560" y="1268760"/>
            <a:ext cx="7704856" cy="1006429"/>
          </a:xfrm>
          <a:prstGeom prst="rect">
            <a:avLst/>
          </a:prstGeom>
        </p:spPr>
        <p:txBody>
          <a:bodyPr wrap="square">
            <a:spAutoFit/>
          </a:bodyPr>
          <a:lstStyle/>
          <a:p>
            <a:pPr defTabSz="4175915">
              <a:lnSpc>
                <a:spcPct val="110000"/>
              </a:lnSpc>
              <a:spcAft>
                <a:spcPct val="30000"/>
              </a:spcAft>
            </a:pPr>
            <a:r>
              <a:rPr lang="en-GB" b="1" dirty="0">
                <a:latin typeface="Calibri" panose="020F0502020204030204" pitchFamily="34" charset="0"/>
              </a:rPr>
              <a:t>The cons: </a:t>
            </a:r>
            <a:r>
              <a:rPr lang="en-GB" dirty="0">
                <a:latin typeface="Calibri" panose="020F0502020204030204" pitchFamily="34" charset="0"/>
              </a:rPr>
              <a:t> can be a cause of dissatisfaction for students (Davies, 2009), especially if skills required for successful group work are not taught, enabled and supported within the module or programme (McAllister, 1995; Vik, 2001).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95" y="2636912"/>
            <a:ext cx="50546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24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pPr defTabSz="4175915">
              <a:spcAft>
                <a:spcPct val="15000"/>
              </a:spcAft>
            </a:pPr>
            <a:r>
              <a:rPr lang="en-GB" b="1" dirty="0">
                <a:latin typeface="Calibri" panose="020F0502020204030204" pitchFamily="34" charset="0"/>
              </a:rPr>
              <a:t>Group work – the bad stuff</a:t>
            </a:r>
          </a:p>
        </p:txBody>
      </p:sp>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The local situation</a:t>
            </a:r>
            <a:endParaRPr lang="en-GB" b="1" dirty="0"/>
          </a:p>
        </p:txBody>
      </p:sp>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56792"/>
            <a:ext cx="6811725"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476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8" y="0"/>
            <a:ext cx="9121460"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1"/>
          <p:cNvSpPr txBox="1">
            <a:spLocks/>
          </p:cNvSpPr>
          <p:nvPr/>
        </p:nvSpPr>
        <p:spPr>
          <a:xfrm>
            <a:off x="2411760" y="5229200"/>
            <a:ext cx="3024336" cy="504056"/>
          </a:xfrm>
          <a:prstGeom prst="rect">
            <a:avLst/>
          </a:prstGeom>
          <a:solidFill>
            <a:schemeClr val="accent2">
              <a:lumMod val="20000"/>
              <a:lumOff val="80000"/>
            </a:schemeClr>
          </a:solidFill>
          <a:ln w="28575">
            <a:solidFill>
              <a:schemeClr val="tx2">
                <a:lumMod val="50000"/>
              </a:schemeClr>
            </a:solidFill>
          </a:ln>
          <a:effectLst>
            <a:outerShdw blurRad="50800" dist="38100" dir="2700000" algn="tl" rotWithShape="0">
              <a:prstClr val="black">
                <a:alpha val="40000"/>
              </a:prstClr>
            </a:outerShdw>
          </a:effectLst>
        </p:spPr>
        <p:txBody>
          <a:bodyPr vert="horz" anchor="ctr"/>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b="1" dirty="0" smtClean="0">
                <a:solidFill>
                  <a:srgbClr val="FF0000"/>
                </a:solidFill>
              </a:rPr>
              <a:t>http://</a:t>
            </a:r>
            <a:r>
              <a:rPr lang="en-GB" sz="1800" b="1" dirty="0" smtClean="0">
                <a:solidFill>
                  <a:srgbClr val="FF0000"/>
                </a:solidFill>
                <a:hlinkClick r:id="rId4"/>
              </a:rPr>
              <a:t>groupwork.ning.com</a:t>
            </a:r>
            <a:r>
              <a:rPr lang="en-GB" sz="1800" b="1" dirty="0" smtClean="0">
                <a:solidFill>
                  <a:srgbClr val="FF0000"/>
                </a:solidFill>
              </a:rPr>
              <a:t> </a:t>
            </a:r>
            <a:endParaRPr lang="en-GB" sz="1800" b="1" dirty="0">
              <a:solidFill>
                <a:srgbClr val="FF0000"/>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625" y="349860"/>
            <a:ext cx="7039949" cy="4843675"/>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802942"/>
            <a:ext cx="5715000" cy="4505325"/>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249" y="1063605"/>
            <a:ext cx="8437031" cy="4669651"/>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615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1265428"/>
            <a:ext cx="7221200" cy="4035710"/>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614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616" y="1412776"/>
            <a:ext cx="7505700" cy="4705350"/>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2663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fade">
                                      <p:cBhvr>
                                        <p:cTn id="27" dur="500"/>
                                        <p:tgtEl>
                                          <p:spTgt spid="61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9"/>
                                        </p:tgtEl>
                                        <p:attrNameLst>
                                          <p:attrName>style.visibility</p:attrName>
                                        </p:attrNameLst>
                                      </p:cBhvr>
                                      <p:to>
                                        <p:strVal val="visible"/>
                                      </p:to>
                                    </p:set>
                                    <p:animEffect transition="in" filter="fade">
                                      <p:cBhvr>
                                        <p:cTn id="3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022" y="467380"/>
            <a:ext cx="7429552" cy="369332"/>
          </a:xfrm>
          <a:prstGeom prst="rect">
            <a:avLst/>
          </a:prstGeom>
          <a:noFill/>
        </p:spPr>
        <p:txBody>
          <a:bodyPr wrap="square" rtlCol="0">
            <a:spAutoFit/>
          </a:bodyPr>
          <a:lstStyle/>
          <a:p>
            <a:r>
              <a:rPr lang="en-GB" b="1" dirty="0" smtClean="0"/>
              <a:t>Is this ‘scholarship of teaching and learning’?</a:t>
            </a:r>
            <a:endParaRPr lang="en-GB" b="1" dirty="0"/>
          </a:p>
        </p:txBody>
      </p:sp>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52936"/>
            <a:ext cx="453326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48177" y="6039343"/>
            <a:ext cx="4572000" cy="261610"/>
          </a:xfrm>
          <a:prstGeom prst="rect">
            <a:avLst/>
          </a:prstGeom>
        </p:spPr>
        <p:txBody>
          <a:bodyPr>
            <a:spAutoFit/>
          </a:bodyPr>
          <a:lstStyle/>
          <a:p>
            <a:r>
              <a:rPr lang="en-GB" sz="1100" dirty="0"/>
              <a:t>http://biologyze.com/2012/07/03/photo-of-the-week-26/</a:t>
            </a:r>
          </a:p>
        </p:txBody>
      </p:sp>
      <p:sp>
        <p:nvSpPr>
          <p:cNvPr id="9" name="Rectangle 8"/>
          <p:cNvSpPr/>
          <p:nvPr/>
        </p:nvSpPr>
        <p:spPr>
          <a:xfrm rot="5400000">
            <a:off x="6491144" y="3295543"/>
            <a:ext cx="4734273" cy="253916"/>
          </a:xfrm>
          <a:prstGeom prst="rect">
            <a:avLst/>
          </a:prstGeom>
        </p:spPr>
        <p:txBody>
          <a:bodyPr wrap="square">
            <a:spAutoFit/>
          </a:bodyPr>
          <a:lstStyle/>
          <a:p>
            <a:r>
              <a:rPr lang="en-GB" sz="1050" dirty="0"/>
              <a:t>http://bit.ly/1H8rqZt</a:t>
            </a:r>
          </a:p>
        </p:txBody>
      </p:sp>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055364"/>
            <a:ext cx="4895825" cy="275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91681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endParaRPr lang="en-GB" b="1" dirty="0"/>
          </a:p>
        </p:txBody>
      </p:sp>
      <p:sp>
        <p:nvSpPr>
          <p:cNvPr id="3" name="TextBox 2"/>
          <p:cNvSpPr txBox="1"/>
          <p:nvPr/>
        </p:nvSpPr>
        <p:spPr>
          <a:xfrm>
            <a:off x="310800" y="476672"/>
            <a:ext cx="7429552" cy="369332"/>
          </a:xfrm>
          <a:prstGeom prst="rect">
            <a:avLst/>
          </a:prstGeom>
          <a:noFill/>
        </p:spPr>
        <p:txBody>
          <a:bodyPr wrap="square" rtlCol="0">
            <a:spAutoFit/>
          </a:bodyPr>
          <a:lstStyle/>
          <a:p>
            <a:r>
              <a:rPr lang="en-GB" b="1" dirty="0" smtClean="0"/>
              <a:t>Community of Scholars</a:t>
            </a:r>
            <a:endParaRPr lang="en-GB" b="1" dirty="0"/>
          </a:p>
        </p:txBody>
      </p:sp>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39080" y="1340768"/>
            <a:ext cx="7849344" cy="1006429"/>
          </a:xfrm>
          <a:prstGeom prst="rect">
            <a:avLst/>
          </a:prstGeom>
        </p:spPr>
        <p:txBody>
          <a:bodyPr wrap="square">
            <a:spAutoFit/>
          </a:bodyPr>
          <a:lstStyle/>
          <a:p>
            <a:pPr marL="571500" indent="-571500" defTabSz="4175915">
              <a:lnSpc>
                <a:spcPct val="110000"/>
              </a:lnSpc>
              <a:spcAft>
                <a:spcPts val="1800"/>
              </a:spcAft>
              <a:buFont typeface="Arial" panose="020B0604020202020204" pitchFamily="34" charset="0"/>
              <a:buChar char="•"/>
            </a:pPr>
            <a:r>
              <a:rPr lang="en-GB" dirty="0">
                <a:latin typeface="Calibri" panose="020F0502020204030204" pitchFamily="34" charset="0"/>
              </a:rPr>
              <a:t>Boyer, in coining the term ‘scholarship of teaching’, looked towards a ‘community of scholars’ and “a campus-wide, collaborative effort around teaching” (1990). </a:t>
            </a:r>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02558" y="2708920"/>
            <a:ext cx="4515704" cy="3601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rot="5400000">
            <a:off x="6491144" y="3214752"/>
            <a:ext cx="4734273" cy="415498"/>
          </a:xfrm>
          <a:prstGeom prst="rect">
            <a:avLst/>
          </a:prstGeom>
        </p:spPr>
        <p:txBody>
          <a:bodyPr wrap="square">
            <a:spAutoFit/>
          </a:bodyPr>
          <a:lstStyle/>
          <a:p>
            <a:r>
              <a:rPr lang="en-GB" sz="1050" dirty="0"/>
              <a:t>http://dailyjade.com/cheeky-self-aware-honors-college-puts-a-community-of-scholars-in-quotes/</a:t>
            </a:r>
          </a:p>
        </p:txBody>
      </p:sp>
    </p:spTree>
    <p:extLst>
      <p:ext uri="{BB962C8B-B14F-4D97-AF65-F5344CB8AC3E}">
        <p14:creationId xmlns:p14="http://schemas.microsoft.com/office/powerpoint/2010/main" val="449171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fade">
                                      <p:cBhvr>
                                        <p:cTn id="11"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022" y="467380"/>
            <a:ext cx="7429552" cy="369332"/>
          </a:xfrm>
          <a:prstGeom prst="rect">
            <a:avLst/>
          </a:prstGeom>
          <a:noFill/>
        </p:spPr>
        <p:txBody>
          <a:bodyPr wrap="square" rtlCol="0">
            <a:spAutoFit/>
          </a:bodyPr>
          <a:lstStyle/>
          <a:p>
            <a:r>
              <a:rPr lang="en-GB" b="1" dirty="0" smtClean="0"/>
              <a:t>Active communities</a:t>
            </a:r>
            <a:endParaRPr lang="en-GB" b="1" dirty="0"/>
          </a:p>
        </p:txBody>
      </p:sp>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39080" y="1340768"/>
            <a:ext cx="7849344" cy="1295868"/>
          </a:xfrm>
          <a:prstGeom prst="rect">
            <a:avLst/>
          </a:prstGeom>
        </p:spPr>
        <p:txBody>
          <a:bodyPr wrap="square">
            <a:spAutoFit/>
          </a:bodyPr>
          <a:lstStyle/>
          <a:p>
            <a:pPr marL="571500" indent="-571500" defTabSz="4175915">
              <a:lnSpc>
                <a:spcPct val="110000"/>
              </a:lnSpc>
              <a:spcAft>
                <a:spcPts val="1800"/>
              </a:spcAft>
              <a:buFont typeface="Arial" panose="020B0604020202020204" pitchFamily="34" charset="0"/>
              <a:buChar char="•"/>
            </a:pPr>
            <a:r>
              <a:rPr lang="en-GB" dirty="0">
                <a:latin typeface="Calibri" panose="020F0502020204030204" pitchFamily="34" charset="0"/>
              </a:rPr>
              <a:t>Shulman saw teachers as “members of active communities: communities of conversation, communities of evaluation, communities in which we gather with others… to exchange our findings, our methods, and our excuses” (1993)</a:t>
            </a:r>
          </a:p>
        </p:txBody>
      </p:sp>
      <p:pic>
        <p:nvPicPr>
          <p:cNvPr id="1229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063269"/>
            <a:ext cx="9144000" cy="238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997286" y="5543654"/>
            <a:ext cx="4572000" cy="261610"/>
          </a:xfrm>
          <a:prstGeom prst="rect">
            <a:avLst/>
          </a:prstGeom>
        </p:spPr>
        <p:txBody>
          <a:bodyPr>
            <a:spAutoFit/>
          </a:bodyPr>
          <a:lstStyle/>
          <a:p>
            <a:r>
              <a:rPr lang="en-GB" sz="1100" dirty="0"/>
              <a:t>http://bit.ly/1KRCpb2/</a:t>
            </a:r>
          </a:p>
        </p:txBody>
      </p:sp>
      <p:pic>
        <p:nvPicPr>
          <p:cNvPr id="1229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3061944"/>
            <a:ext cx="9144000" cy="2383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997286" y="5543654"/>
            <a:ext cx="4572000" cy="261610"/>
          </a:xfrm>
          <a:prstGeom prst="rect">
            <a:avLst/>
          </a:prstGeom>
        </p:spPr>
        <p:txBody>
          <a:bodyPr>
            <a:spAutoFit/>
          </a:bodyPr>
          <a:lstStyle/>
          <a:p>
            <a:r>
              <a:rPr lang="en-GB" sz="1100" dirty="0"/>
              <a:t>http://emcplus.emc.com/emc-user-community</a:t>
            </a:r>
            <a:r>
              <a:rPr lang="en-GB" sz="1100" dirty="0" smtClean="0"/>
              <a:t>/</a:t>
            </a:r>
            <a:endParaRPr lang="en-GB" sz="1100" dirty="0"/>
          </a:p>
        </p:txBody>
      </p:sp>
    </p:spTree>
    <p:extLst>
      <p:ext uri="{BB962C8B-B14F-4D97-AF65-F5344CB8AC3E}">
        <p14:creationId xmlns:p14="http://schemas.microsoft.com/office/powerpoint/2010/main" val="3409912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fade">
                                      <p:cBhvr>
                                        <p:cTn id="15" dur="500"/>
                                        <p:tgtEl>
                                          <p:spTgt spid="1229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Evidence of effectiveness</a:t>
            </a:r>
            <a:endParaRPr lang="en-GB" b="1" dirty="0"/>
          </a:p>
        </p:txBody>
      </p:sp>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78814" y="1340768"/>
            <a:ext cx="7849344" cy="1295868"/>
          </a:xfrm>
          <a:prstGeom prst="rect">
            <a:avLst/>
          </a:prstGeom>
        </p:spPr>
        <p:txBody>
          <a:bodyPr wrap="square">
            <a:spAutoFit/>
          </a:bodyPr>
          <a:lstStyle/>
          <a:p>
            <a:pPr marL="571500" indent="-571500" defTabSz="4175915">
              <a:lnSpc>
                <a:spcPct val="110000"/>
              </a:lnSpc>
              <a:spcAft>
                <a:spcPts val="1800"/>
              </a:spcAft>
              <a:buFont typeface="Arial" panose="020B0604020202020204" pitchFamily="34" charset="0"/>
              <a:buChar char="•"/>
            </a:pPr>
            <a:r>
              <a:rPr lang="en-GB" dirty="0" err="1">
                <a:latin typeface="Calibri" panose="020F0502020204030204" pitchFamily="34" charset="0"/>
              </a:rPr>
              <a:t>Trigwell</a:t>
            </a:r>
            <a:r>
              <a:rPr lang="en-GB" dirty="0">
                <a:latin typeface="Calibri" panose="020F0502020204030204" pitchFamily="34" charset="0"/>
              </a:rPr>
              <a:t> et al commented that the aim of scholarly teaching was “to make transparent how we have made learning possible…university teachers must… be able to collect and present rigorous evidence of their effectiveness… as teachers.” (</a:t>
            </a:r>
            <a:r>
              <a:rPr lang="en-GB" dirty="0" err="1">
                <a:latin typeface="Calibri" panose="020F0502020204030204" pitchFamily="34" charset="0"/>
              </a:rPr>
              <a:t>Trigwell</a:t>
            </a:r>
            <a:r>
              <a:rPr lang="en-GB" dirty="0">
                <a:latin typeface="Calibri" panose="020F0502020204030204" pitchFamily="34" charset="0"/>
              </a:rPr>
              <a:t>, Martin, Benjamin, &amp; Prosser, 2000). </a:t>
            </a:r>
          </a:p>
        </p:txBody>
      </p:sp>
      <p:sp>
        <p:nvSpPr>
          <p:cNvPr id="13" name="Rectangle 12"/>
          <p:cNvSpPr/>
          <p:nvPr/>
        </p:nvSpPr>
        <p:spPr>
          <a:xfrm>
            <a:off x="3888432" y="5036181"/>
            <a:ext cx="4572000" cy="261610"/>
          </a:xfrm>
          <a:prstGeom prst="rect">
            <a:avLst/>
          </a:prstGeom>
        </p:spPr>
        <p:txBody>
          <a:bodyPr>
            <a:spAutoFit/>
          </a:bodyPr>
          <a:lstStyle/>
          <a:p>
            <a:pPr algn="r"/>
            <a:r>
              <a:rPr lang="en-GB" sz="1100" dirty="0"/>
              <a:t>http</a:t>
            </a:r>
            <a:r>
              <a:rPr lang="en-GB" sz="1100" dirty="0" smtClean="0"/>
              <a:t>://northumbria.ac.uk</a:t>
            </a:r>
            <a:endParaRPr lang="en-GB" sz="1100"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8168" y="3426316"/>
            <a:ext cx="2380289" cy="158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457" y="3426316"/>
            <a:ext cx="2012199" cy="159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314" y="3426317"/>
            <a:ext cx="1586859" cy="158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650682" y="3426316"/>
            <a:ext cx="1809750" cy="158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224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0.00278 0.00834 L -0.00278 0.04074 " pathEditMode="fixed" rAng="0" ptsTypes="AA">
                                      <p:cBhvr>
                                        <p:cTn id="10" dur="500" fill="hold"/>
                                        <p:tgtEl>
                                          <p:spTgt spid="3"/>
                                        </p:tgtEl>
                                        <p:attrNameLst>
                                          <p:attrName>ppt_x</p:attrName>
                                          <p:attrName>ppt_y</p:attrName>
                                        </p:attrNameLst>
                                      </p:cBhvr>
                                      <p:rCtr x="0" y="16"/>
                                    </p:animMotion>
                                  </p:childTnLst>
                                </p:cTn>
                              </p:par>
                              <p:par>
                                <p:cTn id="11" presetID="42" presetClass="path" presetSubtype="0" decel="50000" fill="hold" nodeType="withEffect">
                                  <p:stCondLst>
                                    <p:cond delay="0"/>
                                  </p:stCondLst>
                                  <p:childTnLst>
                                    <p:animMotion origin="layout" path="M 0 -0.27825 L 0 0.00115 " pathEditMode="relative" rAng="0" ptsTypes="AA">
                                      <p:cBhvr>
                                        <p:cTn id="12" dur="1000" fill="hold"/>
                                        <p:tgtEl>
                                          <p:spTgt spid="4"/>
                                        </p:tgtEl>
                                        <p:attrNameLst>
                                          <p:attrName>ppt_x</p:attrName>
                                          <p:attrName>ppt_y</p:attrName>
                                        </p:attrNameLst>
                                      </p:cBhvr>
                                      <p:rCtr x="0" y="140"/>
                                    </p:animMotion>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500"/>
                                        <p:tgtEl>
                                          <p:spTgt spid="1027"/>
                                        </p:tgtEl>
                                      </p:cBhvr>
                                    </p:animEffect>
                                  </p:childTnLst>
                                </p:cTn>
                              </p:par>
                              <p:par>
                                <p:cTn id="20" presetID="10" presetClass="entr" presetSubtype="0" fill="hold" nodeType="withEffect">
                                  <p:stCondLst>
                                    <p:cond delay="0"/>
                                  </p:stCondLst>
                                  <p:childTnLst>
                                    <p:set>
                                      <p:cBhvr>
                                        <p:cTn id="21" dur="1" fill="hold">
                                          <p:stCondLst>
                                            <p:cond delay="0"/>
                                          </p:stCondLst>
                                        </p:cTn>
                                        <p:tgtEl>
                                          <p:spTgt spid="13314"/>
                                        </p:tgtEl>
                                        <p:attrNameLst>
                                          <p:attrName>style.visibility</p:attrName>
                                        </p:attrNameLst>
                                      </p:cBhvr>
                                      <p:to>
                                        <p:strVal val="visible"/>
                                      </p:to>
                                    </p:set>
                                    <p:animEffect transition="in" filter="fade">
                                      <p:cBhvr>
                                        <p:cTn id="22" dur="500"/>
                                        <p:tgtEl>
                                          <p:spTgt spid="13314"/>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5953</TotalTime>
  <Words>3193</Words>
  <Application>Microsoft Office PowerPoint</Application>
  <PresentationFormat>On-screen Show (4:3)</PresentationFormat>
  <Paragraphs>115</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Wingdings 3</vt:lpstr>
      <vt:lpstr>Consolas</vt:lpstr>
      <vt:lpstr>Corbel</vt:lpstr>
      <vt:lpstr>Wingdings</vt:lpstr>
      <vt:lpstr>Wingdings 2</vt: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Northumbria at Newcastle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streaming in the e-learning portal</dc:title>
  <dc:creator>Neil O. Percival</dc:creator>
  <cp:lastModifiedBy>Neil Percival</cp:lastModifiedBy>
  <cp:revision>586</cp:revision>
  <cp:lastPrinted>2012-04-30T10:36:06Z</cp:lastPrinted>
  <dcterms:created xsi:type="dcterms:W3CDTF">2008-07-24T09:25:38Z</dcterms:created>
  <dcterms:modified xsi:type="dcterms:W3CDTF">2015-05-20T07:41:58Z</dcterms:modified>
</cp:coreProperties>
</file>