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79" r:id="rId3"/>
    <p:sldId id="280" r:id="rId4"/>
    <p:sldId id="281" r:id="rId5"/>
    <p:sldId id="283" r:id="rId6"/>
    <p:sldId id="282" r:id="rId7"/>
    <p:sldId id="284" r:id="rId8"/>
    <p:sldId id="285" r:id="rId9"/>
    <p:sldId id="270" r:id="rId10"/>
    <p:sldId id="278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rial Black" panose="020B0A04020102020204" pitchFamily="34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00ED-6265-4C1D-B19D-F2A1FF197B64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FAE1-B7C1-4BDC-9C8A-424F678E5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4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00ED-6265-4C1D-B19D-F2A1FF197B64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FAE1-B7C1-4BDC-9C8A-424F678E5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9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00ED-6265-4C1D-B19D-F2A1FF197B64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FAE1-B7C1-4BDC-9C8A-424F678E5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5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00ED-6265-4C1D-B19D-F2A1FF197B64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FAE1-B7C1-4BDC-9C8A-424F678E5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39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00ED-6265-4C1D-B19D-F2A1FF197B64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FAE1-B7C1-4BDC-9C8A-424F678E5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20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00ED-6265-4C1D-B19D-F2A1FF197B64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FAE1-B7C1-4BDC-9C8A-424F678E5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0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00ED-6265-4C1D-B19D-F2A1FF197B64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FAE1-B7C1-4BDC-9C8A-424F678E5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93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00ED-6265-4C1D-B19D-F2A1FF197B64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FAE1-B7C1-4BDC-9C8A-424F678E5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37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00ED-6265-4C1D-B19D-F2A1FF197B64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FAE1-B7C1-4BDC-9C8A-424F678E5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97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00ED-6265-4C1D-B19D-F2A1FF197B64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FAE1-B7C1-4BDC-9C8A-424F678E5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7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00ED-6265-4C1D-B19D-F2A1FF197B64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FAE1-B7C1-4BDC-9C8A-424F678E5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65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900ED-6265-4C1D-B19D-F2A1FF197B64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2FAE1-B7C1-4BDC-9C8A-424F678E5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1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/>
          <a:stretch/>
        </p:blipFill>
        <p:spPr bwMode="auto">
          <a:xfrm>
            <a:off x="-2" y="2619375"/>
            <a:ext cx="9156233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750" cy="38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r="1" b="63355"/>
          <a:stretch/>
        </p:blipFill>
        <p:spPr bwMode="auto">
          <a:xfrm>
            <a:off x="-1" y="3645024"/>
            <a:ext cx="757955" cy="294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79" y="6329261"/>
            <a:ext cx="3675567" cy="25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71061"/>
            <a:ext cx="1775919" cy="51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6" y="548680"/>
            <a:ext cx="3976514" cy="102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29" y="1023830"/>
            <a:ext cx="1482006" cy="6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4" y="5834988"/>
            <a:ext cx="733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55" y="5987949"/>
            <a:ext cx="1389434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204864"/>
            <a:ext cx="54726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yriad Pro" pitchFamily="34" charset="0"/>
              </a:rPr>
              <a:t>The context</a:t>
            </a:r>
          </a:p>
          <a:p>
            <a:endParaRPr lang="en-GB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ADSS ahead of university and sector averages in O&amp;M questions</a:t>
            </a:r>
          </a:p>
          <a:p>
            <a:endParaRPr lang="en-GB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But - 13 programmes out of 32 fell</a:t>
            </a:r>
          </a:p>
          <a:p>
            <a:endParaRPr lang="en-GB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13 below their JACS code average</a:t>
            </a:r>
          </a:p>
          <a:p>
            <a:endParaRPr lang="en-GB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Highest correlation matching overall satisfaction rises/falls</a:t>
            </a:r>
          </a:p>
          <a:p>
            <a:endParaRPr lang="en-GB" sz="1400" b="1" dirty="0">
              <a:solidFill>
                <a:schemeClr val="bg1"/>
              </a:solidFill>
              <a:latin typeface="Myriad Pro" pitchFamily="34" charset="0"/>
            </a:endParaRPr>
          </a:p>
          <a:p>
            <a:endParaRPr lang="en-GB" sz="1400" b="1" dirty="0">
              <a:solidFill>
                <a:schemeClr val="bg1"/>
              </a:solidFill>
              <a:latin typeface="Myriad Pro" pitchFamily="34" charset="0"/>
            </a:endParaRPr>
          </a:p>
          <a:p>
            <a:endParaRPr lang="en-GB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2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/>
          <a:stretch/>
        </p:blipFill>
        <p:spPr bwMode="auto">
          <a:xfrm>
            <a:off x="-2" y="2619375"/>
            <a:ext cx="9156233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750" cy="38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r="1" b="63355"/>
          <a:stretch/>
        </p:blipFill>
        <p:spPr bwMode="auto">
          <a:xfrm>
            <a:off x="-1" y="3645024"/>
            <a:ext cx="757955" cy="294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79" y="6329261"/>
            <a:ext cx="3675567" cy="25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71061"/>
            <a:ext cx="1775919" cy="51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6" y="548680"/>
            <a:ext cx="3976514" cy="102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29" y="1023830"/>
            <a:ext cx="1482006" cy="6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4" y="5834988"/>
            <a:ext cx="733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55" y="5987949"/>
            <a:ext cx="1389434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21990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Thanks for your time!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859" y="2573030"/>
            <a:ext cx="54726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yriad Pro" pitchFamily="34" charset="0"/>
              </a:rPr>
              <a:t>We hope we have…</a:t>
            </a:r>
          </a:p>
          <a:p>
            <a:endParaRPr lang="en-GB" dirty="0">
              <a:solidFill>
                <a:schemeClr val="bg1"/>
              </a:solidFill>
              <a:latin typeface="Myriad Pro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Asked students what ‘organisation and smooth running’ means to them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Responded to the key themes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Begun getting that message loudly back to students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Set the criteria for the NSS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bg1"/>
              </a:solidFill>
              <a:latin typeface="Myriad Pro" pitchFamily="34" charset="0"/>
            </a:endParaRPr>
          </a:p>
          <a:p>
            <a:endParaRPr lang="en-GB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/>
          <a:stretch/>
        </p:blipFill>
        <p:spPr bwMode="auto">
          <a:xfrm>
            <a:off x="-2" y="2619375"/>
            <a:ext cx="9156233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750" cy="38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r="1" b="63355"/>
          <a:stretch/>
        </p:blipFill>
        <p:spPr bwMode="auto">
          <a:xfrm>
            <a:off x="-1" y="3645024"/>
            <a:ext cx="757955" cy="294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79" y="6329261"/>
            <a:ext cx="3675567" cy="25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71061"/>
            <a:ext cx="1775919" cy="51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6" y="548680"/>
            <a:ext cx="3976514" cy="102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29" y="1023830"/>
            <a:ext cx="1482006" cy="6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4" y="5834988"/>
            <a:ext cx="733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55" y="5987949"/>
            <a:ext cx="1389434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204864"/>
            <a:ext cx="54726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yriad Pro" pitchFamily="34" charset="0"/>
              </a:rPr>
              <a:t>The plan</a:t>
            </a:r>
          </a:p>
          <a:p>
            <a:endParaRPr lang="en-GB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Student-led research project to establish the things that had the greatest impact on student perceptions of organisation</a:t>
            </a:r>
          </a:p>
          <a:p>
            <a:endParaRPr lang="en-GB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Set up steering group of student reps</a:t>
            </a:r>
          </a:p>
          <a:p>
            <a:endParaRPr lang="en-GB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They helped to design and run the project</a:t>
            </a:r>
          </a:p>
          <a:p>
            <a:endParaRPr lang="en-GB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/>
          <a:stretch/>
        </p:blipFill>
        <p:spPr bwMode="auto">
          <a:xfrm>
            <a:off x="-2" y="2619375"/>
            <a:ext cx="9156233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750" cy="38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r="1" b="63355"/>
          <a:stretch/>
        </p:blipFill>
        <p:spPr bwMode="auto">
          <a:xfrm>
            <a:off x="-1" y="3645024"/>
            <a:ext cx="757955" cy="294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79" y="6329261"/>
            <a:ext cx="3675567" cy="25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71061"/>
            <a:ext cx="1775919" cy="51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6" y="548680"/>
            <a:ext cx="3976514" cy="102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29" y="1023830"/>
            <a:ext cx="1482006" cy="6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4" y="5834988"/>
            <a:ext cx="733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55" y="5987949"/>
            <a:ext cx="1389434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706013"/>
            <a:ext cx="54726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yriad Pro" pitchFamily="34" charset="0"/>
              </a:rPr>
              <a:t>The project</a:t>
            </a:r>
          </a:p>
          <a:p>
            <a:endParaRPr lang="en-GB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2 student focus groups – lunch and conversation to establish the main themes</a:t>
            </a:r>
          </a:p>
          <a:p>
            <a:endParaRPr lang="en-GB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Online survey taken by around 170 students</a:t>
            </a:r>
          </a:p>
          <a:p>
            <a:endParaRPr lang="en-GB" dirty="0">
              <a:solidFill>
                <a:schemeClr val="bg1"/>
              </a:solidFill>
              <a:latin typeface="Myriad Pro" pitchFamily="34" charset="0"/>
            </a:endParaRPr>
          </a:p>
          <a:p>
            <a:endParaRPr lang="en-GB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/>
          <a:stretch/>
        </p:blipFill>
        <p:spPr bwMode="auto">
          <a:xfrm>
            <a:off x="-2" y="2619375"/>
            <a:ext cx="9156233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750" cy="38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r="1" b="63355"/>
          <a:stretch/>
        </p:blipFill>
        <p:spPr bwMode="auto">
          <a:xfrm>
            <a:off x="-1" y="3645024"/>
            <a:ext cx="757955" cy="294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79" y="6329261"/>
            <a:ext cx="3675567" cy="25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71061"/>
            <a:ext cx="1775919" cy="51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6" y="548680"/>
            <a:ext cx="3976514" cy="102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29" y="1023830"/>
            <a:ext cx="1482006" cy="6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4" y="5834988"/>
            <a:ext cx="733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55" y="5987949"/>
            <a:ext cx="1389434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706013"/>
            <a:ext cx="54726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yriad Pro" pitchFamily="34" charset="0"/>
              </a:rPr>
              <a:t>The survey</a:t>
            </a:r>
          </a:p>
          <a:p>
            <a:endParaRPr lang="en-GB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Listed the key themes identified by the steering group and asked respondents to rank their importance</a:t>
            </a:r>
          </a:p>
          <a:p>
            <a:endParaRPr lang="en-GB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Specific questions about a ‘buddy system’ and an ‘academic map’</a:t>
            </a:r>
          </a:p>
          <a:p>
            <a:endParaRPr lang="en-GB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/>
          <a:stretch/>
        </p:blipFill>
        <p:spPr bwMode="auto">
          <a:xfrm>
            <a:off x="-2" y="2619375"/>
            <a:ext cx="9156233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750" cy="38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r="1" b="63355"/>
          <a:stretch/>
        </p:blipFill>
        <p:spPr bwMode="auto">
          <a:xfrm>
            <a:off x="-1" y="3645024"/>
            <a:ext cx="757955" cy="294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79" y="6329261"/>
            <a:ext cx="3675567" cy="25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71061"/>
            <a:ext cx="1775919" cy="51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6" y="548680"/>
            <a:ext cx="3976514" cy="102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29" y="1023830"/>
            <a:ext cx="1482006" cy="6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4" y="5834988"/>
            <a:ext cx="733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55" y="5987949"/>
            <a:ext cx="1389434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706013"/>
            <a:ext cx="54726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yriad Pro" pitchFamily="34" charset="0"/>
              </a:rPr>
              <a:t>The survey</a:t>
            </a:r>
          </a:p>
          <a:p>
            <a:endParaRPr lang="en-GB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Listed the key themes identified by the steering group and asked respondents to rank their importance</a:t>
            </a:r>
          </a:p>
          <a:p>
            <a:endParaRPr lang="en-GB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Myriad Pro" pitchFamily="34" charset="0"/>
              </a:rPr>
              <a:t>Specific questions about a ‘buddy system’ and an ‘academic map’</a:t>
            </a:r>
          </a:p>
          <a:p>
            <a:endParaRPr lang="en-GB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0484" y="0"/>
            <a:ext cx="9166715" cy="6858000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0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/>
          <a:stretch/>
        </p:blipFill>
        <p:spPr bwMode="auto">
          <a:xfrm>
            <a:off x="-2" y="2619375"/>
            <a:ext cx="9156233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750" cy="38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r="1" b="63355"/>
          <a:stretch/>
        </p:blipFill>
        <p:spPr bwMode="auto">
          <a:xfrm>
            <a:off x="-1" y="3645024"/>
            <a:ext cx="757955" cy="294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79" y="6329261"/>
            <a:ext cx="3675567" cy="25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71061"/>
            <a:ext cx="1775919" cy="51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6" y="548680"/>
            <a:ext cx="3976514" cy="102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29" y="1023830"/>
            <a:ext cx="1482006" cy="6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4" y="5834988"/>
            <a:ext cx="733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55" y="5987949"/>
            <a:ext cx="1389434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379515"/>
              </p:ext>
            </p:extLst>
          </p:nvPr>
        </p:nvGraphicFramePr>
        <p:xfrm>
          <a:off x="757954" y="2619375"/>
          <a:ext cx="6190310" cy="3539228"/>
        </p:xfrm>
        <a:graphic>
          <a:graphicData uri="http://schemas.openxmlformats.org/drawingml/2006/table">
            <a:tbl>
              <a:tblPr/>
              <a:tblGrid>
                <a:gridCol w="4632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0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Sorted by total points per factor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80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0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3.04. Tutors reply to emails within 2 days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0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3.02. Organised access to staff for face to face discussion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4.092593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80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3.06. Availability of 'essential' reading material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80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3.01. Standardised organisation of content in Blackboard modules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3.82716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80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3.10. Tutor contact details easy to find on Blackboard module sites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3.848101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80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3.12. Clear information published about module option choices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3.993421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80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3.05. Notification by text message of lecture cancellations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3.986755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80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3.11. Consistent use of electronic submission/feedback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3.797468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80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3.08. Blackboard module sites available 1 week before teaching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3.615894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0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80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3.03. Lecture/seminar notes on Blackboard 24 hours before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3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3.346154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80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3.09. No changes to teaching that make the timetable inaccurate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3.421053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80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3.07. Seminar always after the lecture in the timetable cycle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3.421053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244"/>
            <a:ext cx="9144000" cy="58195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00230" y="117568"/>
            <a:ext cx="4401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GB" b="1" dirty="0" smtClean="0">
                <a:solidFill>
                  <a:srgbClr val="000000"/>
                </a:solidFill>
              </a:rPr>
              <a:t>Example of ‘academic map’ shared in survey</a:t>
            </a: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93565" cy="6882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4877481" cy="4134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95948"/>
            <a:ext cx="4896533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/>
          <a:stretch/>
        </p:blipFill>
        <p:spPr bwMode="auto">
          <a:xfrm>
            <a:off x="-2" y="2619375"/>
            <a:ext cx="9156233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750" cy="38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r="1" b="63355"/>
          <a:stretch/>
        </p:blipFill>
        <p:spPr bwMode="auto">
          <a:xfrm>
            <a:off x="-1" y="3645024"/>
            <a:ext cx="757955" cy="294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79" y="6329261"/>
            <a:ext cx="3675567" cy="25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71061"/>
            <a:ext cx="1775919" cy="51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6" y="548680"/>
            <a:ext cx="3976514" cy="102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29" y="1023830"/>
            <a:ext cx="1482006" cy="6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71323"/>
            <a:ext cx="5541986" cy="34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4" y="5834988"/>
            <a:ext cx="733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55" y="5987949"/>
            <a:ext cx="1389434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5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3107"/>
            <a:ext cx="4444271" cy="630894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21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1877">
            <a:off x="3481020" y="970637"/>
            <a:ext cx="2972817" cy="4211082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21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308">
            <a:off x="4396869" y="1771366"/>
            <a:ext cx="2993102" cy="4238587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21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236296" y="5442228"/>
            <a:ext cx="201622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yriad Pro" pitchFamily="34" charset="0"/>
              </a:rPr>
              <a:t>Posters</a:t>
            </a:r>
          </a:p>
          <a:p>
            <a:r>
              <a:rPr lang="en-GB" dirty="0">
                <a:latin typeface="Myriad Pro" pitchFamily="34" charset="0"/>
              </a:rPr>
              <a:t>Student flyers</a:t>
            </a:r>
          </a:p>
          <a:p>
            <a:r>
              <a:rPr lang="en-GB" dirty="0">
                <a:latin typeface="Myriad Pro" pitchFamily="34" charset="0"/>
              </a:rPr>
              <a:t>Staff flyers</a:t>
            </a:r>
          </a:p>
          <a:p>
            <a:endParaRPr lang="en-GB" sz="32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355</Words>
  <Application>Microsoft Office PowerPoint</Application>
  <PresentationFormat>On-screen Show (4:3)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Myriad Pro</vt:lpstr>
      <vt:lpstr>Calibri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Northumbria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Percival</dc:creator>
  <cp:lastModifiedBy>Neil Percival</cp:lastModifiedBy>
  <cp:revision>27</cp:revision>
  <dcterms:created xsi:type="dcterms:W3CDTF">2016-04-06T15:04:42Z</dcterms:created>
  <dcterms:modified xsi:type="dcterms:W3CDTF">2017-01-04T16:48:26Z</dcterms:modified>
</cp:coreProperties>
</file>