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48" r:id="rId1"/>
  </p:sldMasterIdLst>
  <p:notesMasterIdLst>
    <p:notesMasterId r:id="rId37"/>
  </p:notesMasterIdLst>
  <p:handoutMasterIdLst>
    <p:handoutMasterId r:id="rId38"/>
  </p:handoutMasterIdLst>
  <p:sldIdLst>
    <p:sldId id="4052" r:id="rId2"/>
    <p:sldId id="3964" r:id="rId3"/>
    <p:sldId id="4027" r:id="rId4"/>
    <p:sldId id="4007" r:id="rId5"/>
    <p:sldId id="4020" r:id="rId6"/>
    <p:sldId id="4013" r:id="rId7"/>
    <p:sldId id="4031" r:id="rId8"/>
    <p:sldId id="4015" r:id="rId9"/>
    <p:sldId id="4028" r:id="rId10"/>
    <p:sldId id="4044" r:id="rId11"/>
    <p:sldId id="4016" r:id="rId12"/>
    <p:sldId id="4018" r:id="rId13"/>
    <p:sldId id="4045" r:id="rId14"/>
    <p:sldId id="3968" r:id="rId15"/>
    <p:sldId id="4024" r:id="rId16"/>
    <p:sldId id="4046" r:id="rId17"/>
    <p:sldId id="4042" r:id="rId18"/>
    <p:sldId id="4034" r:id="rId19"/>
    <p:sldId id="4047" r:id="rId20"/>
    <p:sldId id="3991" r:id="rId21"/>
    <p:sldId id="4048" r:id="rId22"/>
    <p:sldId id="4049" r:id="rId23"/>
    <p:sldId id="4036" r:id="rId24"/>
    <p:sldId id="3990" r:id="rId25"/>
    <p:sldId id="3976" r:id="rId26"/>
    <p:sldId id="4050" r:id="rId27"/>
    <p:sldId id="4051" r:id="rId28"/>
    <p:sldId id="4017" r:id="rId29"/>
    <p:sldId id="4019" r:id="rId30"/>
    <p:sldId id="4039" r:id="rId31"/>
    <p:sldId id="4037" r:id="rId32"/>
    <p:sldId id="4032" r:id="rId33"/>
    <p:sldId id="4053" r:id="rId34"/>
    <p:sldId id="3987" r:id="rId35"/>
    <p:sldId id="4023" r:id="rId3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784" autoAdjust="0"/>
  </p:normalViewPr>
  <p:slideViewPr>
    <p:cSldViewPr>
      <p:cViewPr varScale="1">
        <p:scale>
          <a:sx n="77" d="100"/>
          <a:sy n="77" d="100"/>
        </p:scale>
        <p:origin x="136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14597" y="8172"/>
            <a:ext cx="3588019" cy="539675"/>
          </a:xfrm>
          <a:prstGeom prst="rect">
            <a:avLst/>
          </a:prstGeom>
        </p:spPr>
        <p:txBody>
          <a:bodyPr vert="horz" lIns="91440" tIns="45720" rIns="91440" bIns="45720" rtlCol="0"/>
          <a:lstStyle>
            <a:lvl1pPr algn="l">
              <a:defRPr sz="1200"/>
            </a:lvl1pPr>
          </a:lstStyle>
          <a:p>
            <a:r>
              <a:rPr lang="en-GB" dirty="0" smtClean="0"/>
              <a:t>TRILCon17</a:t>
            </a:r>
            <a:endParaRPr lang="en-GB" dirty="0"/>
          </a:p>
        </p:txBody>
      </p:sp>
      <p:sp>
        <p:nvSpPr>
          <p:cNvPr id="7" name="Slide Number Placeholder 4"/>
          <p:cNvSpPr>
            <a:spLocks noGrp="1"/>
          </p:cNvSpPr>
          <p:nvPr>
            <p:ph type="sldNum" sz="quarter" idx="3"/>
          </p:nvPr>
        </p:nvSpPr>
        <p:spPr>
          <a:xfrm>
            <a:off x="4099877" y="9363873"/>
            <a:ext cx="2620396" cy="539675"/>
          </a:xfrm>
          <a:prstGeom prst="rect">
            <a:avLst/>
          </a:prstGeom>
        </p:spPr>
        <p:txBody>
          <a:bodyPr vert="horz" lIns="91440" tIns="45720" rIns="91440" bIns="45720" rtlCol="0" anchor="b"/>
          <a:lstStyle>
            <a:lvl1pPr algn="r">
              <a:defRPr sz="1200"/>
            </a:lvl1pPr>
          </a:lstStyle>
          <a:p>
            <a:fld id="{A771E5D3-C61D-46AA-826C-E46FC9503FBD}" type="slidenum">
              <a:rPr lang="en-GB" smtClean="0"/>
              <a:pPr/>
              <a:t>‹#›</a:t>
            </a:fld>
            <a:endParaRPr lang="en-GB" dirty="0"/>
          </a:p>
        </p:txBody>
      </p:sp>
      <p:pic>
        <p:nvPicPr>
          <p:cNvPr id="8" name="Picture 7" descr="U:\Glenn Stephenson\Pictures &amp; Logos\Law School CMY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734"/>
          <a:stretch/>
        </p:blipFill>
        <p:spPr bwMode="auto">
          <a:xfrm>
            <a:off x="4232343" y="93847"/>
            <a:ext cx="2337585" cy="36832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2"/>
          </p:nvPr>
        </p:nvSpPr>
        <p:spPr>
          <a:xfrm>
            <a:off x="23538" y="9369802"/>
            <a:ext cx="3588921" cy="541918"/>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208394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23C0FC1-1BF1-4E77-879C-4E2D4272A376}" type="datetimeFigureOut">
              <a:rPr lang="en-GB" smtClean="0"/>
              <a:t>21/11/2017</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548E7D6-C122-43B7-BF84-96DBF63842EB}" type="slidenum">
              <a:rPr lang="en-GB" smtClean="0"/>
              <a:t>‹#›</a:t>
            </a:fld>
            <a:endParaRPr lang="en-GB" dirty="0"/>
          </a:p>
        </p:txBody>
      </p:sp>
    </p:spTree>
    <p:extLst>
      <p:ext uri="{BB962C8B-B14F-4D97-AF65-F5344CB8AC3E}">
        <p14:creationId xmlns:p14="http://schemas.microsoft.com/office/powerpoint/2010/main" val="341650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a:t>
            </a:fld>
            <a:endParaRPr lang="en-GB" dirty="0"/>
          </a:p>
        </p:txBody>
      </p:sp>
    </p:spTree>
    <p:extLst>
      <p:ext uri="{BB962C8B-B14F-4D97-AF65-F5344CB8AC3E}">
        <p14:creationId xmlns:p14="http://schemas.microsoft.com/office/powerpoint/2010/main" val="208432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10</a:t>
            </a:fld>
            <a:endParaRPr lang="en-GB" dirty="0"/>
          </a:p>
        </p:txBody>
      </p:sp>
    </p:spTree>
    <p:extLst>
      <p:ext uri="{BB962C8B-B14F-4D97-AF65-F5344CB8AC3E}">
        <p14:creationId xmlns:p14="http://schemas.microsoft.com/office/powerpoint/2010/main" val="22112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11</a:t>
            </a:fld>
            <a:endParaRPr lang="en-GB" dirty="0"/>
          </a:p>
        </p:txBody>
      </p:sp>
    </p:spTree>
    <p:extLst>
      <p:ext uri="{BB962C8B-B14F-4D97-AF65-F5344CB8AC3E}">
        <p14:creationId xmlns:p14="http://schemas.microsoft.com/office/powerpoint/2010/main" val="184595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12</a:t>
            </a:fld>
            <a:endParaRPr lang="en-GB" dirty="0"/>
          </a:p>
        </p:txBody>
      </p:sp>
    </p:spTree>
    <p:extLst>
      <p:ext uri="{BB962C8B-B14F-4D97-AF65-F5344CB8AC3E}">
        <p14:creationId xmlns:p14="http://schemas.microsoft.com/office/powerpoint/2010/main" val="220377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13</a:t>
            </a:fld>
            <a:endParaRPr lang="en-GB" dirty="0"/>
          </a:p>
        </p:txBody>
      </p:sp>
    </p:spTree>
    <p:extLst>
      <p:ext uri="{BB962C8B-B14F-4D97-AF65-F5344CB8AC3E}">
        <p14:creationId xmlns:p14="http://schemas.microsoft.com/office/powerpoint/2010/main" val="326643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14</a:t>
            </a:fld>
            <a:endParaRPr lang="en-GB" dirty="0"/>
          </a:p>
        </p:txBody>
      </p:sp>
    </p:spTree>
    <p:extLst>
      <p:ext uri="{BB962C8B-B14F-4D97-AF65-F5344CB8AC3E}">
        <p14:creationId xmlns:p14="http://schemas.microsoft.com/office/powerpoint/2010/main" val="361454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15</a:t>
            </a:fld>
            <a:endParaRPr lang="en-GB" dirty="0"/>
          </a:p>
        </p:txBody>
      </p:sp>
    </p:spTree>
    <p:extLst>
      <p:ext uri="{BB962C8B-B14F-4D97-AF65-F5344CB8AC3E}">
        <p14:creationId xmlns:p14="http://schemas.microsoft.com/office/powerpoint/2010/main" val="37476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16</a:t>
            </a:fld>
            <a:endParaRPr lang="en-GB" dirty="0"/>
          </a:p>
        </p:txBody>
      </p:sp>
    </p:spTree>
    <p:extLst>
      <p:ext uri="{BB962C8B-B14F-4D97-AF65-F5344CB8AC3E}">
        <p14:creationId xmlns:p14="http://schemas.microsoft.com/office/powerpoint/2010/main" val="37088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17</a:t>
            </a:fld>
            <a:endParaRPr lang="en-GB" dirty="0"/>
          </a:p>
        </p:txBody>
      </p:sp>
    </p:spTree>
    <p:extLst>
      <p:ext uri="{BB962C8B-B14F-4D97-AF65-F5344CB8AC3E}">
        <p14:creationId xmlns:p14="http://schemas.microsoft.com/office/powerpoint/2010/main" val="190218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18</a:t>
            </a:fld>
            <a:endParaRPr lang="en-GB" dirty="0"/>
          </a:p>
        </p:txBody>
      </p:sp>
    </p:spTree>
    <p:extLst>
      <p:ext uri="{BB962C8B-B14F-4D97-AF65-F5344CB8AC3E}">
        <p14:creationId xmlns:p14="http://schemas.microsoft.com/office/powerpoint/2010/main" val="354766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19</a:t>
            </a:fld>
            <a:endParaRPr lang="en-GB" dirty="0"/>
          </a:p>
        </p:txBody>
      </p:sp>
    </p:spTree>
    <p:extLst>
      <p:ext uri="{BB962C8B-B14F-4D97-AF65-F5344CB8AC3E}">
        <p14:creationId xmlns:p14="http://schemas.microsoft.com/office/powerpoint/2010/main" val="97495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a:t>
            </a:fld>
            <a:endParaRPr lang="en-GB" dirty="0"/>
          </a:p>
        </p:txBody>
      </p:sp>
    </p:spTree>
    <p:extLst>
      <p:ext uri="{BB962C8B-B14F-4D97-AF65-F5344CB8AC3E}">
        <p14:creationId xmlns:p14="http://schemas.microsoft.com/office/powerpoint/2010/main" val="845544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20</a:t>
            </a:fld>
            <a:endParaRPr lang="en-GB" dirty="0"/>
          </a:p>
        </p:txBody>
      </p:sp>
    </p:spTree>
    <p:extLst>
      <p:ext uri="{BB962C8B-B14F-4D97-AF65-F5344CB8AC3E}">
        <p14:creationId xmlns:p14="http://schemas.microsoft.com/office/powerpoint/2010/main" val="406078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21</a:t>
            </a:fld>
            <a:endParaRPr lang="en-GB" dirty="0"/>
          </a:p>
        </p:txBody>
      </p:sp>
    </p:spTree>
    <p:extLst>
      <p:ext uri="{BB962C8B-B14F-4D97-AF65-F5344CB8AC3E}">
        <p14:creationId xmlns:p14="http://schemas.microsoft.com/office/powerpoint/2010/main" val="2825363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22</a:t>
            </a:fld>
            <a:endParaRPr lang="en-GB" dirty="0"/>
          </a:p>
        </p:txBody>
      </p:sp>
    </p:spTree>
    <p:extLst>
      <p:ext uri="{BB962C8B-B14F-4D97-AF65-F5344CB8AC3E}">
        <p14:creationId xmlns:p14="http://schemas.microsoft.com/office/powerpoint/2010/main" val="320592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23</a:t>
            </a:fld>
            <a:endParaRPr lang="en-GB" dirty="0"/>
          </a:p>
        </p:txBody>
      </p:sp>
    </p:spTree>
    <p:extLst>
      <p:ext uri="{BB962C8B-B14F-4D97-AF65-F5344CB8AC3E}">
        <p14:creationId xmlns:p14="http://schemas.microsoft.com/office/powerpoint/2010/main" val="3704082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24</a:t>
            </a:fld>
            <a:endParaRPr lang="en-GB" dirty="0"/>
          </a:p>
        </p:txBody>
      </p:sp>
    </p:spTree>
    <p:extLst>
      <p:ext uri="{BB962C8B-B14F-4D97-AF65-F5344CB8AC3E}">
        <p14:creationId xmlns:p14="http://schemas.microsoft.com/office/powerpoint/2010/main" val="353242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25</a:t>
            </a:fld>
            <a:endParaRPr lang="en-GB" dirty="0"/>
          </a:p>
        </p:txBody>
      </p:sp>
    </p:spTree>
    <p:extLst>
      <p:ext uri="{BB962C8B-B14F-4D97-AF65-F5344CB8AC3E}">
        <p14:creationId xmlns:p14="http://schemas.microsoft.com/office/powerpoint/2010/main" val="1168605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26</a:t>
            </a:fld>
            <a:endParaRPr lang="en-GB" dirty="0"/>
          </a:p>
        </p:txBody>
      </p:sp>
    </p:spTree>
    <p:extLst>
      <p:ext uri="{BB962C8B-B14F-4D97-AF65-F5344CB8AC3E}">
        <p14:creationId xmlns:p14="http://schemas.microsoft.com/office/powerpoint/2010/main" val="8944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27</a:t>
            </a:fld>
            <a:endParaRPr lang="en-GB" dirty="0"/>
          </a:p>
        </p:txBody>
      </p:sp>
    </p:spTree>
    <p:extLst>
      <p:ext uri="{BB962C8B-B14F-4D97-AF65-F5344CB8AC3E}">
        <p14:creationId xmlns:p14="http://schemas.microsoft.com/office/powerpoint/2010/main" val="2556593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28</a:t>
            </a:fld>
            <a:endParaRPr lang="en-GB" dirty="0"/>
          </a:p>
        </p:txBody>
      </p:sp>
    </p:spTree>
    <p:extLst>
      <p:ext uri="{BB962C8B-B14F-4D97-AF65-F5344CB8AC3E}">
        <p14:creationId xmlns:p14="http://schemas.microsoft.com/office/powerpoint/2010/main" val="220323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29</a:t>
            </a:fld>
            <a:endParaRPr lang="en-GB" dirty="0"/>
          </a:p>
        </p:txBody>
      </p:sp>
    </p:spTree>
    <p:extLst>
      <p:ext uri="{BB962C8B-B14F-4D97-AF65-F5344CB8AC3E}">
        <p14:creationId xmlns:p14="http://schemas.microsoft.com/office/powerpoint/2010/main" val="91350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a:t>
            </a:fld>
            <a:endParaRPr lang="en-GB" dirty="0"/>
          </a:p>
        </p:txBody>
      </p:sp>
    </p:spTree>
    <p:extLst>
      <p:ext uri="{BB962C8B-B14F-4D97-AF65-F5344CB8AC3E}">
        <p14:creationId xmlns:p14="http://schemas.microsoft.com/office/powerpoint/2010/main" val="2986149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30</a:t>
            </a:fld>
            <a:endParaRPr lang="en-GB" dirty="0"/>
          </a:p>
        </p:txBody>
      </p:sp>
    </p:spTree>
    <p:extLst>
      <p:ext uri="{BB962C8B-B14F-4D97-AF65-F5344CB8AC3E}">
        <p14:creationId xmlns:p14="http://schemas.microsoft.com/office/powerpoint/2010/main" val="507686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31</a:t>
            </a:fld>
            <a:endParaRPr lang="en-GB" dirty="0"/>
          </a:p>
        </p:txBody>
      </p:sp>
    </p:spTree>
    <p:extLst>
      <p:ext uri="{BB962C8B-B14F-4D97-AF65-F5344CB8AC3E}">
        <p14:creationId xmlns:p14="http://schemas.microsoft.com/office/powerpoint/2010/main" val="2784545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32</a:t>
            </a:fld>
            <a:endParaRPr lang="en-GB" dirty="0"/>
          </a:p>
        </p:txBody>
      </p:sp>
    </p:spTree>
    <p:extLst>
      <p:ext uri="{BB962C8B-B14F-4D97-AF65-F5344CB8AC3E}">
        <p14:creationId xmlns:p14="http://schemas.microsoft.com/office/powerpoint/2010/main" val="2609660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33</a:t>
            </a:fld>
            <a:endParaRPr lang="en-GB" dirty="0"/>
          </a:p>
        </p:txBody>
      </p:sp>
    </p:spTree>
    <p:extLst>
      <p:ext uri="{BB962C8B-B14F-4D97-AF65-F5344CB8AC3E}">
        <p14:creationId xmlns:p14="http://schemas.microsoft.com/office/powerpoint/2010/main" val="3209793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34</a:t>
            </a:fld>
            <a:endParaRPr lang="en-GB" dirty="0"/>
          </a:p>
        </p:txBody>
      </p:sp>
    </p:spTree>
    <p:extLst>
      <p:ext uri="{BB962C8B-B14F-4D97-AF65-F5344CB8AC3E}">
        <p14:creationId xmlns:p14="http://schemas.microsoft.com/office/powerpoint/2010/main" val="3384772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35</a:t>
            </a:fld>
            <a:endParaRPr lang="en-GB" dirty="0"/>
          </a:p>
        </p:txBody>
      </p:sp>
    </p:spTree>
    <p:extLst>
      <p:ext uri="{BB962C8B-B14F-4D97-AF65-F5344CB8AC3E}">
        <p14:creationId xmlns:p14="http://schemas.microsoft.com/office/powerpoint/2010/main" val="15089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4</a:t>
            </a:fld>
            <a:endParaRPr lang="en-GB" dirty="0"/>
          </a:p>
        </p:txBody>
      </p:sp>
    </p:spTree>
    <p:extLst>
      <p:ext uri="{BB962C8B-B14F-4D97-AF65-F5344CB8AC3E}">
        <p14:creationId xmlns:p14="http://schemas.microsoft.com/office/powerpoint/2010/main" val="383339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5</a:t>
            </a:fld>
            <a:endParaRPr lang="en-GB" dirty="0"/>
          </a:p>
        </p:txBody>
      </p:sp>
    </p:spTree>
    <p:extLst>
      <p:ext uri="{BB962C8B-B14F-4D97-AF65-F5344CB8AC3E}">
        <p14:creationId xmlns:p14="http://schemas.microsoft.com/office/powerpoint/2010/main" val="228303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6</a:t>
            </a:fld>
            <a:endParaRPr lang="en-GB" dirty="0"/>
          </a:p>
        </p:txBody>
      </p:sp>
    </p:spTree>
    <p:extLst>
      <p:ext uri="{BB962C8B-B14F-4D97-AF65-F5344CB8AC3E}">
        <p14:creationId xmlns:p14="http://schemas.microsoft.com/office/powerpoint/2010/main" val="53181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7</a:t>
            </a:fld>
            <a:endParaRPr lang="en-GB" dirty="0"/>
          </a:p>
        </p:txBody>
      </p:sp>
    </p:spTree>
    <p:extLst>
      <p:ext uri="{BB962C8B-B14F-4D97-AF65-F5344CB8AC3E}">
        <p14:creationId xmlns:p14="http://schemas.microsoft.com/office/powerpoint/2010/main" val="294598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8</a:t>
            </a:fld>
            <a:endParaRPr lang="en-GB" dirty="0"/>
          </a:p>
        </p:txBody>
      </p:sp>
    </p:spTree>
    <p:extLst>
      <p:ext uri="{BB962C8B-B14F-4D97-AF65-F5344CB8AC3E}">
        <p14:creationId xmlns:p14="http://schemas.microsoft.com/office/powerpoint/2010/main" val="362505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9</a:t>
            </a:fld>
            <a:endParaRPr lang="en-GB" dirty="0"/>
          </a:p>
        </p:txBody>
      </p:sp>
    </p:spTree>
    <p:extLst>
      <p:ext uri="{BB962C8B-B14F-4D97-AF65-F5344CB8AC3E}">
        <p14:creationId xmlns:p14="http://schemas.microsoft.com/office/powerpoint/2010/main" val="132980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4400"/>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85039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47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11" name="Title 6"/>
          <p:cNvSpPr>
            <a:spLocks noGrp="1"/>
          </p:cNvSpPr>
          <p:nvPr>
            <p:ph type="title"/>
          </p:nvPr>
        </p:nvSpPr>
        <p:spPr>
          <a:xfrm>
            <a:off x="0" y="0"/>
            <a:ext cx="9144000" cy="476672"/>
          </a:xfrm>
          <a:solidFill>
            <a:schemeClr val="bg1"/>
          </a:solidFill>
        </p:spPr>
        <p:txBody>
          <a:bodyPr anchor="ctr" anchorCtr="0"/>
          <a:lstStyle>
            <a:lvl1pPr algn="l">
              <a:defRPr cap="small" baseline="0"/>
            </a:lvl1pPr>
          </a:lstStyle>
          <a:p>
            <a:r>
              <a:rPr lang="en-GB" sz="4000" dirty="0"/>
              <a:t>Trespass to the Person</a:t>
            </a:r>
          </a:p>
        </p:txBody>
      </p:sp>
      <p:sp>
        <p:nvSpPr>
          <p:cNvPr id="4" name="TextBox 3"/>
          <p:cNvSpPr txBox="1"/>
          <p:nvPr userDrawn="1"/>
        </p:nvSpPr>
        <p:spPr>
          <a:xfrm>
            <a:off x="0" y="6519600"/>
            <a:ext cx="7092280" cy="365785"/>
          </a:xfrm>
          <a:prstGeom prst="rect">
            <a:avLst/>
          </a:prstGeom>
          <a:solidFill>
            <a:schemeClr val="bg1"/>
          </a:solidFill>
        </p:spPr>
        <p:txBody>
          <a:bodyPr wrap="square" rtlCol="0" anchor="ctr" anchorCtr="0">
            <a:noAutofit/>
          </a:bodyPr>
          <a:lstStyle/>
          <a:p>
            <a:endParaRPr lang="en-GB" dirty="0"/>
          </a:p>
        </p:txBody>
      </p:sp>
    </p:spTree>
    <p:extLst>
      <p:ext uri="{BB962C8B-B14F-4D97-AF65-F5344CB8AC3E}">
        <p14:creationId xmlns:p14="http://schemas.microsoft.com/office/powerpoint/2010/main" val="343064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3746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50" b="1">
                <a:solidFill>
                  <a:srgbClr val="002060"/>
                </a:solidFill>
              </a:defRPr>
            </a:lvl1pPr>
          </a:lstStyle>
          <a:p>
            <a:fld id="{66971C35-B5B4-43A4-9AF8-3DEFB0AFB676}" type="datetime4">
              <a:rPr lang="en-GB" smtClean="0"/>
              <a:t>21 November 2017</a:t>
            </a:fld>
            <a:endParaRPr lang="en-GB" dirty="0"/>
          </a:p>
        </p:txBody>
      </p:sp>
      <p:sp>
        <p:nvSpPr>
          <p:cNvPr id="5" name="Footer Placeholder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50" b="1">
                <a:solidFill>
                  <a:srgbClr val="002060"/>
                </a:solidFill>
              </a:defRPr>
            </a:lvl1pPr>
          </a:lstStyle>
          <a:p>
            <a:r>
              <a:rPr lang="en-GB" dirty="0"/>
              <a:t>Civil Litigation</a:t>
            </a:r>
          </a:p>
        </p:txBody>
      </p:sp>
      <p:pic>
        <p:nvPicPr>
          <p:cNvPr id="7" name="Picture 6" descr="U:\Glenn Stephenson\Pictures &amp; Logos\Law School CMYK.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0734"/>
          <a:stretch/>
        </p:blipFill>
        <p:spPr bwMode="auto">
          <a:xfrm>
            <a:off x="7189415" y="6519204"/>
            <a:ext cx="1919089" cy="33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3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Ls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thebluediamondgallery.com/wooden-tile/d/duty.html" TargetMode="External"/><Relationship Id="rId7" Type="http://schemas.openxmlformats.org/officeDocument/2006/relationships/hyperlink" Target="http://quoteinvestigator.com/2015/07/23/great-pow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nyphotographic.com/" TargetMode="External"/><Relationship Id="rId4" Type="http://schemas.openxmlformats.org/officeDocument/2006/relationships/hyperlink" Target="https://www.flickr.com/photos/altogetherfoo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bluediamondgallery.com/wooden-tile/d/duty.html" TargetMode="External"/><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nyphotographic.com/" TargetMode="External"/><Relationship Id="rId4" Type="http://schemas.openxmlformats.org/officeDocument/2006/relationships/hyperlink" Target="https://www.flickr.com/photos/altogetherfoo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press.conservatives.com/post/151284217610/grayling-speech-to-conservative-party-conferenc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reativecommons.org/licenses/by/2.0/" TargetMode="External"/><Relationship Id="rId5" Type="http://schemas.openxmlformats.org/officeDocument/2006/relationships/hyperlink" Target="https://www.flickr.com/photos/altogetherfool/" TargetMode="External"/><Relationship Id="rId4" Type="http://schemas.openxmlformats.org/officeDocument/2006/relationships/hyperlink" Target="https://www.flickr.com/photos/number10gov/278170609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creativecommons.org/licenses/by/2.0/" TargetMode="External"/><Relationship Id="rId5" Type="http://schemas.openxmlformats.org/officeDocument/2006/relationships/hyperlink" Target="https://www.flickr.com/photos/aquamech-utah/" TargetMode="External"/><Relationship Id="rId4" Type="http://schemas.openxmlformats.org/officeDocument/2006/relationships/hyperlink" Target="https://www.flickr.com/photos/aquamech-utah/2444548646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5073203"/>
            <a:ext cx="8421688" cy="1362075"/>
          </a:xfrm>
        </p:spPr>
        <p:txBody>
          <a:bodyPr>
            <a:noAutofit/>
          </a:bodyPr>
          <a:lstStyle/>
          <a:p>
            <a:r>
              <a:rPr lang="en-GB" sz="2200" dirty="0" smtClean="0">
                <a:latin typeface="Garamond" panose="02020404030301010803" pitchFamily="18" charset="0"/>
              </a:rPr>
              <a:t>HOW FAR IS THE LAW OF TORT READY TO ADAPT TO DRIVERLESS CARS?</a:t>
            </a:r>
            <a:br>
              <a:rPr lang="en-GB" sz="2200" dirty="0" smtClean="0">
                <a:latin typeface="Garamond" panose="02020404030301010803" pitchFamily="18" charset="0"/>
              </a:rPr>
            </a:br>
            <a:r>
              <a:rPr lang="en-GB" sz="2000" b="0" dirty="0">
                <a:latin typeface="Garamond" panose="02020404030301010803" pitchFamily="18" charset="0"/>
              </a:rPr>
              <a:t/>
            </a:r>
            <a:br>
              <a:rPr lang="en-GB" sz="2000" b="0" dirty="0">
                <a:latin typeface="Garamond" panose="02020404030301010803" pitchFamily="18" charset="0"/>
              </a:rPr>
            </a:br>
            <a:r>
              <a:rPr lang="en-GB" sz="2000" b="0" cap="none" dirty="0" smtClean="0">
                <a:latin typeface="Garamond" panose="02020404030301010803" pitchFamily="18" charset="0"/>
              </a:rPr>
              <a:t>John Bates, Northumbria Law School</a:t>
            </a:r>
            <a:endParaRPr lang="en-GB" sz="2000" b="0" cap="none" dirty="0">
              <a:latin typeface="Garamond" panose="02020404030301010803" pitchFamily="18" charset="0"/>
            </a:endParaRPr>
          </a:p>
        </p:txBody>
      </p:sp>
      <p:sp>
        <p:nvSpPr>
          <p:cNvPr id="7" name="Text Placeholder 6"/>
          <p:cNvSpPr>
            <a:spLocks noGrp="1"/>
          </p:cNvSpPr>
          <p:nvPr>
            <p:ph type="body" idx="1"/>
          </p:nvPr>
        </p:nvSpPr>
        <p:spPr>
          <a:xfrm>
            <a:off x="722313" y="3573016"/>
            <a:ext cx="7772400" cy="1500187"/>
          </a:xfrm>
        </p:spPr>
        <p:txBody>
          <a:bodyPr/>
          <a:lstStyle/>
          <a:p>
            <a:r>
              <a:rPr lang="en-GB" dirty="0" err="1" smtClean="0">
                <a:latin typeface="Garamond" panose="02020404030301010803" pitchFamily="18" charset="0"/>
              </a:rPr>
              <a:t>TRILCon</a:t>
            </a:r>
            <a:r>
              <a:rPr lang="en-GB" dirty="0" smtClean="0">
                <a:latin typeface="Garamond" panose="02020404030301010803" pitchFamily="18" charset="0"/>
              </a:rPr>
              <a:t> 2017 &gt; Autonomous Vehicles</a:t>
            </a:r>
            <a:endParaRPr lang="en-GB" dirty="0">
              <a:latin typeface="Garamond" panose="02020404030301010803" pitchFamily="18" charset="0"/>
            </a:endParaRPr>
          </a:p>
        </p:txBody>
      </p:sp>
      <p:sp>
        <p:nvSpPr>
          <p:cNvPr id="9" name="TextBox 8"/>
          <p:cNvSpPr txBox="1"/>
          <p:nvPr/>
        </p:nvSpPr>
        <p:spPr>
          <a:xfrm>
            <a:off x="7380312" y="35332"/>
            <a:ext cx="1800200" cy="369332"/>
          </a:xfrm>
          <a:prstGeom prst="rect">
            <a:avLst/>
          </a:prstGeom>
          <a:noFill/>
        </p:spPr>
        <p:txBody>
          <a:bodyPr wrap="square" rtlCol="0">
            <a:spAutoFit/>
          </a:bodyPr>
          <a:lstStyle/>
          <a:p>
            <a:r>
              <a:rPr lang="en-GB" dirty="0">
                <a:solidFill>
                  <a:schemeClr val="tx2">
                    <a:lumMod val="40000"/>
                    <a:lumOff val="60000"/>
                  </a:schemeClr>
                </a:solidFill>
              </a:rPr>
              <a:t>@MrJohnBates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16632"/>
            <a:ext cx="288032" cy="247882"/>
          </a:xfrm>
          <a:prstGeom prst="rect">
            <a:avLst/>
          </a:prstGeom>
        </p:spPr>
      </p:pic>
      <p:pic>
        <p:nvPicPr>
          <p:cNvPr id="3" name="Picture 2"/>
          <p:cNvPicPr>
            <a:picLocks noChangeAspect="1"/>
          </p:cNvPicPr>
          <p:nvPr/>
        </p:nvPicPr>
        <p:blipFill>
          <a:blip r:embed="rId4"/>
          <a:stretch>
            <a:fillRect/>
          </a:stretch>
        </p:blipFill>
        <p:spPr>
          <a:xfrm>
            <a:off x="-16148" y="485964"/>
            <a:ext cx="9144000" cy="4177862"/>
          </a:xfrm>
          <a:prstGeom prst="rect">
            <a:avLst/>
          </a:prstGeom>
        </p:spPr>
      </p:pic>
    </p:spTree>
    <p:extLst>
      <p:ext uri="{BB962C8B-B14F-4D97-AF65-F5344CB8AC3E}">
        <p14:creationId xmlns:p14="http://schemas.microsoft.com/office/powerpoint/2010/main" val="348099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a:bodyPr>
          <a:lstStyle/>
          <a:p>
            <a:pPr>
              <a:buFont typeface="Wingdings" panose="05000000000000000000" pitchFamily="2" charset="2"/>
              <a:buChar char="Ø"/>
            </a:pPr>
            <a:r>
              <a:rPr lang="en-GB" sz="2400" dirty="0" smtClean="0">
                <a:latin typeface="Garamond" panose="02020404030301010803" pitchFamily="18" charset="0"/>
              </a:rPr>
              <a:t>How will humans be expected to interact with autonomous vehicles?</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What expectations will humans have from interactions with autonomous </a:t>
            </a:r>
            <a:r>
              <a:rPr lang="en-GB" sz="2400" dirty="0">
                <a:latin typeface="Garamond" panose="02020404030301010803" pitchFamily="18" charset="0"/>
              </a:rPr>
              <a:t>vehicles?</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How well understood are the social and human behavioural changes that may arise from autonomous vehicles?</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How will those social and human behavioural changes impact on the application of established principles of common law negligence to conduct by human actors (particularly during the transitional phase)?</a:t>
            </a:r>
          </a:p>
          <a:p>
            <a:pPr>
              <a:buFont typeface="Wingdings" panose="05000000000000000000" pitchFamily="2" charset="2"/>
              <a:buChar char="Ø"/>
            </a:pPr>
            <a:endParaRPr lang="en-GB" sz="2400" dirty="0" smtClean="0">
              <a:latin typeface="Garamond" panose="02020404030301010803" pitchFamily="18" charset="0"/>
            </a:endParaRPr>
          </a:p>
          <a:p>
            <a:pPr>
              <a:buFont typeface="Wingdings" panose="05000000000000000000" pitchFamily="2" charset="2"/>
              <a:buChar char="Ø"/>
            </a:pPr>
            <a:endParaRPr lang="en-GB" sz="2400" dirty="0">
              <a:latin typeface="Garamond" panose="02020404030301010803" pitchFamily="18" charset="0"/>
            </a:endParaRPr>
          </a:p>
        </p:txBody>
      </p:sp>
      <p:sp>
        <p:nvSpPr>
          <p:cNvPr id="2" name="Title 1"/>
          <p:cNvSpPr>
            <a:spLocks noGrp="1"/>
          </p:cNvSpPr>
          <p:nvPr>
            <p:ph type="title"/>
          </p:nvPr>
        </p:nvSpPr>
        <p:spPr>
          <a:xfrm>
            <a:off x="107504" y="274638"/>
            <a:ext cx="8784976" cy="1143000"/>
          </a:xfrm>
        </p:spPr>
        <p:txBody>
          <a:bodyPr>
            <a:normAutofit fontScale="90000"/>
          </a:bodyPr>
          <a:lstStyle/>
          <a:p>
            <a:r>
              <a:rPr lang="en-GB" dirty="0" smtClean="0">
                <a:latin typeface="Garamond" panose="02020404030301010803" pitchFamily="18" charset="0"/>
              </a:rPr>
              <a:t>Behavioural aspects of autonomous vehicles</a:t>
            </a:r>
            <a:endParaRPr lang="en-GB" dirty="0"/>
          </a:p>
        </p:txBody>
      </p:sp>
    </p:spTree>
    <p:extLst>
      <p:ext uri="{BB962C8B-B14F-4D97-AF65-F5344CB8AC3E}">
        <p14:creationId xmlns:p14="http://schemas.microsoft.com/office/powerpoint/2010/main" val="3341454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Content Placeholder 3"/>
          <p:cNvSpPr>
            <a:spLocks noGrp="1"/>
          </p:cNvSpPr>
          <p:nvPr>
            <p:ph idx="1"/>
          </p:nvPr>
        </p:nvSpPr>
        <p:spPr>
          <a:xfrm>
            <a:off x="4572000" y="1556792"/>
            <a:ext cx="4572000" cy="5301208"/>
          </a:xfrm>
        </p:spPr>
        <p:txBody>
          <a:bodyPr>
            <a:normAutofit/>
          </a:bodyPr>
          <a:lstStyle/>
          <a:p>
            <a:pPr marL="0" indent="0">
              <a:buNone/>
            </a:pPr>
            <a:r>
              <a:rPr lang="en-GB" sz="2000" b="1" dirty="0" smtClean="0">
                <a:latin typeface="Garamond" panose="02020404030301010803" pitchFamily="18" charset="0"/>
              </a:rPr>
              <a:t>“We recommend that the Government should give priority to commissioning work to understand the main social and behavioural questions relating to CAV [Connected and Autonomous Vehicles]…</a:t>
            </a:r>
          </a:p>
          <a:p>
            <a:pPr marL="0" indent="0">
              <a:buNone/>
            </a:pPr>
            <a:endParaRPr lang="en-GB" sz="2600" b="1" dirty="0" smtClean="0">
              <a:latin typeface="Garamond" panose="02020404030301010803" pitchFamily="18" charset="0"/>
            </a:endParaRPr>
          </a:p>
          <a:p>
            <a:pPr marL="0" indent="0">
              <a:buNone/>
            </a:pPr>
            <a:r>
              <a:rPr lang="en-GB" sz="1900" dirty="0" smtClean="0">
                <a:latin typeface="Garamond" panose="02020404030301010803" pitchFamily="18" charset="0"/>
              </a:rPr>
              <a:t>Paragraph 24.</a:t>
            </a:r>
          </a:p>
          <a:p>
            <a:pPr marL="0" indent="0">
              <a:buNone/>
            </a:pPr>
            <a:endParaRPr lang="en-GB" sz="2400" dirty="0">
              <a:latin typeface="Garamond" panose="02020404030301010803" pitchFamily="18" charset="0"/>
            </a:endParaRPr>
          </a:p>
        </p:txBody>
      </p:sp>
      <p:sp>
        <p:nvSpPr>
          <p:cNvPr id="2" name="Title 1"/>
          <p:cNvSpPr>
            <a:spLocks noGrp="1"/>
          </p:cNvSpPr>
          <p:nvPr>
            <p:ph type="title"/>
          </p:nvPr>
        </p:nvSpPr>
        <p:spPr>
          <a:xfrm>
            <a:off x="4572000" y="0"/>
            <a:ext cx="4572000" cy="1417638"/>
          </a:xfrm>
        </p:spPr>
        <p:txBody>
          <a:bodyPr>
            <a:noAutofit/>
          </a:bodyPr>
          <a:lstStyle/>
          <a:p>
            <a:r>
              <a:rPr lang="en-GB" sz="2800" dirty="0" smtClean="0">
                <a:latin typeface="Garamond" panose="02020404030301010803" pitchFamily="18" charset="0"/>
              </a:rPr>
              <a:t>We need to know more about behavioural impacts</a:t>
            </a:r>
            <a:endParaRPr lang="en-GB" sz="2800" dirty="0"/>
          </a:p>
        </p:txBody>
      </p:sp>
      <p:pic>
        <p:nvPicPr>
          <p:cNvPr id="6" name="Picture 5"/>
          <p:cNvPicPr>
            <a:picLocks noChangeAspect="1"/>
          </p:cNvPicPr>
          <p:nvPr/>
        </p:nvPicPr>
        <p:blipFill>
          <a:blip r:embed="rId4"/>
          <a:stretch>
            <a:fillRect/>
          </a:stretch>
        </p:blipFill>
        <p:spPr>
          <a:xfrm>
            <a:off x="268193" y="548680"/>
            <a:ext cx="4035613" cy="5760640"/>
          </a:xfrm>
          <a:prstGeom prst="rect">
            <a:avLst/>
          </a:prstGeom>
        </p:spPr>
      </p:pic>
    </p:spTree>
    <p:extLst>
      <p:ext uri="{BB962C8B-B14F-4D97-AF65-F5344CB8AC3E}">
        <p14:creationId xmlns:p14="http://schemas.microsoft.com/office/powerpoint/2010/main" val="397260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Content Placeholder 3"/>
          <p:cNvSpPr>
            <a:spLocks noGrp="1"/>
          </p:cNvSpPr>
          <p:nvPr>
            <p:ph idx="1"/>
          </p:nvPr>
        </p:nvSpPr>
        <p:spPr>
          <a:xfrm>
            <a:off x="4572000" y="1556792"/>
            <a:ext cx="4572000" cy="5301208"/>
          </a:xfrm>
        </p:spPr>
        <p:txBody>
          <a:bodyPr>
            <a:normAutofit/>
          </a:bodyPr>
          <a:lstStyle/>
          <a:p>
            <a:pPr marL="0" indent="0">
              <a:buNone/>
            </a:pPr>
            <a:r>
              <a:rPr lang="en-GB" sz="2000" b="1" dirty="0" smtClean="0">
                <a:latin typeface="Garamond" panose="02020404030301010803" pitchFamily="18" charset="0"/>
              </a:rPr>
              <a:t>“This </a:t>
            </a:r>
            <a:r>
              <a:rPr lang="en-GB" sz="2000" b="1" dirty="0">
                <a:latin typeface="Garamond" panose="02020404030301010803" pitchFamily="18" charset="0"/>
              </a:rPr>
              <a:t>work should help to counter the possible disadvantages and negative effects of managing a mixed fleet of autonomous and non-autonomous vehicles.  The research on human factors must feed in to the modelling work so that as more is understood about </a:t>
            </a:r>
            <a:r>
              <a:rPr lang="en-GB" sz="2000" b="1" dirty="0" smtClean="0">
                <a:latin typeface="Garamond" panose="02020404030301010803" pitchFamily="18" charset="0"/>
              </a:rPr>
              <a:t>human </a:t>
            </a:r>
            <a:r>
              <a:rPr lang="en-GB" sz="2000" b="1" dirty="0">
                <a:latin typeface="Garamond" panose="02020404030301010803" pitchFamily="18" charset="0"/>
              </a:rPr>
              <a:t>interactions with CAV…”</a:t>
            </a:r>
          </a:p>
          <a:p>
            <a:pPr marL="0" indent="0">
              <a:buNone/>
            </a:pPr>
            <a:endParaRPr lang="en-GB" dirty="0" smtClean="0">
              <a:latin typeface="Garamond" panose="02020404030301010803" pitchFamily="18" charset="0"/>
            </a:endParaRPr>
          </a:p>
          <a:p>
            <a:pPr marL="0" indent="0">
              <a:buNone/>
            </a:pPr>
            <a:r>
              <a:rPr lang="en-GB" sz="2000" dirty="0">
                <a:latin typeface="Garamond" panose="02020404030301010803" pitchFamily="18" charset="0"/>
              </a:rPr>
              <a:t>Paragraph </a:t>
            </a:r>
            <a:r>
              <a:rPr lang="en-GB" sz="2000" dirty="0" smtClean="0">
                <a:latin typeface="Garamond" panose="02020404030301010803" pitchFamily="18" charset="0"/>
              </a:rPr>
              <a:t>26.</a:t>
            </a:r>
            <a:endParaRPr lang="en-GB" sz="2000" dirty="0">
              <a:latin typeface="Garamond" panose="02020404030301010803" pitchFamily="18" charset="0"/>
            </a:endParaRPr>
          </a:p>
          <a:p>
            <a:pPr marL="0" indent="0">
              <a:buNone/>
            </a:pPr>
            <a:endParaRPr lang="en-GB" dirty="0" smtClean="0">
              <a:latin typeface="Garamond" panose="02020404030301010803" pitchFamily="18" charset="0"/>
            </a:endParaRPr>
          </a:p>
          <a:p>
            <a:pPr marL="0" indent="0">
              <a:buNone/>
            </a:pPr>
            <a:endParaRPr lang="en-GB" sz="2400" dirty="0">
              <a:latin typeface="Garamond" panose="02020404030301010803" pitchFamily="18" charset="0"/>
            </a:endParaRPr>
          </a:p>
        </p:txBody>
      </p:sp>
      <p:sp>
        <p:nvSpPr>
          <p:cNvPr id="2" name="Title 1"/>
          <p:cNvSpPr>
            <a:spLocks noGrp="1"/>
          </p:cNvSpPr>
          <p:nvPr>
            <p:ph type="title"/>
          </p:nvPr>
        </p:nvSpPr>
        <p:spPr>
          <a:xfrm>
            <a:off x="4572000" y="0"/>
            <a:ext cx="4572000" cy="1417638"/>
          </a:xfrm>
        </p:spPr>
        <p:txBody>
          <a:bodyPr>
            <a:normAutofit/>
          </a:bodyPr>
          <a:lstStyle/>
          <a:p>
            <a:r>
              <a:rPr lang="en-GB" sz="2800" dirty="0" smtClean="0">
                <a:latin typeface="Garamond" panose="02020404030301010803" pitchFamily="18" charset="0"/>
              </a:rPr>
              <a:t>Modelling traffic behaviour in a mixed fleet</a:t>
            </a:r>
            <a:endParaRPr lang="en-GB" sz="2800" dirty="0"/>
          </a:p>
        </p:txBody>
      </p:sp>
      <p:pic>
        <p:nvPicPr>
          <p:cNvPr id="6" name="Picture 5"/>
          <p:cNvPicPr>
            <a:picLocks noChangeAspect="1"/>
          </p:cNvPicPr>
          <p:nvPr/>
        </p:nvPicPr>
        <p:blipFill>
          <a:blip r:embed="rId4"/>
          <a:stretch>
            <a:fillRect/>
          </a:stretch>
        </p:blipFill>
        <p:spPr>
          <a:xfrm>
            <a:off x="239842" y="524092"/>
            <a:ext cx="4092315" cy="5809815"/>
          </a:xfrm>
          <a:prstGeom prst="rect">
            <a:avLst/>
          </a:prstGeom>
        </p:spPr>
      </p:pic>
    </p:spTree>
    <p:extLst>
      <p:ext uri="{BB962C8B-B14F-4D97-AF65-F5344CB8AC3E}">
        <p14:creationId xmlns:p14="http://schemas.microsoft.com/office/powerpoint/2010/main" val="72535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a:buFont typeface="Wingdings" panose="05000000000000000000" pitchFamily="2" charset="2"/>
              <a:buChar char="Ø"/>
            </a:pPr>
            <a:r>
              <a:rPr lang="en-GB" sz="2400" b="1" dirty="0" smtClean="0">
                <a:latin typeface="Garamond" panose="02020404030301010803" pitchFamily="18" charset="0"/>
              </a:rPr>
              <a:t>Duty of care</a:t>
            </a:r>
            <a:r>
              <a:rPr lang="en-GB" sz="2400" dirty="0" smtClean="0">
                <a:latin typeface="Garamond" panose="02020404030301010803" pitchFamily="18" charset="0"/>
              </a:rPr>
              <a:t> – reasonably foreseeable consequences of conduct (including acts and omissions)</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b="1" dirty="0" smtClean="0">
                <a:latin typeface="Garamond" panose="02020404030301010803" pitchFamily="18" charset="0"/>
              </a:rPr>
              <a:t>Standard of care</a:t>
            </a:r>
            <a:r>
              <a:rPr lang="en-GB" sz="2400" dirty="0" smtClean="0">
                <a:latin typeface="Garamond" panose="02020404030301010803" pitchFamily="18" charset="0"/>
              </a:rPr>
              <a:t> – the reasonable person, the reasonably competent driver (or a connected/autonomous car)</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b="1" dirty="0" smtClean="0">
                <a:latin typeface="Garamond" panose="02020404030301010803" pitchFamily="18" charset="0"/>
              </a:rPr>
              <a:t>Breach of duty</a:t>
            </a:r>
            <a:r>
              <a:rPr lang="en-GB" sz="2400" dirty="0" smtClean="0">
                <a:latin typeface="Garamond" panose="02020404030301010803" pitchFamily="18" charset="0"/>
              </a:rPr>
              <a:t> – reactions in an emergency, social utility (in a broad and narrow sense)</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b="1" dirty="0" smtClean="0">
                <a:latin typeface="Garamond" panose="02020404030301010803" pitchFamily="18" charset="0"/>
              </a:rPr>
              <a:t>Causation</a:t>
            </a:r>
            <a:r>
              <a:rPr lang="en-GB" sz="2400" dirty="0" smtClean="0">
                <a:latin typeface="Garamond" panose="02020404030301010803" pitchFamily="18" charset="0"/>
              </a:rPr>
              <a:t> – reasonably foreseeable conduct acts and breaks in the chain of causation</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b="1" dirty="0" smtClean="0">
                <a:latin typeface="Garamond" panose="02020404030301010803" pitchFamily="18" charset="0"/>
              </a:rPr>
              <a:t>Defences</a:t>
            </a:r>
            <a:r>
              <a:rPr lang="en-GB" sz="2400" dirty="0" smtClean="0">
                <a:latin typeface="Garamond" panose="02020404030301010803" pitchFamily="18" charset="0"/>
              </a:rPr>
              <a:t> – reasonable care and a reduction of damages for contributory negligence</a:t>
            </a: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Behavioural changes and negligence</a:t>
            </a:r>
            <a:endParaRPr lang="en-GB" dirty="0"/>
          </a:p>
        </p:txBody>
      </p:sp>
    </p:spTree>
    <p:extLst>
      <p:ext uri="{BB962C8B-B14F-4D97-AF65-F5344CB8AC3E}">
        <p14:creationId xmlns:p14="http://schemas.microsoft.com/office/powerpoint/2010/main" val="434718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Copyright </a:t>
            </a:r>
            <a:r>
              <a:rPr lang="en-GB" sz="900" b="0" cap="none" dirty="0">
                <a:latin typeface="+mn-lt"/>
                <a:hlinkClick r:id="rId3"/>
              </a:rPr>
              <a:t>Duty</a:t>
            </a:r>
            <a:r>
              <a:rPr lang="en-GB" sz="900" b="0" cap="none" dirty="0">
                <a:latin typeface="+mn-lt"/>
              </a:rPr>
              <a:t> by</a:t>
            </a:r>
            <a:r>
              <a:rPr lang="en-GB" sz="900" b="0" cap="none" dirty="0">
                <a:latin typeface="+mn-lt"/>
                <a:hlinkClick r:id="rId4"/>
              </a:rPr>
              <a:t> </a:t>
            </a:r>
            <a:r>
              <a:rPr lang="en-GB" sz="900" b="0" cap="none" dirty="0">
                <a:latin typeface="+mn-lt"/>
                <a:hlinkClick r:id="rId5"/>
              </a:rPr>
              <a:t>Nick Youngson</a:t>
            </a:r>
            <a:r>
              <a:rPr lang="en-GB" sz="900" b="0" cap="none" dirty="0">
                <a:latin typeface="+mn-lt"/>
              </a:rPr>
              <a:t>. Licensed under </a:t>
            </a:r>
            <a:r>
              <a:rPr lang="en-GB" sz="900" b="0" cap="none" dirty="0">
                <a:latin typeface="+mn-lt"/>
                <a:hlinkClick r:id="rId6"/>
              </a:rPr>
              <a:t>CC BY-SA </a:t>
            </a:r>
            <a:r>
              <a:rPr lang="en-GB" sz="900" b="0" cap="none" dirty="0" smtClean="0">
                <a:latin typeface="+mn-lt"/>
                <a:hlinkClick r:id="rId6"/>
              </a:rPr>
              <a:t>3.0</a:t>
            </a:r>
            <a:endParaRPr lang="en-GB" sz="900" b="0" cap="none" dirty="0">
              <a:latin typeface="+mn-lt"/>
            </a:endParaRPr>
          </a:p>
        </p:txBody>
      </p:sp>
      <p:sp>
        <p:nvSpPr>
          <p:cNvPr id="6" name="TextBox 5"/>
          <p:cNvSpPr txBox="1"/>
          <p:nvPr/>
        </p:nvSpPr>
        <p:spPr>
          <a:xfrm>
            <a:off x="503977" y="476672"/>
            <a:ext cx="8352928" cy="1046440"/>
          </a:xfrm>
          <a:prstGeom prst="rect">
            <a:avLst/>
          </a:prstGeom>
          <a:solidFill>
            <a:schemeClr val="bg1"/>
          </a:solidFill>
        </p:spPr>
        <p:txBody>
          <a:bodyPr wrap="square" rtlCol="0">
            <a:spAutoFit/>
          </a:bodyPr>
          <a:lstStyle/>
          <a:p>
            <a:r>
              <a:rPr lang="en-GB" sz="2400" b="1" dirty="0" smtClean="0">
                <a:latin typeface="Garamond" panose="02020404030301010803" pitchFamily="18" charset="0"/>
              </a:rPr>
              <a:t>“[A]t last in this world, with great power there must also come – great responsibility”</a:t>
            </a:r>
          </a:p>
          <a:p>
            <a:pPr algn="r"/>
            <a:r>
              <a:rPr lang="en-GB" sz="1400" dirty="0">
                <a:hlinkClick r:id="rId7"/>
              </a:rPr>
              <a:t>“Spider-Man!”, Writer: Stan Lee, Illustrator: Steve </a:t>
            </a:r>
            <a:r>
              <a:rPr lang="en-GB" sz="1400" dirty="0" smtClean="0">
                <a:hlinkClick r:id="rId7"/>
              </a:rPr>
              <a:t>Ditko, August 1962, Marvel Comics</a:t>
            </a:r>
            <a:endParaRPr lang="en-GB" sz="1400" dirty="0">
              <a:latin typeface="Garamond" panose="02020404030301010803"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3" y="0"/>
            <a:ext cx="9144000" cy="6468827"/>
          </a:xfrm>
          <a:prstGeom prst="rect">
            <a:avLst/>
          </a:prstGeom>
        </p:spPr>
      </p:pic>
      <p:sp>
        <p:nvSpPr>
          <p:cNvPr id="7"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endParaRPr lang="en-GB" sz="2200" dirty="0">
              <a:latin typeface="Garamond" panose="02020404030301010803" pitchFamily="18" charset="0"/>
            </a:endParaRPr>
          </a:p>
          <a:p>
            <a:r>
              <a:rPr lang="en-GB" sz="2200" dirty="0" smtClean="0">
                <a:latin typeface="Garamond" panose="02020404030301010803" pitchFamily="18" charset="0"/>
              </a:rPr>
              <a:t>THE SIGNIFICANCE OF THE SCOPE OF THE DUTY OF CARE</a:t>
            </a:r>
            <a:br>
              <a:rPr lang="en-GB" sz="2200" dirty="0" smtClean="0">
                <a:latin typeface="Garamond" panose="02020404030301010803" pitchFamily="18" charset="0"/>
              </a:rPr>
            </a:br>
            <a:r>
              <a:rPr lang="en-GB" sz="2000" b="0" dirty="0" smtClean="0">
                <a:latin typeface="Garamond" panose="02020404030301010803" pitchFamily="18" charset="0"/>
              </a:rPr>
              <a:t>SHAPING REASONABLE FORESEEABILITY OF THE CLAIMANT’S CONDUCT</a:t>
            </a:r>
            <a:br>
              <a:rPr lang="en-GB" sz="2000" b="0" dirty="0" smtClean="0">
                <a:latin typeface="Garamond" panose="02020404030301010803" pitchFamily="18" charset="0"/>
              </a:rPr>
            </a:br>
            <a:endParaRPr lang="en-GB" sz="2000" b="0" cap="none" dirty="0">
              <a:latin typeface="Garamond" panose="02020404030301010803" pitchFamily="18" charset="0"/>
            </a:endParaRPr>
          </a:p>
        </p:txBody>
      </p:sp>
    </p:spTree>
    <p:extLst>
      <p:ext uri="{BB962C8B-B14F-4D97-AF65-F5344CB8AC3E}">
        <p14:creationId xmlns:p14="http://schemas.microsoft.com/office/powerpoint/2010/main" val="326692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200" dirty="0" smtClean="0">
                <a:latin typeface="Garamond" panose="02020404030301010803" pitchFamily="18" charset="0"/>
              </a:rPr>
              <a:t>A duty arises to take </a:t>
            </a:r>
            <a:r>
              <a:rPr lang="en-GB" sz="2200" i="1" dirty="0" smtClean="0">
                <a:latin typeface="Garamond" panose="02020404030301010803" pitchFamily="18" charset="0"/>
              </a:rPr>
              <a:t>reasonable</a:t>
            </a:r>
            <a:r>
              <a:rPr lang="en-GB" sz="2200" dirty="0" smtClean="0">
                <a:latin typeface="Garamond" panose="02020404030301010803" pitchFamily="18" charset="0"/>
              </a:rPr>
              <a:t> steps to avoid causing </a:t>
            </a:r>
            <a:r>
              <a:rPr lang="en-GB" sz="2200" i="1" dirty="0" smtClean="0">
                <a:latin typeface="Garamond" panose="02020404030301010803" pitchFamily="18" charset="0"/>
              </a:rPr>
              <a:t>reasonably foreseeable</a:t>
            </a:r>
            <a:r>
              <a:rPr lang="en-GB" sz="2200" dirty="0" smtClean="0">
                <a:latin typeface="Garamond" panose="02020404030301010803" pitchFamily="18" charset="0"/>
              </a:rPr>
              <a:t> harm to another</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What did the defendant </a:t>
            </a:r>
            <a:r>
              <a:rPr lang="en-GB" sz="2200" i="1" dirty="0" smtClean="0">
                <a:latin typeface="Garamond" panose="02020404030301010803" pitchFamily="18" charset="0"/>
              </a:rPr>
              <a:t>actually know,</a:t>
            </a:r>
            <a:r>
              <a:rPr lang="en-GB" sz="2200" dirty="0" smtClean="0">
                <a:latin typeface="Garamond" panose="02020404030301010803" pitchFamily="18" charset="0"/>
              </a:rPr>
              <a:t> or </a:t>
            </a:r>
            <a:r>
              <a:rPr lang="en-GB" sz="2200" i="1" dirty="0" smtClean="0">
                <a:latin typeface="Garamond" panose="02020404030301010803" pitchFamily="18" charset="0"/>
              </a:rPr>
              <a:t>ought reasonably to have foreseen</a:t>
            </a:r>
            <a:r>
              <a:rPr lang="en-GB" sz="2200" dirty="0" smtClean="0">
                <a:latin typeface="Garamond" panose="02020404030301010803" pitchFamily="18" charset="0"/>
              </a:rPr>
              <a:t>, as a consequence of the defendant’s actions?</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Knowledge and expectations are shaped by the public discourse about:</a:t>
            </a:r>
          </a:p>
          <a:p>
            <a:pPr lvl="1">
              <a:buFont typeface="Wingdings" panose="05000000000000000000" pitchFamily="2" charset="2"/>
              <a:buChar char="Ø"/>
            </a:pPr>
            <a:r>
              <a:rPr lang="en-GB" sz="2200" dirty="0" smtClean="0">
                <a:latin typeface="Garamond" panose="02020404030301010803" pitchFamily="18" charset="0"/>
              </a:rPr>
              <a:t>How CAVs will behave when interacting with actors; and</a:t>
            </a:r>
          </a:p>
          <a:p>
            <a:pPr lvl="1">
              <a:buFont typeface="Wingdings" panose="05000000000000000000" pitchFamily="2" charset="2"/>
              <a:buChar char="Ø"/>
            </a:pPr>
            <a:r>
              <a:rPr lang="en-GB" sz="2200" dirty="0" smtClean="0">
                <a:latin typeface="Garamond" panose="02020404030301010803" pitchFamily="18" charset="0"/>
              </a:rPr>
              <a:t>How actors should behave when interacting with CAVs</a:t>
            </a: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Reasonable foreseeability of harm</a:t>
            </a:r>
            <a:endParaRPr lang="en-GB" dirty="0"/>
          </a:p>
        </p:txBody>
      </p:sp>
    </p:spTree>
    <p:extLst>
      <p:ext uri="{BB962C8B-B14F-4D97-AF65-F5344CB8AC3E}">
        <p14:creationId xmlns:p14="http://schemas.microsoft.com/office/powerpoint/2010/main" val="1597677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997152"/>
          </a:xfrm>
        </p:spPr>
        <p:txBody>
          <a:bodyPr>
            <a:noAutofit/>
          </a:bodyPr>
          <a:lstStyle/>
          <a:p>
            <a:pPr>
              <a:buFont typeface="Wingdings" panose="05000000000000000000" pitchFamily="2" charset="2"/>
              <a:buChar char="Ø"/>
            </a:pPr>
            <a:r>
              <a:rPr lang="en-GB" sz="2200" dirty="0" smtClean="0">
                <a:latin typeface="Garamond" panose="02020404030301010803" pitchFamily="18" charset="0"/>
              </a:rPr>
              <a:t>Influencers of knowledge and expectations:</a:t>
            </a:r>
          </a:p>
          <a:p>
            <a:pPr lvl="1">
              <a:buFont typeface="Wingdings" panose="05000000000000000000" pitchFamily="2" charset="2"/>
              <a:buChar char="Ø"/>
            </a:pPr>
            <a:r>
              <a:rPr lang="en-GB" sz="2200" dirty="0" smtClean="0">
                <a:latin typeface="Garamond" panose="02020404030301010803" pitchFamily="18" charset="0"/>
              </a:rPr>
              <a:t>Public awareness and publicity</a:t>
            </a:r>
          </a:p>
          <a:p>
            <a:pPr lvl="1">
              <a:buFont typeface="Wingdings" panose="05000000000000000000" pitchFamily="2" charset="2"/>
              <a:buChar char="Ø"/>
            </a:pPr>
            <a:r>
              <a:rPr lang="en-GB" sz="2200" dirty="0" smtClean="0">
                <a:latin typeface="Garamond" panose="02020404030301010803" pitchFamily="18" charset="0"/>
              </a:rPr>
              <a:t>Public education</a:t>
            </a:r>
          </a:p>
          <a:p>
            <a:pPr lvl="1">
              <a:buFont typeface="Wingdings" panose="05000000000000000000" pitchFamily="2" charset="2"/>
              <a:buChar char="Ø"/>
            </a:pPr>
            <a:r>
              <a:rPr lang="en-GB" sz="2200" dirty="0" smtClean="0">
                <a:latin typeface="Garamond" panose="02020404030301010803" pitchFamily="18" charset="0"/>
              </a:rPr>
              <a:t>Driver education (including the Driving Test)</a:t>
            </a:r>
          </a:p>
          <a:p>
            <a:pPr lvl="1">
              <a:buFont typeface="Wingdings" panose="05000000000000000000" pitchFamily="2" charset="2"/>
              <a:buChar char="Ø"/>
            </a:pPr>
            <a:r>
              <a:rPr lang="en-GB" sz="2200" dirty="0" smtClean="0">
                <a:latin typeface="Garamond" panose="02020404030301010803" pitchFamily="18" charset="0"/>
              </a:rPr>
              <a:t>Product information</a:t>
            </a:r>
          </a:p>
          <a:p>
            <a:pPr lvl="1">
              <a:buFont typeface="Wingdings" panose="05000000000000000000" pitchFamily="2" charset="2"/>
              <a:buChar char="Ø"/>
            </a:pPr>
            <a:r>
              <a:rPr lang="en-GB" sz="2200" dirty="0" smtClean="0">
                <a:latin typeface="Garamond" panose="02020404030301010803" pitchFamily="18" charset="0"/>
              </a:rPr>
              <a:t>Highway Code</a:t>
            </a:r>
          </a:p>
          <a:p>
            <a:pPr marL="0" indent="0">
              <a:buNone/>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Themes:</a:t>
            </a:r>
          </a:p>
          <a:p>
            <a:pPr lvl="1">
              <a:buFont typeface="Wingdings" panose="05000000000000000000" pitchFamily="2" charset="2"/>
              <a:buChar char="Ø"/>
            </a:pPr>
            <a:r>
              <a:rPr lang="en-GB" sz="2200" dirty="0" smtClean="0">
                <a:latin typeface="Garamond" panose="02020404030301010803" pitchFamily="18" charset="0"/>
              </a:rPr>
              <a:t>Trust in the machine</a:t>
            </a:r>
          </a:p>
          <a:p>
            <a:pPr lvl="1">
              <a:buFont typeface="Wingdings" panose="05000000000000000000" pitchFamily="2" charset="2"/>
              <a:buChar char="Ø"/>
            </a:pPr>
            <a:r>
              <a:rPr lang="en-GB" sz="2200" dirty="0" smtClean="0">
                <a:latin typeface="Garamond" panose="02020404030301010803" pitchFamily="18" charset="0"/>
              </a:rPr>
              <a:t>Assumptions of responsibility and reliance on assurances given by manufacturers and product developers</a:t>
            </a:r>
          </a:p>
          <a:p>
            <a:pPr lvl="1">
              <a:buFont typeface="Wingdings" panose="05000000000000000000" pitchFamily="2" charset="2"/>
              <a:buChar char="Ø"/>
            </a:pPr>
            <a:r>
              <a:rPr lang="en-GB" sz="2200" dirty="0" smtClean="0">
                <a:latin typeface="Garamond" panose="02020404030301010803" pitchFamily="18" charset="0"/>
              </a:rPr>
              <a:t>The problem of an evolving data pool</a:t>
            </a: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Reasonable foreseeability of harm</a:t>
            </a:r>
            <a:endParaRPr lang="en-GB" dirty="0"/>
          </a:p>
        </p:txBody>
      </p:sp>
    </p:spTree>
    <p:extLst>
      <p:ext uri="{BB962C8B-B14F-4D97-AF65-F5344CB8AC3E}">
        <p14:creationId xmlns:p14="http://schemas.microsoft.com/office/powerpoint/2010/main" val="466881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Copyright </a:t>
            </a:r>
            <a:r>
              <a:rPr lang="en-GB" sz="900" b="0" cap="none" dirty="0">
                <a:latin typeface="+mn-lt"/>
                <a:hlinkClick r:id="rId3"/>
              </a:rPr>
              <a:t>Duty</a:t>
            </a:r>
            <a:r>
              <a:rPr lang="en-GB" sz="900" b="0" cap="none" dirty="0">
                <a:latin typeface="+mn-lt"/>
              </a:rPr>
              <a:t> by</a:t>
            </a:r>
            <a:r>
              <a:rPr lang="en-GB" sz="900" b="0" cap="none" dirty="0">
                <a:latin typeface="+mn-lt"/>
                <a:hlinkClick r:id="rId4"/>
              </a:rPr>
              <a:t> </a:t>
            </a:r>
            <a:r>
              <a:rPr lang="en-GB" sz="900" b="0" cap="none" dirty="0">
                <a:latin typeface="+mn-lt"/>
                <a:hlinkClick r:id="rId5"/>
              </a:rPr>
              <a:t>Nick Youngson</a:t>
            </a:r>
            <a:r>
              <a:rPr lang="en-GB" sz="900" b="0" cap="none" dirty="0">
                <a:latin typeface="+mn-lt"/>
              </a:rPr>
              <a:t>. Licensed under </a:t>
            </a:r>
            <a:r>
              <a:rPr lang="en-GB" sz="900" b="0" cap="none" dirty="0">
                <a:latin typeface="+mn-lt"/>
                <a:hlinkClick r:id="rId6"/>
              </a:rPr>
              <a:t>CC BY-SA </a:t>
            </a:r>
            <a:r>
              <a:rPr lang="en-GB" sz="900" b="0" cap="none" dirty="0" smtClean="0">
                <a:latin typeface="+mn-lt"/>
                <a:hlinkClick r:id="rId6"/>
              </a:rPr>
              <a:t>3.0</a:t>
            </a:r>
            <a:endParaRPr lang="en-GB" sz="900" b="0" cap="none" dirty="0">
              <a:latin typeface="+mn-lt"/>
            </a:endParaRPr>
          </a:p>
        </p:txBody>
      </p:sp>
      <p:sp>
        <p:nvSpPr>
          <p:cNvPr id="7"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endParaRPr lang="en-GB" sz="2200" dirty="0">
              <a:latin typeface="Garamond" panose="02020404030301010803" pitchFamily="18" charset="0"/>
            </a:endParaRPr>
          </a:p>
          <a:p>
            <a:r>
              <a:rPr lang="en-GB" sz="2200" dirty="0" smtClean="0">
                <a:latin typeface="Garamond" panose="02020404030301010803" pitchFamily="18" charset="0"/>
              </a:rPr>
              <a:t>ACTS, OMISSIONS AND AUTONOMOUS VEHICLES</a:t>
            </a:r>
            <a:br>
              <a:rPr lang="en-GB" sz="2200" dirty="0" smtClean="0">
                <a:latin typeface="Garamond" panose="02020404030301010803" pitchFamily="18" charset="0"/>
              </a:rPr>
            </a:br>
            <a:r>
              <a:rPr lang="en-GB" sz="2000" b="0" dirty="0" smtClean="0">
                <a:latin typeface="Garamond" panose="02020404030301010803" pitchFamily="18" charset="0"/>
              </a:rPr>
              <a:t>TO INTERVENE OR NOT TO INTERVENE?</a:t>
            </a:r>
            <a:br>
              <a:rPr lang="en-GB" sz="2000" b="0" dirty="0" smtClean="0">
                <a:latin typeface="Garamond" panose="02020404030301010803" pitchFamily="18" charset="0"/>
              </a:rPr>
            </a:br>
            <a:endParaRPr lang="en-GB" sz="2000" b="0" cap="none" dirty="0">
              <a:latin typeface="Garamond" panose="02020404030301010803" pitchFamily="18" charset="0"/>
            </a:endParaRPr>
          </a:p>
        </p:txBody>
      </p:sp>
      <p:pic>
        <p:nvPicPr>
          <p:cNvPr id="8" name="Picture 7"/>
          <p:cNvPicPr>
            <a:picLocks noChangeAspect="1"/>
          </p:cNvPicPr>
          <p:nvPr/>
        </p:nvPicPr>
        <p:blipFill>
          <a:blip r:embed="rId7"/>
          <a:stretch>
            <a:fillRect/>
          </a:stretch>
        </p:blipFill>
        <p:spPr>
          <a:xfrm>
            <a:off x="-2366" y="625338"/>
            <a:ext cx="9146366" cy="3793142"/>
          </a:xfrm>
          <a:prstGeom prst="rect">
            <a:avLst/>
          </a:prstGeom>
        </p:spPr>
      </p:pic>
    </p:spTree>
    <p:extLst>
      <p:ext uri="{BB962C8B-B14F-4D97-AF65-F5344CB8AC3E}">
        <p14:creationId xmlns:p14="http://schemas.microsoft.com/office/powerpoint/2010/main" val="453419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069160"/>
          </a:xfrm>
        </p:spPr>
        <p:txBody>
          <a:bodyPr>
            <a:noAutofit/>
          </a:bodyPr>
          <a:lstStyle/>
          <a:p>
            <a:pPr>
              <a:buFont typeface="Wingdings" panose="05000000000000000000" pitchFamily="2" charset="2"/>
              <a:buChar char="Ø"/>
            </a:pPr>
            <a:r>
              <a:rPr lang="en-GB" sz="2200" dirty="0" smtClean="0">
                <a:latin typeface="Garamond" panose="02020404030301010803" pitchFamily="18" charset="0"/>
              </a:rPr>
              <a:t>Should a driver be under a positive duty to:</a:t>
            </a:r>
          </a:p>
          <a:p>
            <a:pPr lvl="1">
              <a:buFont typeface="Wingdings" panose="05000000000000000000" pitchFamily="2" charset="2"/>
              <a:buChar char="Ø"/>
            </a:pPr>
            <a:r>
              <a:rPr lang="en-GB" sz="2200" dirty="0" smtClean="0">
                <a:latin typeface="Garamond" panose="02020404030301010803" pitchFamily="18" charset="0"/>
              </a:rPr>
              <a:t>Engage assistive technology</a:t>
            </a:r>
          </a:p>
          <a:p>
            <a:pPr lvl="1">
              <a:buFont typeface="Wingdings" panose="05000000000000000000" pitchFamily="2" charset="2"/>
              <a:buChar char="Ø"/>
            </a:pPr>
            <a:r>
              <a:rPr lang="en-GB" sz="2200" dirty="0" smtClean="0">
                <a:latin typeface="Garamond" panose="02020404030301010803" pitchFamily="18" charset="0"/>
              </a:rPr>
              <a:t>Disengage assistive technology to take back control in an emergency</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Are these ‘pure omissions’ or all part of a train of actions?  </a:t>
            </a:r>
            <a:r>
              <a:rPr lang="en-GB" sz="2200" i="1" dirty="0" smtClean="0">
                <a:latin typeface="Garamond" panose="02020404030301010803" pitchFamily="18" charset="0"/>
              </a:rPr>
              <a:t>Mitchell v Glasgow City Council</a:t>
            </a:r>
            <a:r>
              <a:rPr lang="en-GB" sz="2200" dirty="0" smtClean="0">
                <a:latin typeface="Garamond" panose="02020404030301010803" pitchFamily="18" charset="0"/>
              </a:rPr>
              <a:t> [2009] UKHL 11, per Baroness Hale:</a:t>
            </a:r>
          </a:p>
          <a:p>
            <a:pPr marL="0" indent="0">
              <a:buNone/>
            </a:pPr>
            <a:endParaRPr lang="en-GB" sz="2200" dirty="0" smtClean="0">
              <a:latin typeface="Garamond" panose="02020404030301010803" pitchFamily="18" charset="0"/>
            </a:endParaRPr>
          </a:p>
          <a:p>
            <a:pPr marL="400050" lvl="1" indent="0">
              <a:buNone/>
            </a:pPr>
            <a:r>
              <a:rPr lang="en-GB" sz="2200" dirty="0" smtClean="0">
                <a:latin typeface="Garamond" panose="02020404030301010803" pitchFamily="18" charset="0"/>
              </a:rPr>
              <a:t>‘A </a:t>
            </a:r>
            <a:r>
              <a:rPr lang="en-GB" sz="2200" dirty="0">
                <a:latin typeface="Garamond" panose="02020404030301010803" pitchFamily="18" charset="0"/>
              </a:rPr>
              <a:t>driver who takes to the roads and thus is an actor in the drama is liable for the things which he fails to do as well as for the things which he does. His failure to keep a proper lookout, or to indicate when he proposes to change direction, is an omission. But he took the action of propelling his car in a particular way</a:t>
            </a:r>
            <a:r>
              <a:rPr lang="en-GB" sz="2200" dirty="0" smtClean="0">
                <a:latin typeface="Garamond" panose="02020404030301010803" pitchFamily="18" charset="0"/>
              </a:rPr>
              <a:t>.’</a:t>
            </a: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Interventions</a:t>
            </a:r>
            <a:endParaRPr lang="en-GB" dirty="0"/>
          </a:p>
        </p:txBody>
      </p:sp>
    </p:spTree>
    <p:extLst>
      <p:ext uri="{BB962C8B-B14F-4D97-AF65-F5344CB8AC3E}">
        <p14:creationId xmlns:p14="http://schemas.microsoft.com/office/powerpoint/2010/main" val="30834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069160"/>
          </a:xfrm>
        </p:spPr>
        <p:txBody>
          <a:bodyPr>
            <a:noAutofit/>
          </a:bodyPr>
          <a:lstStyle/>
          <a:p>
            <a:pPr>
              <a:buFont typeface="Wingdings" panose="05000000000000000000" pitchFamily="2" charset="2"/>
              <a:buChar char="Ø"/>
            </a:pPr>
            <a:r>
              <a:rPr lang="en-GB" sz="2200" dirty="0" smtClean="0">
                <a:latin typeface="Garamond" panose="02020404030301010803" pitchFamily="18" charset="0"/>
              </a:rPr>
              <a:t>How far should a system monitor, promote and warn of a need for an intervention?</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Ethical issues and a duty to intervene: relationship with the doctrine of necessity</a:t>
            </a: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Interventions</a:t>
            </a:r>
            <a:endParaRPr lang="en-GB" dirty="0"/>
          </a:p>
        </p:txBody>
      </p:sp>
    </p:spTree>
    <p:extLst>
      <p:ext uri="{BB962C8B-B14F-4D97-AF65-F5344CB8AC3E}">
        <p14:creationId xmlns:p14="http://schemas.microsoft.com/office/powerpoint/2010/main" val="96899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621"/>
          <a:stretch/>
        </p:blipFill>
        <p:spPr>
          <a:xfrm>
            <a:off x="-36512" y="-224139"/>
            <a:ext cx="9180512" cy="6677474"/>
          </a:xfrm>
          <a:prstGeom prst="rect">
            <a:avLst/>
          </a:prstGeom>
        </p:spPr>
      </p:pic>
      <p:sp>
        <p:nvSpPr>
          <p:cNvPr id="4" name="Title 3"/>
          <p:cNvSpPr>
            <a:spLocks noGrp="1"/>
          </p:cNvSpPr>
          <p:nvPr>
            <p:ph type="title"/>
          </p:nvPr>
        </p:nvSpPr>
        <p:spPr>
          <a:xfrm>
            <a:off x="36512" y="6453335"/>
            <a:ext cx="7055768" cy="416879"/>
          </a:xfrm>
        </p:spPr>
        <p:txBody>
          <a:bodyPr>
            <a:noAutofit/>
          </a:bodyPr>
          <a:lstStyle/>
          <a:p>
            <a:r>
              <a:rPr lang="en-GB" sz="900" b="0" cap="none" dirty="0" smtClean="0">
                <a:latin typeface="+mn-lt"/>
              </a:rPr>
              <a:t>Image credit: Copyright </a:t>
            </a:r>
            <a:r>
              <a:rPr lang="en-GB" sz="900" b="0" cap="none" dirty="0" smtClean="0">
                <a:latin typeface="+mn-lt"/>
                <a:hlinkClick r:id="rId4"/>
              </a:rPr>
              <a:t>The Rt Hon Chris Grayling MP Secretary of State for Transport</a:t>
            </a:r>
            <a:r>
              <a:rPr lang="en-GB" sz="900" b="0" cap="none" dirty="0" smtClean="0">
                <a:latin typeface="+mn-lt"/>
              </a:rPr>
              <a:t> by</a:t>
            </a:r>
            <a:r>
              <a:rPr lang="en-GB" sz="900" b="0" cap="none" dirty="0" smtClean="0">
                <a:latin typeface="+mn-lt"/>
                <a:hlinkClick r:id="rId5"/>
              </a:rPr>
              <a:t>number10gov</a:t>
            </a:r>
            <a:r>
              <a:rPr lang="en-GB" sz="900" b="0" cap="none" dirty="0" smtClean="0">
                <a:latin typeface="+mn-lt"/>
              </a:rPr>
              <a:t>. </a:t>
            </a:r>
            <a:r>
              <a:rPr lang="en-GB" sz="900" b="0" cap="none" dirty="0">
                <a:latin typeface="+mn-lt"/>
              </a:rPr>
              <a:t>Licensed under </a:t>
            </a:r>
            <a:r>
              <a:rPr lang="en-GB" sz="900" b="0" cap="none" dirty="0">
                <a:latin typeface="+mn-lt"/>
                <a:hlinkClick r:id="rId6"/>
              </a:rPr>
              <a:t>CC BY-2.0</a:t>
            </a:r>
            <a:r>
              <a:rPr lang="en-GB" sz="900" b="0" cap="none" dirty="0">
                <a:latin typeface="+mn-lt"/>
              </a:rPr>
              <a:t> / image cropped</a:t>
            </a:r>
            <a:r>
              <a:rPr lang="en-GB" sz="900" b="0" cap="none" dirty="0" smtClean="0">
                <a:latin typeface="+mn-lt"/>
              </a:rPr>
              <a:t>. </a:t>
            </a:r>
            <a:endParaRPr lang="en-GB" sz="900" b="0" cap="none" dirty="0">
              <a:latin typeface="+mn-lt"/>
            </a:endParaRPr>
          </a:p>
        </p:txBody>
      </p:sp>
      <p:sp>
        <p:nvSpPr>
          <p:cNvPr id="6" name="TextBox 5"/>
          <p:cNvSpPr txBox="1"/>
          <p:nvPr/>
        </p:nvSpPr>
        <p:spPr>
          <a:xfrm>
            <a:off x="6300192" y="0"/>
            <a:ext cx="2664296" cy="4093428"/>
          </a:xfrm>
          <a:prstGeom prst="rect">
            <a:avLst/>
          </a:prstGeom>
          <a:solidFill>
            <a:schemeClr val="bg1"/>
          </a:solidFill>
        </p:spPr>
        <p:txBody>
          <a:bodyPr wrap="square" rtlCol="0">
            <a:spAutoFit/>
          </a:bodyPr>
          <a:lstStyle/>
          <a:p>
            <a:r>
              <a:rPr lang="en-GB" sz="2000" b="1" dirty="0" smtClean="0">
                <a:latin typeface="Garamond" panose="02020404030301010803" pitchFamily="18" charset="0"/>
              </a:rPr>
              <a:t>“I </a:t>
            </a:r>
            <a:r>
              <a:rPr lang="en-GB" sz="2000" b="1" dirty="0">
                <a:latin typeface="Garamond" panose="02020404030301010803" pitchFamily="18" charset="0"/>
              </a:rPr>
              <a:t>recently had my first experience of a driverless vehicle. </a:t>
            </a:r>
            <a:r>
              <a:rPr lang="en-GB" sz="2000" b="1" dirty="0" smtClean="0">
                <a:latin typeface="Garamond" panose="02020404030301010803" pitchFamily="18" charset="0"/>
              </a:rPr>
              <a:t>Believe </a:t>
            </a:r>
            <a:r>
              <a:rPr lang="en-GB" sz="2000" b="1" dirty="0">
                <a:latin typeface="Garamond" panose="02020404030301010803" pitchFamily="18" charset="0"/>
              </a:rPr>
              <a:t>me, it’s an unusual sensation. </a:t>
            </a:r>
            <a:r>
              <a:rPr lang="en-GB" sz="2000" b="1" dirty="0" smtClean="0">
                <a:latin typeface="Garamond" panose="02020404030301010803" pitchFamily="18" charset="0"/>
              </a:rPr>
              <a:t>But </a:t>
            </a:r>
            <a:r>
              <a:rPr lang="en-GB" sz="2000" b="1" dirty="0">
                <a:latin typeface="Garamond" panose="02020404030301010803" pitchFamily="18" charset="0"/>
              </a:rPr>
              <a:t>it’s our future. </a:t>
            </a:r>
            <a:endParaRPr lang="en-GB" sz="2000" b="1" dirty="0" smtClean="0">
              <a:latin typeface="Garamond" panose="02020404030301010803" pitchFamily="18" charset="0"/>
            </a:endParaRPr>
          </a:p>
          <a:p>
            <a:r>
              <a:rPr lang="en-GB" sz="2000" b="1" dirty="0" smtClean="0">
                <a:latin typeface="Garamond" panose="02020404030301010803" pitchFamily="18" charset="0"/>
              </a:rPr>
              <a:t>And </a:t>
            </a:r>
            <a:r>
              <a:rPr lang="en-GB" sz="2000" b="1" dirty="0">
                <a:latin typeface="Garamond" panose="02020404030301010803" pitchFamily="18" charset="0"/>
              </a:rPr>
              <a:t>what a difference it will make to all of us</a:t>
            </a:r>
            <a:r>
              <a:rPr lang="en-GB" sz="2000" b="1" dirty="0" smtClean="0">
                <a:latin typeface="Garamond" panose="02020404030301010803" pitchFamily="18" charset="0"/>
              </a:rPr>
              <a:t>.“</a:t>
            </a:r>
            <a:endParaRPr lang="en-GB" sz="2000" b="1" dirty="0">
              <a:latin typeface="Garamond" panose="02020404030301010803" pitchFamily="18" charset="0"/>
            </a:endParaRPr>
          </a:p>
          <a:p>
            <a:endParaRPr lang="en-GB" sz="2400" b="1" dirty="0" smtClean="0">
              <a:latin typeface="Garamond" panose="02020404030301010803" pitchFamily="18" charset="0"/>
            </a:endParaRPr>
          </a:p>
          <a:p>
            <a:pPr algn="r"/>
            <a:r>
              <a:rPr lang="en-GB" sz="1400" dirty="0" smtClean="0">
                <a:latin typeface="Garamond" panose="02020404030301010803" pitchFamily="18" charset="0"/>
                <a:hlinkClick r:id="rId7"/>
              </a:rPr>
              <a:t>Chris Grayling MP, Secretary of State for Transport, speech to Conservative Party Conference, 3 October 2016</a:t>
            </a:r>
            <a:endParaRPr lang="en-GB" sz="1400" dirty="0">
              <a:latin typeface="Garamond" panose="02020404030301010803" pitchFamily="18" charset="0"/>
            </a:endParaRPr>
          </a:p>
        </p:txBody>
      </p:sp>
    </p:spTree>
    <p:extLst>
      <p:ext uri="{BB962C8B-B14F-4D97-AF65-F5344CB8AC3E}">
        <p14:creationId xmlns:p14="http://schemas.microsoft.com/office/powerpoint/2010/main" val="45629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300"/>
          <a:stretch/>
        </p:blipFill>
        <p:spPr>
          <a:xfrm>
            <a:off x="0" y="1"/>
            <a:ext cx="9144000" cy="6879774"/>
          </a:xfrm>
          <a:prstGeom prst="rect">
            <a:avLst/>
          </a:prstGeom>
        </p:spPr>
      </p:pic>
      <p:sp>
        <p:nvSpPr>
          <p:cNvPr id="5"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r>
              <a:rPr lang="en-GB" sz="2200" dirty="0" smtClean="0">
                <a:latin typeface="Garamond" panose="02020404030301010803" pitchFamily="18" charset="0"/>
              </a:rPr>
              <a:t>THE EVOLUTION OF THE REASONABLE PERSON OVER TIME</a:t>
            </a:r>
          </a:p>
          <a:p>
            <a:r>
              <a:rPr lang="en-GB" sz="1800" b="0" cap="none" dirty="0" smtClean="0">
                <a:latin typeface="Garamond" panose="02020404030301010803" pitchFamily="18" charset="0"/>
              </a:rPr>
              <a:t>From the man on the Clapham Omnibus to a reasonable person on a Boris Bus with an Oyster Card</a:t>
            </a:r>
            <a:endParaRPr lang="en-GB" sz="1800" b="0" cap="none" dirty="0">
              <a:latin typeface="Garamond" panose="02020404030301010803" pitchFamily="18" charset="0"/>
            </a:endParaRPr>
          </a:p>
        </p:txBody>
      </p:sp>
    </p:spTree>
    <p:extLst>
      <p:ext uri="{BB962C8B-B14F-4D97-AF65-F5344CB8AC3E}">
        <p14:creationId xmlns:p14="http://schemas.microsoft.com/office/powerpoint/2010/main" val="4115024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257800"/>
          </a:xfrm>
        </p:spPr>
        <p:txBody>
          <a:bodyPr>
            <a:normAutofit fontScale="92500" lnSpcReduction="20000"/>
          </a:bodyPr>
          <a:lstStyle/>
          <a:p>
            <a:pPr>
              <a:buFont typeface="Wingdings" panose="05000000000000000000" pitchFamily="2" charset="2"/>
              <a:buChar char="Ø"/>
            </a:pPr>
            <a:r>
              <a:rPr lang="en-GB" sz="2400" dirty="0" smtClean="0">
                <a:latin typeface="Garamond" panose="02020404030301010803" pitchFamily="18" charset="0"/>
              </a:rPr>
              <a:t>What standard of behaviour is expected of an autonomous vehicle towards actors?</a:t>
            </a:r>
          </a:p>
          <a:p>
            <a:pPr lvl="1">
              <a:buFont typeface="Wingdings" panose="05000000000000000000" pitchFamily="2" charset="2"/>
              <a:buChar char="Ø"/>
            </a:pPr>
            <a:r>
              <a:rPr lang="en-GB" dirty="0" smtClean="0">
                <a:latin typeface="Garamond" panose="02020404030301010803" pitchFamily="18" charset="0"/>
              </a:rPr>
              <a:t>A reasonably competent driver?</a:t>
            </a:r>
          </a:p>
          <a:p>
            <a:pPr lvl="1">
              <a:buFont typeface="Wingdings" panose="05000000000000000000" pitchFamily="2" charset="2"/>
              <a:buChar char="Ø"/>
            </a:pPr>
            <a:r>
              <a:rPr lang="en-GB" dirty="0" smtClean="0">
                <a:latin typeface="Garamond" panose="02020404030301010803" pitchFamily="18" charset="0"/>
              </a:rPr>
              <a:t>A reasonable artificially intelligent driving system – the expert standard?</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a:latin typeface="Garamond" panose="02020404030301010803" pitchFamily="18" charset="0"/>
              </a:rPr>
              <a:t>What standard of behaviour is expected of </a:t>
            </a:r>
            <a:r>
              <a:rPr lang="en-GB" sz="2400" dirty="0" smtClean="0">
                <a:latin typeface="Garamond" panose="02020404030301010803" pitchFamily="18" charset="0"/>
              </a:rPr>
              <a:t>actors when interacting with an </a:t>
            </a:r>
            <a:r>
              <a:rPr lang="en-GB" sz="2400" dirty="0">
                <a:latin typeface="Garamond" panose="02020404030301010803" pitchFamily="18" charset="0"/>
              </a:rPr>
              <a:t>autonomous </a:t>
            </a:r>
            <a:r>
              <a:rPr lang="en-GB" sz="2400" dirty="0" smtClean="0">
                <a:latin typeface="Garamond" panose="02020404030301010803" pitchFamily="18" charset="0"/>
              </a:rPr>
              <a:t>vehicle?</a:t>
            </a:r>
          </a:p>
          <a:p>
            <a:pPr lvl="1">
              <a:buFont typeface="Wingdings" panose="05000000000000000000" pitchFamily="2" charset="2"/>
              <a:buChar char="Ø"/>
            </a:pPr>
            <a:r>
              <a:rPr lang="en-GB" dirty="0" smtClean="0">
                <a:latin typeface="Garamond" panose="02020404030301010803" pitchFamily="18" charset="0"/>
              </a:rPr>
              <a:t>A reasonably competent driver (+ CAV-qualified?)</a:t>
            </a:r>
          </a:p>
          <a:p>
            <a:pPr lvl="1">
              <a:buFont typeface="Wingdings" panose="05000000000000000000" pitchFamily="2" charset="2"/>
              <a:buChar char="Ø"/>
            </a:pPr>
            <a:r>
              <a:rPr lang="en-GB" dirty="0" smtClean="0">
                <a:latin typeface="Garamond" panose="02020404030301010803" pitchFamily="18" charset="0"/>
              </a:rPr>
              <a:t>Differential standard for vulnerable road users: </a:t>
            </a:r>
          </a:p>
          <a:p>
            <a:pPr marL="1079500" lvl="1" indent="-355600"/>
            <a:r>
              <a:rPr lang="en-GB" dirty="0" smtClean="0">
                <a:latin typeface="Garamond" panose="02020404030301010803" pitchFamily="18" charset="0"/>
              </a:rPr>
              <a:t>Pedestrians</a:t>
            </a:r>
            <a:endParaRPr lang="en-GB" dirty="0">
              <a:latin typeface="Garamond" panose="02020404030301010803" pitchFamily="18" charset="0"/>
            </a:endParaRPr>
          </a:p>
          <a:p>
            <a:pPr marL="1079500" lvl="1" indent="-355600"/>
            <a:r>
              <a:rPr lang="en-GB" dirty="0">
                <a:latin typeface="Garamond" panose="02020404030301010803" pitchFamily="18" charset="0"/>
              </a:rPr>
              <a:t>Cyclists</a:t>
            </a:r>
          </a:p>
          <a:p>
            <a:pPr marL="1079500" lvl="1" indent="-355600"/>
            <a:r>
              <a:rPr lang="en-GB" dirty="0">
                <a:latin typeface="Garamond" panose="02020404030301010803" pitchFamily="18" charset="0"/>
              </a:rPr>
              <a:t>Children</a:t>
            </a:r>
          </a:p>
          <a:p>
            <a:pPr marL="1079500" lvl="1" indent="-355600"/>
            <a:r>
              <a:rPr lang="en-GB" dirty="0" smtClean="0">
                <a:latin typeface="Garamond" panose="02020404030301010803" pitchFamily="18" charset="0"/>
              </a:rPr>
              <a:t>People with impairments</a:t>
            </a:r>
            <a:endParaRPr lang="en-GB" dirty="0">
              <a:latin typeface="Garamond" panose="02020404030301010803" pitchFamily="18" charset="0"/>
            </a:endParaRPr>
          </a:p>
          <a:p>
            <a:pPr marL="1079500" lvl="1" indent="-355600"/>
            <a:r>
              <a:rPr lang="en-GB" dirty="0">
                <a:latin typeface="Garamond" panose="02020404030301010803" pitchFamily="18" charset="0"/>
              </a:rPr>
              <a:t>Animals</a:t>
            </a:r>
          </a:p>
          <a:p>
            <a:pPr>
              <a:buFont typeface="Wingdings" panose="05000000000000000000" pitchFamily="2" charset="2"/>
              <a:buChar char="Ø"/>
            </a:pPr>
            <a:endParaRPr lang="en-GB" sz="2400" dirty="0">
              <a:latin typeface="Garamond" panose="02020404030301010803" pitchFamily="18" charset="0"/>
            </a:endParaRP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The standard of care</a:t>
            </a:r>
            <a:endParaRPr lang="en-GB" dirty="0"/>
          </a:p>
        </p:txBody>
      </p:sp>
    </p:spTree>
    <p:extLst>
      <p:ext uri="{BB962C8B-B14F-4D97-AF65-F5344CB8AC3E}">
        <p14:creationId xmlns:p14="http://schemas.microsoft.com/office/powerpoint/2010/main" val="1755193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200" dirty="0" smtClean="0">
                <a:latin typeface="Garamond" panose="02020404030301010803" pitchFamily="18" charset="0"/>
              </a:rPr>
              <a:t>Emphasis is on reasonable safety, not absolute safety, and the standard provided by a CAV will be higher than a human, as time progresses.</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Standards for CAVs and actors will evolve over time, as market penetration improves.  (Analogy with </a:t>
            </a:r>
            <a:r>
              <a:rPr lang="en-GB" sz="2200" i="1" dirty="0" smtClean="0">
                <a:latin typeface="Garamond" panose="02020404030301010803" pitchFamily="18" charset="0"/>
              </a:rPr>
              <a:t>Baker v Quantum Clothing</a:t>
            </a:r>
            <a:r>
              <a:rPr lang="en-GB" sz="2200" dirty="0" smtClean="0">
                <a:latin typeface="Garamond" panose="02020404030301010803" pitchFamily="18" charset="0"/>
              </a:rPr>
              <a:t>)</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The problem of disharmony, particularly with differential standards and specifications, and further with shared/pooled autonomous vehicles.</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endParaRPr lang="en-GB" sz="2400" dirty="0">
              <a:latin typeface="Garamond" panose="02020404030301010803" pitchFamily="18" charset="0"/>
            </a:endParaRP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The standard of care</a:t>
            </a:r>
            <a:endParaRPr lang="en-GB" dirty="0"/>
          </a:p>
        </p:txBody>
      </p:sp>
    </p:spTree>
    <p:extLst>
      <p:ext uri="{BB962C8B-B14F-4D97-AF65-F5344CB8AC3E}">
        <p14:creationId xmlns:p14="http://schemas.microsoft.com/office/powerpoint/2010/main" val="3495241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069160"/>
          </a:xfrm>
        </p:spPr>
        <p:txBody>
          <a:bodyPr>
            <a:normAutofit fontScale="92500" lnSpcReduction="20000"/>
          </a:bodyPr>
          <a:lstStyle/>
          <a:p>
            <a:pPr>
              <a:buFont typeface="Wingdings" panose="05000000000000000000" pitchFamily="2" charset="2"/>
              <a:buChar char="Ø"/>
            </a:pPr>
            <a:r>
              <a:rPr lang="en-GB" sz="2400" dirty="0" smtClean="0">
                <a:latin typeface="Garamond" panose="02020404030301010803" pitchFamily="18" charset="0"/>
              </a:rPr>
              <a:t>Incentivised driver distractions and habitual inattentiveness (analogy with contributory negligence of employees)</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Machine-learning of driver behaviours</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Impaired reaction and response times </a:t>
            </a:r>
          </a:p>
          <a:p>
            <a:pPr>
              <a:buFont typeface="Wingdings" panose="05000000000000000000" pitchFamily="2" charset="2"/>
              <a:buChar char="Ø"/>
            </a:pPr>
            <a:endParaRPr lang="en-GB" sz="2400" dirty="0" smtClean="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Emergency action and interventions in the ‘agony of the moment’</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Social utility (in a narrow sense)</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Social utility (in a broad sense) representing benefits of CAVs</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The relevance of insurance and the disconnect from moral blameworthiness</a:t>
            </a:r>
          </a:p>
          <a:p>
            <a:pPr>
              <a:buFont typeface="Wingdings" panose="05000000000000000000" pitchFamily="2" charset="2"/>
              <a:buChar char="Ø"/>
            </a:pPr>
            <a:endParaRPr lang="en-GB" sz="2400" dirty="0">
              <a:latin typeface="Garamond" panose="02020404030301010803" pitchFamily="18" charset="0"/>
            </a:endParaRP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Particular aspects relevant to breach</a:t>
            </a:r>
            <a:endParaRPr lang="en-GB" dirty="0"/>
          </a:p>
        </p:txBody>
      </p:sp>
    </p:spTree>
    <p:extLst>
      <p:ext uri="{BB962C8B-B14F-4D97-AF65-F5344CB8AC3E}">
        <p14:creationId xmlns:p14="http://schemas.microsoft.com/office/powerpoint/2010/main" val="1184687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900"/>
          <a:stretch/>
        </p:blipFill>
        <p:spPr>
          <a:xfrm>
            <a:off x="0" y="0"/>
            <a:ext cx="9144000" cy="6453336"/>
          </a:xfrm>
          <a:prstGeom prst="rect">
            <a:avLst/>
          </a:prstGeom>
        </p:spPr>
      </p:pic>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a:t>
            </a:r>
            <a:r>
              <a:rPr lang="en-GB" sz="900" cap="none" dirty="0">
                <a:latin typeface="+mn-lt"/>
              </a:rPr>
              <a:t>Copyright </a:t>
            </a:r>
            <a:r>
              <a:rPr lang="en-GB" sz="900" cap="none" dirty="0">
                <a:latin typeface="+mn-lt"/>
                <a:hlinkClick r:id="rId4"/>
              </a:rPr>
              <a:t>Chain</a:t>
            </a:r>
            <a:r>
              <a:rPr lang="en-GB" sz="900" cap="none" dirty="0">
                <a:latin typeface="+mn-lt"/>
              </a:rPr>
              <a:t> by </a:t>
            </a:r>
            <a:r>
              <a:rPr lang="en-GB" sz="900" cap="none" dirty="0">
                <a:latin typeface="+mn-lt"/>
                <a:hlinkClick r:id="rId5"/>
              </a:rPr>
              <a:t>Aqua Mechanical</a:t>
            </a:r>
            <a:r>
              <a:rPr lang="en-GB" sz="900" cap="none" dirty="0">
                <a:latin typeface="+mn-lt"/>
              </a:rPr>
              <a:t>. Licensed under </a:t>
            </a:r>
            <a:r>
              <a:rPr lang="en-GB" sz="900" cap="none" dirty="0">
                <a:latin typeface="+mn-lt"/>
                <a:hlinkClick r:id="rId6"/>
              </a:rPr>
              <a:t>CC BY-2.0</a:t>
            </a:r>
            <a:endParaRPr lang="en-GB" sz="900" cap="none" dirty="0">
              <a:latin typeface="+mn-lt"/>
            </a:endParaRPr>
          </a:p>
        </p:txBody>
      </p:sp>
      <p:sp>
        <p:nvSpPr>
          <p:cNvPr id="7" name="Oval 6"/>
          <p:cNvSpPr/>
          <p:nvPr/>
        </p:nvSpPr>
        <p:spPr>
          <a:xfrm>
            <a:off x="3419872" y="1484784"/>
            <a:ext cx="2879812" cy="28083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r>
              <a:rPr lang="en-GB" sz="2200" dirty="0" smtClean="0">
                <a:latin typeface="Garamond" panose="02020404030301010803" pitchFamily="18" charset="0"/>
              </a:rPr>
              <a:t>CONDUCT IN A CAUSATION ENQUIRY</a:t>
            </a:r>
          </a:p>
          <a:p>
            <a:r>
              <a:rPr lang="en-GB" sz="2000" b="0" dirty="0" smtClean="0">
                <a:latin typeface="Garamond" panose="02020404030301010803" pitchFamily="18" charset="0"/>
              </a:rPr>
              <a:t>HOW CAN A CLAIMANT’S CONDUCT IMPACT ON THE CAUSATION OF LOSS?</a:t>
            </a:r>
            <a:endParaRPr lang="en-GB" sz="2000" b="0" cap="none" dirty="0">
              <a:latin typeface="Garamond" panose="02020404030301010803" pitchFamily="18" charset="0"/>
            </a:endParaRPr>
          </a:p>
        </p:txBody>
      </p:sp>
    </p:spTree>
    <p:extLst>
      <p:ext uri="{BB962C8B-B14F-4D97-AF65-F5344CB8AC3E}">
        <p14:creationId xmlns:p14="http://schemas.microsoft.com/office/powerpoint/2010/main" val="1099990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a:bodyPr>
          <a:lstStyle/>
          <a:p>
            <a:r>
              <a:rPr lang="en-GB" dirty="0" smtClean="0">
                <a:latin typeface="Garamond" panose="02020404030301010803" pitchFamily="18" charset="0"/>
              </a:rPr>
              <a:t>Causative aspects</a:t>
            </a:r>
            <a:endParaRPr lang="en-GB" dirty="0">
              <a:latin typeface="Garamond" panose="02020404030301010803" pitchFamily="18" charset="0"/>
            </a:endParaRPr>
          </a:p>
        </p:txBody>
      </p:sp>
      <p:sp>
        <p:nvSpPr>
          <p:cNvPr id="4" name="Content Placeholder 3"/>
          <p:cNvSpPr>
            <a:spLocks noGrp="1"/>
          </p:cNvSpPr>
          <p:nvPr>
            <p:ph idx="1"/>
          </p:nvPr>
        </p:nvSpPr>
        <p:spPr>
          <a:xfrm>
            <a:off x="457200" y="1600200"/>
            <a:ext cx="8229600" cy="5069160"/>
          </a:xfrm>
        </p:spPr>
        <p:txBody>
          <a:bodyPr>
            <a:normAutofit/>
          </a:bodyPr>
          <a:lstStyle/>
          <a:p>
            <a:pPr>
              <a:buFont typeface="Wingdings" panose="05000000000000000000" pitchFamily="2" charset="2"/>
              <a:buChar char="Ø"/>
            </a:pPr>
            <a:r>
              <a:rPr lang="en-GB" sz="2200" dirty="0" smtClean="0">
                <a:latin typeface="Garamond" panose="02020404030301010803" pitchFamily="18" charset="0"/>
              </a:rPr>
              <a:t>Factual causation</a:t>
            </a:r>
          </a:p>
          <a:p>
            <a:pPr lvl="1">
              <a:buFont typeface="Wingdings" panose="05000000000000000000" pitchFamily="2" charset="2"/>
              <a:buChar char="Ø"/>
            </a:pPr>
            <a:r>
              <a:rPr lang="en-GB" sz="2200" dirty="0" smtClean="0">
                <a:latin typeface="Garamond" panose="02020404030301010803" pitchFamily="18" charset="0"/>
              </a:rPr>
              <a:t>Would the engagement/disengagement of the assistive technology have any causative potency?</a:t>
            </a:r>
          </a:p>
          <a:p>
            <a:pPr lvl="1">
              <a:buFont typeface="Wingdings" panose="05000000000000000000" pitchFamily="2" charset="2"/>
              <a:buChar char="Ø"/>
            </a:pPr>
            <a:r>
              <a:rPr lang="en-GB" sz="2200" dirty="0" smtClean="0">
                <a:latin typeface="Garamond" panose="02020404030301010803" pitchFamily="18" charset="0"/>
              </a:rPr>
              <a:t>The role of predictive analytics (from personalised data and from big pooled data)</a:t>
            </a:r>
          </a:p>
        </p:txBody>
      </p:sp>
    </p:spTree>
    <p:extLst>
      <p:ext uri="{BB962C8B-B14F-4D97-AF65-F5344CB8AC3E}">
        <p14:creationId xmlns:p14="http://schemas.microsoft.com/office/powerpoint/2010/main" val="455354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a:bodyPr>
          <a:lstStyle/>
          <a:p>
            <a:r>
              <a:rPr lang="en-GB" dirty="0" smtClean="0">
                <a:latin typeface="Garamond" panose="02020404030301010803" pitchFamily="18" charset="0"/>
              </a:rPr>
              <a:t>Causative aspects</a:t>
            </a:r>
            <a:endParaRPr lang="en-GB" dirty="0">
              <a:latin typeface="Garamond" panose="02020404030301010803" pitchFamily="18" charset="0"/>
            </a:endParaRPr>
          </a:p>
        </p:txBody>
      </p:sp>
      <p:sp>
        <p:nvSpPr>
          <p:cNvPr id="4" name="Content Placeholder 3"/>
          <p:cNvSpPr>
            <a:spLocks noGrp="1"/>
          </p:cNvSpPr>
          <p:nvPr>
            <p:ph idx="1"/>
          </p:nvPr>
        </p:nvSpPr>
        <p:spPr>
          <a:xfrm>
            <a:off x="457200" y="1600200"/>
            <a:ext cx="8229600" cy="5069160"/>
          </a:xfrm>
        </p:spPr>
        <p:txBody>
          <a:bodyPr>
            <a:normAutofit/>
          </a:bodyPr>
          <a:lstStyle/>
          <a:p>
            <a:pPr>
              <a:buFont typeface="Wingdings" panose="05000000000000000000" pitchFamily="2" charset="2"/>
              <a:buChar char="Ø"/>
            </a:pPr>
            <a:r>
              <a:rPr lang="en-GB" sz="2200" dirty="0" smtClean="0">
                <a:latin typeface="Garamond" panose="02020404030301010803" pitchFamily="18" charset="0"/>
              </a:rPr>
              <a:t>Legal causation:</a:t>
            </a:r>
          </a:p>
          <a:p>
            <a:pPr lvl="1">
              <a:buFont typeface="Wingdings" panose="05000000000000000000" pitchFamily="2" charset="2"/>
              <a:buChar char="Ø"/>
            </a:pPr>
            <a:r>
              <a:rPr lang="en-GB" sz="2200" dirty="0" smtClean="0">
                <a:latin typeface="Garamond" panose="02020404030301010803" pitchFamily="18" charset="0"/>
              </a:rPr>
              <a:t>Notions </a:t>
            </a:r>
            <a:r>
              <a:rPr lang="en-GB" sz="2200" dirty="0">
                <a:latin typeface="Garamond" panose="02020404030301010803" pitchFamily="18" charset="0"/>
              </a:rPr>
              <a:t>shaped by big data and personalised data relating to the driver driving feedback design and data </a:t>
            </a:r>
            <a:r>
              <a:rPr lang="en-GB" sz="2200" dirty="0" smtClean="0">
                <a:latin typeface="Garamond" panose="02020404030301010803" pitchFamily="18" charset="0"/>
              </a:rPr>
              <a:t>sharing:</a:t>
            </a:r>
          </a:p>
          <a:p>
            <a:pPr marL="457200" lvl="1" indent="0">
              <a:buNone/>
            </a:pPr>
            <a:r>
              <a:rPr lang="en-GB" sz="2200" dirty="0">
                <a:latin typeface="Garamond" panose="02020404030301010803" pitchFamily="18" charset="0"/>
              </a:rPr>
              <a:t>	</a:t>
            </a:r>
            <a:r>
              <a:rPr lang="en-GB" sz="2200" dirty="0" smtClean="0">
                <a:latin typeface="Garamond" panose="02020404030301010803" pitchFamily="18" charset="0"/>
              </a:rPr>
              <a:t>- Reasonable foreseeability of types of harm</a:t>
            </a:r>
          </a:p>
          <a:p>
            <a:pPr marL="457200" lvl="1" indent="0">
              <a:buNone/>
            </a:pPr>
            <a:r>
              <a:rPr lang="en-GB" sz="2200" dirty="0">
                <a:latin typeface="Garamond" panose="02020404030301010803" pitchFamily="18" charset="0"/>
              </a:rPr>
              <a:t>	- Reasonable foreseeability of </a:t>
            </a:r>
            <a:r>
              <a:rPr lang="en-GB" sz="2200" dirty="0" smtClean="0">
                <a:latin typeface="Garamond" panose="02020404030301010803" pitchFamily="18" charset="0"/>
              </a:rPr>
              <a:t>extent of harm</a:t>
            </a:r>
            <a:endParaRPr lang="en-GB" sz="2200" dirty="0">
              <a:latin typeface="Garamond" panose="02020404030301010803" pitchFamily="18" charset="0"/>
            </a:endParaRPr>
          </a:p>
          <a:p>
            <a:pPr lvl="1">
              <a:buFont typeface="Wingdings" panose="05000000000000000000" pitchFamily="2" charset="2"/>
              <a:buChar char="Ø"/>
            </a:pPr>
            <a:r>
              <a:rPr lang="en-GB" sz="2200" dirty="0" smtClean="0">
                <a:latin typeface="Garamond" panose="02020404030301010803" pitchFamily="18" charset="0"/>
              </a:rPr>
              <a:t>Reasonable foreseeability of the way in which the harm arises</a:t>
            </a:r>
            <a:endParaRPr lang="en-GB" sz="2200" dirty="0">
              <a:latin typeface="Garamond" panose="02020404030301010803" pitchFamily="18" charset="0"/>
            </a:endParaRPr>
          </a:p>
          <a:p>
            <a:pPr lvl="1">
              <a:buFont typeface="Wingdings" panose="05000000000000000000" pitchFamily="2" charset="2"/>
              <a:buChar char="Ø"/>
            </a:pPr>
            <a:r>
              <a:rPr lang="en-GB" sz="2200" dirty="0" smtClean="0">
                <a:latin typeface="Garamond" panose="02020404030301010803" pitchFamily="18" charset="0"/>
              </a:rPr>
              <a:t>The application of the ‘thin skull’ principle to unknown vulnerabilities of actors</a:t>
            </a:r>
          </a:p>
          <a:p>
            <a:pPr>
              <a:buFont typeface="Wingdings" panose="05000000000000000000" pitchFamily="2" charset="2"/>
              <a:buChar char="Ø"/>
            </a:pPr>
            <a:endParaRPr lang="en-GB" sz="2400" dirty="0" smtClean="0">
              <a:latin typeface="Garamond" panose="02020404030301010803" pitchFamily="18" charset="0"/>
            </a:endParaRPr>
          </a:p>
          <a:p>
            <a:pPr>
              <a:buFont typeface="Wingdings" panose="05000000000000000000" pitchFamily="2" charset="2"/>
              <a:buChar char="Ø"/>
            </a:pPr>
            <a:endParaRPr lang="en-GB" sz="2400" dirty="0" smtClean="0">
              <a:latin typeface="Garamond" panose="02020404030301010803" pitchFamily="18" charset="0"/>
            </a:endParaRPr>
          </a:p>
          <a:p>
            <a:pPr marL="0" indent="0">
              <a:buNone/>
            </a:pPr>
            <a:endParaRPr lang="en-GB" sz="2400" dirty="0">
              <a:latin typeface="Garamond" panose="02020404030301010803" pitchFamily="18" charset="0"/>
            </a:endParaRPr>
          </a:p>
        </p:txBody>
      </p:sp>
    </p:spTree>
    <p:extLst>
      <p:ext uri="{BB962C8B-B14F-4D97-AF65-F5344CB8AC3E}">
        <p14:creationId xmlns:p14="http://schemas.microsoft.com/office/powerpoint/2010/main" val="267124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a:bodyPr>
          <a:lstStyle/>
          <a:p>
            <a:r>
              <a:rPr lang="en-GB" dirty="0" smtClean="0">
                <a:latin typeface="Garamond" panose="02020404030301010803" pitchFamily="18" charset="0"/>
              </a:rPr>
              <a:t>Causative aspects</a:t>
            </a:r>
            <a:endParaRPr lang="en-GB" dirty="0">
              <a:latin typeface="Garamond" panose="02020404030301010803" pitchFamily="18" charset="0"/>
            </a:endParaRPr>
          </a:p>
        </p:txBody>
      </p:sp>
      <p:sp>
        <p:nvSpPr>
          <p:cNvPr id="4" name="Content Placeholder 3"/>
          <p:cNvSpPr>
            <a:spLocks noGrp="1"/>
          </p:cNvSpPr>
          <p:nvPr>
            <p:ph idx="1"/>
          </p:nvPr>
        </p:nvSpPr>
        <p:spPr>
          <a:xfrm>
            <a:off x="457200" y="1600200"/>
            <a:ext cx="8229600" cy="5069160"/>
          </a:xfrm>
        </p:spPr>
        <p:txBody>
          <a:bodyPr>
            <a:normAutofit/>
          </a:bodyPr>
          <a:lstStyle/>
          <a:p>
            <a:pPr>
              <a:buFont typeface="Wingdings" panose="05000000000000000000" pitchFamily="2" charset="2"/>
              <a:buChar char="Ø"/>
            </a:pPr>
            <a:r>
              <a:rPr lang="en-GB" sz="2200" i="1" dirty="0" smtClean="0">
                <a:latin typeface="Garamond" panose="02020404030301010803" pitchFamily="18" charset="0"/>
              </a:rPr>
              <a:t>Novus actus interveniens</a:t>
            </a:r>
            <a:r>
              <a:rPr lang="en-GB" sz="2200" dirty="0" smtClean="0">
                <a:latin typeface="Garamond" panose="02020404030301010803" pitchFamily="18" charset="0"/>
              </a:rPr>
              <a:t>: is the event reasonably foreseeable within the scope of the defendant’s duty?</a:t>
            </a:r>
          </a:p>
          <a:p>
            <a:pPr marL="0" indent="0">
              <a:buNone/>
            </a:pPr>
            <a:endParaRPr lang="en-GB" sz="2200" dirty="0" smtClean="0">
              <a:latin typeface="Garamond" panose="02020404030301010803" pitchFamily="18" charset="0"/>
            </a:endParaRPr>
          </a:p>
          <a:p>
            <a:pPr lvl="1">
              <a:buFont typeface="Wingdings" panose="05000000000000000000" pitchFamily="2" charset="2"/>
              <a:buChar char="Ø"/>
            </a:pPr>
            <a:r>
              <a:rPr lang="en-GB" sz="2200" dirty="0" smtClean="0">
                <a:latin typeface="Garamond" panose="02020404030301010803" pitchFamily="18" charset="0"/>
              </a:rPr>
              <a:t>Driver conduct (relevant to exclusion of insurance liability)</a:t>
            </a:r>
          </a:p>
          <a:p>
            <a:pPr lvl="2">
              <a:buFont typeface="Wingdings" panose="05000000000000000000" pitchFamily="2" charset="2"/>
              <a:buChar char="Ø"/>
            </a:pPr>
            <a:r>
              <a:rPr lang="en-GB" sz="2200" dirty="0" smtClean="0">
                <a:latin typeface="Garamond" panose="02020404030301010803" pitchFamily="18" charset="0"/>
              </a:rPr>
              <a:t>Unauthorised modifications to system software</a:t>
            </a:r>
          </a:p>
          <a:p>
            <a:pPr lvl="2">
              <a:buFont typeface="Wingdings" panose="05000000000000000000" pitchFamily="2" charset="2"/>
              <a:buChar char="Ø"/>
            </a:pPr>
            <a:r>
              <a:rPr lang="en-GB" sz="2200" dirty="0" smtClean="0">
                <a:latin typeface="Garamond" panose="02020404030301010803" pitchFamily="18" charset="0"/>
              </a:rPr>
              <a:t>Failure to update software as required by a policy</a:t>
            </a:r>
          </a:p>
          <a:p>
            <a:pPr lvl="2">
              <a:buFont typeface="Wingdings" panose="05000000000000000000" pitchFamily="2" charset="2"/>
              <a:buChar char="Ø"/>
            </a:pPr>
            <a:endParaRPr lang="en-GB" sz="2200" dirty="0" smtClean="0">
              <a:latin typeface="Garamond" panose="02020404030301010803" pitchFamily="18" charset="0"/>
            </a:endParaRPr>
          </a:p>
          <a:p>
            <a:pPr lvl="1">
              <a:buFont typeface="Wingdings" panose="05000000000000000000" pitchFamily="2" charset="2"/>
              <a:buChar char="Ø"/>
            </a:pPr>
            <a:r>
              <a:rPr lang="en-GB" sz="2200" dirty="0" smtClean="0">
                <a:latin typeface="Garamond" panose="02020404030301010803" pitchFamily="18" charset="0"/>
              </a:rPr>
              <a:t>Acts of nature</a:t>
            </a:r>
          </a:p>
          <a:p>
            <a:pPr lvl="2">
              <a:buFont typeface="Wingdings" panose="05000000000000000000" pitchFamily="2" charset="2"/>
              <a:buChar char="Ø"/>
            </a:pPr>
            <a:r>
              <a:rPr lang="en-GB" sz="2200" dirty="0" smtClean="0">
                <a:latin typeface="Garamond" panose="02020404030301010803" pitchFamily="18" charset="0"/>
              </a:rPr>
              <a:t>Connectivity fallouts (live and non-live)</a:t>
            </a:r>
          </a:p>
          <a:p>
            <a:pPr marL="457200" lvl="1" indent="0">
              <a:buNone/>
            </a:pPr>
            <a:endParaRPr lang="en-GB" sz="2200" dirty="0" smtClean="0">
              <a:latin typeface="Garamond" panose="02020404030301010803" pitchFamily="18" charset="0"/>
            </a:endParaRPr>
          </a:p>
          <a:p>
            <a:pPr lvl="1">
              <a:buFont typeface="Wingdings" panose="05000000000000000000" pitchFamily="2" charset="2"/>
              <a:buChar char="Ø"/>
            </a:pPr>
            <a:r>
              <a:rPr lang="en-GB" sz="2200" dirty="0" smtClean="0">
                <a:latin typeface="Garamond" panose="02020404030301010803" pitchFamily="18" charset="0"/>
              </a:rPr>
              <a:t>Acts of a third party</a:t>
            </a:r>
          </a:p>
          <a:p>
            <a:pPr lvl="2">
              <a:buFont typeface="Wingdings" panose="05000000000000000000" pitchFamily="2" charset="2"/>
              <a:buChar char="Ø"/>
            </a:pPr>
            <a:r>
              <a:rPr lang="en-GB" sz="2200" dirty="0" smtClean="0">
                <a:latin typeface="Garamond" panose="02020404030301010803" pitchFamily="18" charset="0"/>
              </a:rPr>
              <a:t>hacking</a:t>
            </a:r>
          </a:p>
        </p:txBody>
      </p:sp>
    </p:spTree>
    <p:extLst>
      <p:ext uri="{BB962C8B-B14F-4D97-AF65-F5344CB8AC3E}">
        <p14:creationId xmlns:p14="http://schemas.microsoft.com/office/powerpoint/2010/main" val="2852640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2" name="Title 1"/>
          <p:cNvSpPr>
            <a:spLocks noGrp="1"/>
          </p:cNvSpPr>
          <p:nvPr>
            <p:ph type="title"/>
          </p:nvPr>
        </p:nvSpPr>
        <p:spPr>
          <a:xfrm>
            <a:off x="4572000" y="0"/>
            <a:ext cx="4572000" cy="1417638"/>
          </a:xfrm>
        </p:spPr>
        <p:txBody>
          <a:bodyPr>
            <a:normAutofit/>
          </a:bodyPr>
          <a:lstStyle/>
          <a:p>
            <a:r>
              <a:rPr lang="en-GB" sz="2800" dirty="0" smtClean="0">
                <a:latin typeface="Garamond" panose="02020404030301010803" pitchFamily="18" charset="0"/>
              </a:rPr>
              <a:t>Unauthorised use, failure to update software</a:t>
            </a:r>
            <a:endParaRPr lang="en-GB" sz="2800" dirty="0"/>
          </a:p>
        </p:txBody>
      </p:sp>
      <p:pic>
        <p:nvPicPr>
          <p:cNvPr id="6" name="Picture 5"/>
          <p:cNvPicPr>
            <a:picLocks noChangeAspect="1"/>
          </p:cNvPicPr>
          <p:nvPr/>
        </p:nvPicPr>
        <p:blipFill>
          <a:blip r:embed="rId4"/>
          <a:stretch>
            <a:fillRect/>
          </a:stretch>
        </p:blipFill>
        <p:spPr>
          <a:xfrm>
            <a:off x="251520" y="620688"/>
            <a:ext cx="4064168" cy="5832648"/>
          </a:xfrm>
          <a:prstGeom prst="rect">
            <a:avLst/>
          </a:prstGeom>
        </p:spPr>
      </p:pic>
      <p:pic>
        <p:nvPicPr>
          <p:cNvPr id="8" name="Picture 7"/>
          <p:cNvPicPr>
            <a:picLocks noChangeAspect="1"/>
          </p:cNvPicPr>
          <p:nvPr/>
        </p:nvPicPr>
        <p:blipFill>
          <a:blip r:embed="rId5"/>
          <a:stretch>
            <a:fillRect/>
          </a:stretch>
        </p:blipFill>
        <p:spPr>
          <a:xfrm>
            <a:off x="4677432" y="1268760"/>
            <a:ext cx="4346848" cy="4959290"/>
          </a:xfrm>
          <a:prstGeom prst="rect">
            <a:avLst/>
          </a:prstGeom>
        </p:spPr>
      </p:pic>
    </p:spTree>
    <p:extLst>
      <p:ext uri="{BB962C8B-B14F-4D97-AF65-F5344CB8AC3E}">
        <p14:creationId xmlns:p14="http://schemas.microsoft.com/office/powerpoint/2010/main" val="1600068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Content Placeholder 3"/>
          <p:cNvSpPr>
            <a:spLocks noGrp="1"/>
          </p:cNvSpPr>
          <p:nvPr>
            <p:ph idx="1"/>
          </p:nvPr>
        </p:nvSpPr>
        <p:spPr>
          <a:xfrm>
            <a:off x="4572000" y="1556792"/>
            <a:ext cx="4572000" cy="5301208"/>
          </a:xfrm>
        </p:spPr>
        <p:txBody>
          <a:bodyPr>
            <a:normAutofit fontScale="70000" lnSpcReduction="20000"/>
          </a:bodyPr>
          <a:lstStyle/>
          <a:p>
            <a:pPr>
              <a:buFont typeface="Wingdings" panose="05000000000000000000" pitchFamily="2" charset="2"/>
              <a:buChar char="Ø"/>
            </a:pPr>
            <a:r>
              <a:rPr lang="en-GB" sz="2900" dirty="0" smtClean="0">
                <a:latin typeface="Garamond" panose="02020404030301010803" pitchFamily="18" charset="0"/>
              </a:rPr>
              <a:t>UK A and B roads:</a:t>
            </a:r>
          </a:p>
          <a:p>
            <a:pPr lvl="1">
              <a:buFont typeface="Wingdings" panose="05000000000000000000" pitchFamily="2" charset="2"/>
              <a:buChar char="Ø"/>
            </a:pPr>
            <a:r>
              <a:rPr lang="en-GB" sz="2900" dirty="0" smtClean="0">
                <a:latin typeface="Garamond" panose="02020404030301010803" pitchFamily="18" charset="0"/>
              </a:rPr>
              <a:t>6% no mobile voice coverage</a:t>
            </a:r>
          </a:p>
          <a:p>
            <a:pPr lvl="1">
              <a:buFont typeface="Wingdings" panose="05000000000000000000" pitchFamily="2" charset="2"/>
              <a:buChar char="Ø"/>
            </a:pPr>
            <a:r>
              <a:rPr lang="en-GB" sz="2900" dirty="0" smtClean="0">
                <a:latin typeface="Garamond" panose="02020404030301010803" pitchFamily="18" charset="0"/>
              </a:rPr>
              <a:t>20% no 4G mobile data coverage</a:t>
            </a:r>
          </a:p>
          <a:p>
            <a:pPr>
              <a:buFont typeface="Wingdings" panose="05000000000000000000" pitchFamily="2" charset="2"/>
              <a:buChar char="Ø"/>
            </a:pPr>
            <a:endParaRPr lang="en-GB" sz="2900" dirty="0">
              <a:latin typeface="Garamond" panose="02020404030301010803" pitchFamily="18" charset="0"/>
            </a:endParaRPr>
          </a:p>
          <a:p>
            <a:pPr>
              <a:buFont typeface="Wingdings" panose="05000000000000000000" pitchFamily="2" charset="2"/>
              <a:buChar char="Ø"/>
            </a:pPr>
            <a:r>
              <a:rPr lang="en-GB" sz="2900" dirty="0" smtClean="0">
                <a:latin typeface="Garamond" panose="02020404030301010803" pitchFamily="18" charset="0"/>
              </a:rPr>
              <a:t>[SMMT estimated 48% of British roads with full 3G coverage and 18% with full 4 G coverage]</a:t>
            </a:r>
          </a:p>
          <a:p>
            <a:pPr>
              <a:buFont typeface="Wingdings" panose="05000000000000000000" pitchFamily="2" charset="2"/>
              <a:buChar char="Ø"/>
            </a:pPr>
            <a:endParaRPr lang="en-GB" sz="2900" dirty="0" smtClean="0">
              <a:latin typeface="Garamond" panose="02020404030301010803" pitchFamily="18" charset="0"/>
            </a:endParaRPr>
          </a:p>
          <a:p>
            <a:pPr>
              <a:buFont typeface="Wingdings" panose="05000000000000000000" pitchFamily="2" charset="2"/>
              <a:buChar char="Ø"/>
            </a:pPr>
            <a:r>
              <a:rPr lang="en-GB" sz="2900" dirty="0" smtClean="0">
                <a:latin typeface="Garamond" panose="02020404030301010803" pitchFamily="18" charset="0"/>
              </a:rPr>
              <a:t>Is an interconnectivity fallout reasonably foreseeable?</a:t>
            </a:r>
          </a:p>
          <a:p>
            <a:pPr>
              <a:buFont typeface="Wingdings" panose="05000000000000000000" pitchFamily="2" charset="2"/>
              <a:buChar char="Ø"/>
            </a:pPr>
            <a:endParaRPr lang="en-GB" sz="2900" dirty="0">
              <a:latin typeface="Garamond" panose="02020404030301010803" pitchFamily="18" charset="0"/>
            </a:endParaRPr>
          </a:p>
          <a:p>
            <a:pPr>
              <a:buFont typeface="Wingdings" panose="05000000000000000000" pitchFamily="2" charset="2"/>
              <a:buChar char="Ø"/>
            </a:pPr>
            <a:r>
              <a:rPr lang="en-GB" sz="2900" dirty="0" smtClean="0">
                <a:latin typeface="Garamond" panose="02020404030301010803" pitchFamily="18" charset="0"/>
              </a:rPr>
              <a:t>Who should bear the risks of a connection fallout?</a:t>
            </a:r>
          </a:p>
          <a:p>
            <a:pPr>
              <a:buFont typeface="Wingdings" panose="05000000000000000000" pitchFamily="2" charset="2"/>
              <a:buChar char="Ø"/>
            </a:pPr>
            <a:endParaRPr lang="en-GB" sz="2900" dirty="0">
              <a:latin typeface="Garamond" panose="02020404030301010803" pitchFamily="18" charset="0"/>
            </a:endParaRPr>
          </a:p>
          <a:p>
            <a:pPr>
              <a:buFont typeface="Wingdings" panose="05000000000000000000" pitchFamily="2" charset="2"/>
              <a:buChar char="Ø"/>
            </a:pPr>
            <a:r>
              <a:rPr lang="en-GB" sz="2900" dirty="0" smtClean="0">
                <a:latin typeface="Garamond" panose="02020404030301010803" pitchFamily="18" charset="0"/>
              </a:rPr>
              <a:t>Data updates / software maintenance and pricing plans – what of the impecunious owner and the ‘thin wallet’?</a:t>
            </a:r>
            <a:endParaRPr lang="en-GB" sz="2900" dirty="0">
              <a:latin typeface="Garamond" panose="02020404030301010803" pitchFamily="18" charset="0"/>
            </a:endParaRPr>
          </a:p>
          <a:p>
            <a:pPr marL="0" indent="0">
              <a:buNone/>
            </a:pPr>
            <a:endParaRPr lang="en-GB" sz="2400" dirty="0">
              <a:latin typeface="Garamond" panose="02020404030301010803" pitchFamily="18" charset="0"/>
            </a:endParaRPr>
          </a:p>
        </p:txBody>
      </p:sp>
      <p:sp>
        <p:nvSpPr>
          <p:cNvPr id="2" name="Title 1"/>
          <p:cNvSpPr>
            <a:spLocks noGrp="1"/>
          </p:cNvSpPr>
          <p:nvPr>
            <p:ph type="title"/>
          </p:nvPr>
        </p:nvSpPr>
        <p:spPr>
          <a:xfrm>
            <a:off x="4572000" y="0"/>
            <a:ext cx="4572000" cy="1417638"/>
          </a:xfrm>
        </p:spPr>
        <p:txBody>
          <a:bodyPr>
            <a:normAutofit/>
          </a:bodyPr>
          <a:lstStyle/>
          <a:p>
            <a:r>
              <a:rPr lang="en-GB" dirty="0" smtClean="0">
                <a:latin typeface="Garamond" panose="02020404030301010803" pitchFamily="18" charset="0"/>
              </a:rPr>
              <a:t>Connectivity fallouts</a:t>
            </a:r>
            <a:endParaRPr lang="en-GB" dirty="0"/>
          </a:p>
        </p:txBody>
      </p:sp>
      <p:pic>
        <p:nvPicPr>
          <p:cNvPr id="6" name="Picture 5"/>
          <p:cNvPicPr>
            <a:picLocks noChangeAspect="1"/>
          </p:cNvPicPr>
          <p:nvPr/>
        </p:nvPicPr>
        <p:blipFill>
          <a:blip r:embed="rId4"/>
          <a:stretch>
            <a:fillRect/>
          </a:stretch>
        </p:blipFill>
        <p:spPr>
          <a:xfrm>
            <a:off x="263461" y="620688"/>
            <a:ext cx="4018478" cy="5790406"/>
          </a:xfrm>
          <a:prstGeom prst="rect">
            <a:avLst/>
          </a:prstGeom>
        </p:spPr>
      </p:pic>
    </p:spTree>
    <p:extLst>
      <p:ext uri="{BB962C8B-B14F-4D97-AF65-F5344CB8AC3E}">
        <p14:creationId xmlns:p14="http://schemas.microsoft.com/office/powerpoint/2010/main" val="131816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400" dirty="0" smtClean="0">
                <a:latin typeface="Garamond" panose="02020404030301010803" pitchFamily="18" charset="0"/>
              </a:rPr>
              <a:t>Who may be responsible for harm ‘connected with’ the use of a driverless car?</a:t>
            </a:r>
          </a:p>
          <a:p>
            <a:pPr lvl="1">
              <a:buFont typeface="Wingdings" panose="05000000000000000000" pitchFamily="2" charset="2"/>
              <a:buChar char="Ø"/>
            </a:pPr>
            <a:r>
              <a:rPr lang="en-GB" sz="2000" dirty="0" smtClean="0">
                <a:latin typeface="Garamond" panose="02020404030301010803" pitchFamily="18" charset="0"/>
              </a:rPr>
              <a:t>The driver</a:t>
            </a:r>
          </a:p>
          <a:p>
            <a:pPr lvl="1">
              <a:buFont typeface="Wingdings" panose="05000000000000000000" pitchFamily="2" charset="2"/>
              <a:buChar char="Ø"/>
            </a:pPr>
            <a:r>
              <a:rPr lang="en-GB" sz="2000" dirty="0" smtClean="0">
                <a:latin typeface="Garamond" panose="02020404030301010803" pitchFamily="18" charset="0"/>
              </a:rPr>
              <a:t>The owner (if different)</a:t>
            </a:r>
          </a:p>
          <a:p>
            <a:pPr lvl="1">
              <a:buFont typeface="Wingdings" panose="05000000000000000000" pitchFamily="2" charset="2"/>
              <a:buChar char="Ø"/>
            </a:pPr>
            <a:r>
              <a:rPr lang="en-GB" sz="2000" dirty="0" smtClean="0">
                <a:latin typeface="Garamond" panose="02020404030301010803" pitchFamily="18" charset="0"/>
              </a:rPr>
              <a:t>The manufacturer</a:t>
            </a:r>
          </a:p>
          <a:p>
            <a:pPr lvl="1">
              <a:buFont typeface="Wingdings" panose="05000000000000000000" pitchFamily="2" charset="2"/>
              <a:buChar char="Ø"/>
            </a:pPr>
            <a:r>
              <a:rPr lang="en-GB" sz="2000" dirty="0" smtClean="0">
                <a:latin typeface="Garamond" panose="02020404030301010803" pitchFamily="18" charset="0"/>
              </a:rPr>
              <a:t>The software developer</a:t>
            </a:r>
          </a:p>
          <a:p>
            <a:pPr lvl="1">
              <a:buFont typeface="Wingdings" panose="05000000000000000000" pitchFamily="2" charset="2"/>
              <a:buChar char="Ø"/>
            </a:pPr>
            <a:r>
              <a:rPr lang="en-GB" sz="2000" dirty="0" smtClean="0">
                <a:latin typeface="Garamond" panose="02020404030301010803" pitchFamily="18" charset="0"/>
              </a:rPr>
              <a:t>A third party supplier of services</a:t>
            </a:r>
          </a:p>
          <a:p>
            <a:pPr lvl="1">
              <a:buFont typeface="Wingdings" panose="05000000000000000000" pitchFamily="2" charset="2"/>
              <a:buChar char="Ø"/>
            </a:pPr>
            <a:r>
              <a:rPr lang="en-GB" sz="2000" dirty="0" smtClean="0">
                <a:latin typeface="Garamond" panose="02020404030301010803" pitchFamily="18" charset="0"/>
              </a:rPr>
              <a:t>An infrastructure provider?</a:t>
            </a:r>
          </a:p>
          <a:p>
            <a:pPr lvl="1">
              <a:buFont typeface="Wingdings" panose="05000000000000000000" pitchFamily="2" charset="2"/>
              <a:buChar char="Ø"/>
            </a:pPr>
            <a:r>
              <a:rPr lang="en-GB" sz="2000" dirty="0" smtClean="0">
                <a:latin typeface="Garamond" panose="02020404030301010803" pitchFamily="18" charset="0"/>
              </a:rPr>
              <a:t>A non-driver occupant responding in an emergency?</a:t>
            </a:r>
          </a:p>
          <a:p>
            <a:pPr lvl="1">
              <a:buFont typeface="Wingdings" panose="05000000000000000000" pitchFamily="2" charset="2"/>
              <a:buChar char="Ø"/>
            </a:pPr>
            <a:r>
              <a:rPr lang="en-GB" sz="2000" dirty="0" smtClean="0">
                <a:latin typeface="Garamond" panose="02020404030301010803" pitchFamily="18" charset="0"/>
              </a:rPr>
              <a:t>A third party hacker?</a:t>
            </a: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Tort Liability and Driverless Cars</a:t>
            </a:r>
            <a:endParaRPr lang="en-GB" dirty="0"/>
          </a:p>
        </p:txBody>
      </p:sp>
    </p:spTree>
    <p:extLst>
      <p:ext uri="{BB962C8B-B14F-4D97-AF65-F5344CB8AC3E}">
        <p14:creationId xmlns:p14="http://schemas.microsoft.com/office/powerpoint/2010/main" val="2997872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4788024" cy="6650865"/>
          </a:xfrm>
          <a:prstGeom prst="rect">
            <a:avLst/>
          </a:prstGeom>
        </p:spPr>
      </p:pic>
      <p:sp>
        <p:nvSpPr>
          <p:cNvPr id="6" name="Content Placeholder 3"/>
          <p:cNvSpPr>
            <a:spLocks noGrp="1"/>
          </p:cNvSpPr>
          <p:nvPr>
            <p:ph idx="1"/>
          </p:nvPr>
        </p:nvSpPr>
        <p:spPr>
          <a:xfrm>
            <a:off x="4788024" y="1556792"/>
            <a:ext cx="4355976" cy="5301208"/>
          </a:xfrm>
        </p:spPr>
        <p:txBody>
          <a:bodyPr>
            <a:normAutofit/>
          </a:bodyPr>
          <a:lstStyle/>
          <a:p>
            <a:pPr>
              <a:buFont typeface="Wingdings" panose="05000000000000000000" pitchFamily="2" charset="2"/>
              <a:buChar char="Ø"/>
            </a:pPr>
            <a:r>
              <a:rPr lang="en-GB" sz="2000" dirty="0" smtClean="0">
                <a:latin typeface="Garamond" panose="02020404030301010803" pitchFamily="18" charset="0"/>
              </a:rPr>
              <a:t>Reasonably foreseeable consequence?</a:t>
            </a:r>
          </a:p>
          <a:p>
            <a:pPr>
              <a:buFont typeface="Wingdings" panose="05000000000000000000" pitchFamily="2" charset="2"/>
              <a:buChar char="Ø"/>
            </a:pPr>
            <a:endParaRPr lang="en-GB" sz="2000" dirty="0">
              <a:latin typeface="Garamond" panose="02020404030301010803" pitchFamily="18" charset="0"/>
            </a:endParaRPr>
          </a:p>
          <a:p>
            <a:pPr>
              <a:buFont typeface="Wingdings" panose="05000000000000000000" pitchFamily="2" charset="2"/>
              <a:buChar char="Ø"/>
            </a:pPr>
            <a:r>
              <a:rPr lang="en-GB" sz="2000" dirty="0" smtClean="0">
                <a:latin typeface="Garamond" panose="02020404030301010803" pitchFamily="18" charset="0"/>
              </a:rPr>
              <a:t>Liability for consequential loss caused by cybersecurity breach</a:t>
            </a:r>
          </a:p>
          <a:p>
            <a:pPr>
              <a:buFont typeface="Wingdings" panose="05000000000000000000" pitchFamily="2" charset="2"/>
              <a:buChar char="Ø"/>
            </a:pPr>
            <a:endParaRPr lang="en-GB" sz="2000" dirty="0">
              <a:latin typeface="Garamond" panose="02020404030301010803" pitchFamily="18" charset="0"/>
            </a:endParaRPr>
          </a:p>
          <a:p>
            <a:pPr>
              <a:buFont typeface="Wingdings" panose="05000000000000000000" pitchFamily="2" charset="2"/>
              <a:buChar char="Ø"/>
            </a:pPr>
            <a:r>
              <a:rPr lang="en-GB" sz="2000" dirty="0" smtClean="0">
                <a:latin typeface="Garamond" panose="02020404030301010803" pitchFamily="18" charset="0"/>
              </a:rPr>
              <a:t>Increased risks of criminal or terrorist security compromise</a:t>
            </a:r>
          </a:p>
          <a:p>
            <a:pPr>
              <a:buFont typeface="Wingdings" panose="05000000000000000000" pitchFamily="2" charset="2"/>
              <a:buChar char="Ø"/>
            </a:pPr>
            <a:endParaRPr lang="en-GB" sz="2000" dirty="0" smtClean="0">
              <a:latin typeface="Garamond" panose="02020404030301010803" pitchFamily="18" charset="0"/>
            </a:endParaRPr>
          </a:p>
          <a:p>
            <a:pPr>
              <a:buFont typeface="Wingdings" panose="05000000000000000000" pitchFamily="2" charset="2"/>
              <a:buChar char="Ø"/>
            </a:pPr>
            <a:r>
              <a:rPr lang="en-GB" sz="2000" dirty="0" smtClean="0">
                <a:latin typeface="Garamond" panose="02020404030301010803" pitchFamily="18" charset="0"/>
              </a:rPr>
              <a:t>Demonstrating causative potency of failure to update software</a:t>
            </a:r>
          </a:p>
          <a:p>
            <a:pPr>
              <a:buFont typeface="Wingdings" panose="05000000000000000000" pitchFamily="2" charset="2"/>
              <a:buChar char="Ø"/>
            </a:pPr>
            <a:endParaRPr lang="en-GB" sz="2000" dirty="0">
              <a:latin typeface="Garamond" panose="02020404030301010803" pitchFamily="18" charset="0"/>
            </a:endParaRPr>
          </a:p>
          <a:p>
            <a:pPr>
              <a:buFont typeface="Wingdings" panose="05000000000000000000" pitchFamily="2" charset="2"/>
              <a:buChar char="Ø"/>
            </a:pPr>
            <a:r>
              <a:rPr lang="en-GB" sz="2000" dirty="0" smtClean="0">
                <a:latin typeface="Garamond" panose="02020404030301010803" pitchFamily="18" charset="0"/>
              </a:rPr>
              <a:t>Reliance on manufacturer’s instructions</a:t>
            </a:r>
          </a:p>
          <a:p>
            <a:pPr>
              <a:buFont typeface="Wingdings" panose="05000000000000000000" pitchFamily="2" charset="2"/>
              <a:buChar char="Ø"/>
            </a:pPr>
            <a:endParaRPr lang="en-GB" sz="2000" dirty="0">
              <a:latin typeface="Garamond" panose="02020404030301010803" pitchFamily="18" charset="0"/>
            </a:endParaRPr>
          </a:p>
          <a:p>
            <a:pPr>
              <a:buFont typeface="Wingdings" panose="05000000000000000000" pitchFamily="2" charset="2"/>
              <a:buChar char="Ø"/>
            </a:pPr>
            <a:r>
              <a:rPr lang="en-GB" sz="2000" dirty="0" smtClean="0">
                <a:latin typeface="Garamond" panose="02020404030301010803" pitchFamily="18" charset="0"/>
              </a:rPr>
              <a:t>Additional insurance?</a:t>
            </a:r>
            <a:endParaRPr lang="en-GB" sz="2000" dirty="0">
              <a:latin typeface="Garamond" panose="02020404030301010803" pitchFamily="18" charset="0"/>
            </a:endParaRPr>
          </a:p>
          <a:p>
            <a:pPr>
              <a:buFont typeface="Wingdings" panose="05000000000000000000" pitchFamily="2" charset="2"/>
              <a:buChar char="Ø"/>
            </a:pPr>
            <a:endParaRPr lang="en-GB" dirty="0" smtClean="0">
              <a:latin typeface="Garamond" panose="02020404030301010803" pitchFamily="18" charset="0"/>
            </a:endParaRPr>
          </a:p>
          <a:p>
            <a:pPr marL="0" indent="0">
              <a:buNone/>
            </a:pPr>
            <a:endParaRPr lang="en-GB" sz="2400" dirty="0">
              <a:latin typeface="Garamond" panose="02020404030301010803" pitchFamily="18" charset="0"/>
            </a:endParaRPr>
          </a:p>
        </p:txBody>
      </p:sp>
      <p:sp>
        <p:nvSpPr>
          <p:cNvPr id="7" name="Title 1"/>
          <p:cNvSpPr>
            <a:spLocks noGrp="1"/>
          </p:cNvSpPr>
          <p:nvPr>
            <p:ph type="title"/>
          </p:nvPr>
        </p:nvSpPr>
        <p:spPr>
          <a:xfrm>
            <a:off x="4788024" y="0"/>
            <a:ext cx="4355976" cy="1417638"/>
          </a:xfrm>
        </p:spPr>
        <p:txBody>
          <a:bodyPr>
            <a:normAutofit/>
          </a:bodyPr>
          <a:lstStyle/>
          <a:p>
            <a:r>
              <a:rPr lang="en-GB" dirty="0" smtClean="0">
                <a:latin typeface="Garamond" panose="02020404030301010803" pitchFamily="18" charset="0"/>
              </a:rPr>
              <a:t>Cybersecurity</a:t>
            </a:r>
            <a:br>
              <a:rPr lang="en-GB" dirty="0" smtClean="0">
                <a:latin typeface="Garamond" panose="02020404030301010803" pitchFamily="18" charset="0"/>
              </a:rPr>
            </a:br>
            <a:r>
              <a:rPr lang="en-GB" dirty="0" smtClean="0">
                <a:latin typeface="Garamond" panose="02020404030301010803" pitchFamily="18" charset="0"/>
              </a:rPr>
              <a:t>compromise</a:t>
            </a:r>
            <a:endParaRPr lang="en-GB" dirty="0"/>
          </a:p>
        </p:txBody>
      </p:sp>
    </p:spTree>
    <p:extLst>
      <p:ext uri="{BB962C8B-B14F-4D97-AF65-F5344CB8AC3E}">
        <p14:creationId xmlns:p14="http://schemas.microsoft.com/office/powerpoint/2010/main" val="990829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a:bodyPr>
          <a:lstStyle/>
          <a:p>
            <a:r>
              <a:rPr lang="en-GB" dirty="0" smtClean="0">
                <a:latin typeface="Garamond" panose="02020404030301010803" pitchFamily="18" charset="0"/>
              </a:rPr>
              <a:t>Defences</a:t>
            </a:r>
            <a:endParaRPr lang="en-GB" dirty="0">
              <a:latin typeface="Garamond" panose="02020404030301010803" pitchFamily="18" charset="0"/>
            </a:endParaRPr>
          </a:p>
        </p:txBody>
      </p:sp>
      <p:sp>
        <p:nvSpPr>
          <p:cNvPr id="4" name="Content Placeholder 3"/>
          <p:cNvSpPr>
            <a:spLocks noGrp="1"/>
          </p:cNvSpPr>
          <p:nvPr>
            <p:ph idx="1"/>
          </p:nvPr>
        </p:nvSpPr>
        <p:spPr>
          <a:xfrm>
            <a:off x="457200" y="1600200"/>
            <a:ext cx="8229600" cy="5069160"/>
          </a:xfrm>
        </p:spPr>
        <p:txBody>
          <a:bodyPr>
            <a:normAutofit lnSpcReduction="10000"/>
          </a:bodyPr>
          <a:lstStyle/>
          <a:p>
            <a:pPr>
              <a:buFont typeface="Wingdings" panose="05000000000000000000" pitchFamily="2" charset="2"/>
              <a:buChar char="Ø"/>
            </a:pPr>
            <a:r>
              <a:rPr lang="en-GB" sz="2200" dirty="0" smtClean="0">
                <a:latin typeface="Garamond" panose="02020404030301010803" pitchFamily="18" charset="0"/>
              </a:rPr>
              <a:t>Contributory negligence</a:t>
            </a:r>
          </a:p>
          <a:p>
            <a:pPr lvl="1">
              <a:buFont typeface="Wingdings" panose="05000000000000000000" pitchFamily="2" charset="2"/>
              <a:buChar char="Ø"/>
            </a:pPr>
            <a:r>
              <a:rPr lang="en-GB" sz="2200" dirty="0" smtClean="0">
                <a:latin typeface="Garamond" panose="02020404030301010803" pitchFamily="18" charset="0"/>
              </a:rPr>
              <a:t>‘Relative blameworthiness’</a:t>
            </a:r>
          </a:p>
          <a:p>
            <a:pPr lvl="2">
              <a:buFont typeface="Wingdings" panose="05000000000000000000" pitchFamily="2" charset="2"/>
              <a:buChar char="Ø"/>
            </a:pPr>
            <a:r>
              <a:rPr lang="en-GB" sz="2200" dirty="0" smtClean="0">
                <a:latin typeface="Garamond" panose="02020404030301010803" pitchFamily="18" charset="0"/>
              </a:rPr>
              <a:t>Analogy with ‘custodian’ cases where imbalance of power?</a:t>
            </a:r>
          </a:p>
          <a:p>
            <a:pPr lvl="2">
              <a:buFont typeface="Wingdings" panose="05000000000000000000" pitchFamily="2" charset="2"/>
              <a:buChar char="Ø"/>
            </a:pPr>
            <a:r>
              <a:rPr lang="en-GB" sz="2200" dirty="0" smtClean="0">
                <a:latin typeface="Garamond" panose="02020404030301010803" pitchFamily="18" charset="0"/>
              </a:rPr>
              <a:t>Reliance on assurances in product information and publicity with an assumption of responsibility?</a:t>
            </a:r>
          </a:p>
          <a:p>
            <a:pPr lvl="2">
              <a:buFont typeface="Wingdings" panose="05000000000000000000" pitchFamily="2" charset="2"/>
              <a:buChar char="Ø"/>
            </a:pPr>
            <a:r>
              <a:rPr lang="en-GB" sz="2200" dirty="0" smtClean="0">
                <a:latin typeface="Garamond" panose="02020404030301010803" pitchFamily="18" charset="0"/>
              </a:rPr>
              <a:t>Failure to engage </a:t>
            </a:r>
            <a:r>
              <a:rPr lang="en-GB" sz="2200" dirty="0" err="1" smtClean="0">
                <a:latin typeface="Garamond" panose="02020404030301010803" pitchFamily="18" charset="0"/>
              </a:rPr>
              <a:t>onboard</a:t>
            </a:r>
            <a:r>
              <a:rPr lang="en-GB" sz="2200" dirty="0" smtClean="0">
                <a:latin typeface="Garamond" panose="02020404030301010803" pitchFamily="18" charset="0"/>
              </a:rPr>
              <a:t> safety systems</a:t>
            </a:r>
          </a:p>
          <a:p>
            <a:pPr lvl="2">
              <a:buFont typeface="Wingdings" panose="05000000000000000000" pitchFamily="2" charset="2"/>
              <a:buChar char="Ø"/>
            </a:pPr>
            <a:r>
              <a:rPr lang="en-GB" sz="2200" dirty="0" smtClean="0">
                <a:latin typeface="Garamond" panose="02020404030301010803" pitchFamily="18" charset="0"/>
              </a:rPr>
              <a:t>Would an intervention have actually made any difference, given blunted reaction times, lack of familiarity with controls etc.?</a:t>
            </a:r>
          </a:p>
          <a:p>
            <a:pPr lvl="2">
              <a:buFont typeface="Wingdings" panose="05000000000000000000" pitchFamily="2" charset="2"/>
              <a:buChar char="Ø"/>
            </a:pPr>
            <a:r>
              <a:rPr lang="en-GB" sz="2200" dirty="0" smtClean="0">
                <a:latin typeface="Garamond" panose="02020404030301010803" pitchFamily="18" charset="0"/>
              </a:rPr>
              <a:t>Growing considerations of individual characteristics?</a:t>
            </a:r>
          </a:p>
          <a:p>
            <a:pPr lvl="2">
              <a:buFont typeface="Wingdings" panose="05000000000000000000" pitchFamily="2" charset="2"/>
              <a:buChar char="Ø"/>
            </a:pPr>
            <a:r>
              <a:rPr lang="en-GB" sz="2200" dirty="0" smtClean="0">
                <a:latin typeface="Garamond" panose="02020404030301010803" pitchFamily="18" charset="0"/>
              </a:rPr>
              <a:t>Evolving standard of reasonable care to avoid reasonably foreseeable harm to oneself</a:t>
            </a:r>
          </a:p>
          <a:p>
            <a:pPr lvl="1">
              <a:buFont typeface="Wingdings" panose="05000000000000000000" pitchFamily="2" charset="2"/>
              <a:buChar char="Ø"/>
            </a:pPr>
            <a:r>
              <a:rPr lang="en-GB" sz="2200" dirty="0" smtClean="0">
                <a:latin typeface="Garamond" panose="02020404030301010803" pitchFamily="18" charset="0"/>
              </a:rPr>
              <a:t>Causative potency to damage (not accident)</a:t>
            </a:r>
          </a:p>
          <a:p>
            <a:pPr lvl="1">
              <a:buFont typeface="Wingdings" panose="05000000000000000000" pitchFamily="2" charset="2"/>
              <a:buChar char="Ø"/>
            </a:pPr>
            <a:r>
              <a:rPr lang="en-GB" sz="2200" dirty="0" smtClean="0">
                <a:latin typeface="Garamond" panose="02020404030301010803" pitchFamily="18" charset="0"/>
              </a:rPr>
              <a:t>Evolving notions of justice in reducing damages commensurate with transition towards automated vehicles?</a:t>
            </a:r>
            <a:endParaRPr lang="en-GB" sz="2200" dirty="0">
              <a:latin typeface="Garamond" panose="02020404030301010803" pitchFamily="18" charset="0"/>
            </a:endParaRPr>
          </a:p>
          <a:p>
            <a:endParaRPr lang="en-GB" sz="2400" dirty="0">
              <a:latin typeface="Garamond" panose="02020404030301010803" pitchFamily="18" charset="0"/>
            </a:endParaRPr>
          </a:p>
        </p:txBody>
      </p:sp>
    </p:spTree>
    <p:extLst>
      <p:ext uri="{BB962C8B-B14F-4D97-AF65-F5344CB8AC3E}">
        <p14:creationId xmlns:p14="http://schemas.microsoft.com/office/powerpoint/2010/main" val="1103668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200" dirty="0" smtClean="0">
                <a:latin typeface="Garamond" panose="02020404030301010803" pitchFamily="18" charset="0"/>
              </a:rPr>
              <a:t>A recognised gap in the government’s proposals [para 3.42, Response]</a:t>
            </a:r>
          </a:p>
          <a:p>
            <a:pPr>
              <a:buFont typeface="Wingdings" panose="05000000000000000000" pitchFamily="2" charset="2"/>
              <a:buChar char="Ø"/>
            </a:pPr>
            <a:endParaRPr lang="en-GB" sz="2200" dirty="0">
              <a:latin typeface="Garamond" panose="02020404030301010803" pitchFamily="18" charset="0"/>
            </a:endParaRPr>
          </a:p>
          <a:p>
            <a:pPr>
              <a:buFont typeface="Wingdings" panose="05000000000000000000" pitchFamily="2" charset="2"/>
              <a:buChar char="Ø"/>
            </a:pPr>
            <a:r>
              <a:rPr lang="en-GB" sz="2200" dirty="0" smtClean="0">
                <a:latin typeface="Garamond" panose="02020404030301010803" pitchFamily="18" charset="0"/>
              </a:rPr>
              <a:t>The relationship with the employers’ common law duty in negligence to provide reasonably safe equipment, reasonably safe system of work etc. (recognised as a high standard) for which compulsory insurance is required.</a:t>
            </a:r>
          </a:p>
          <a:p>
            <a:pPr marL="0" indent="0">
              <a:buNone/>
            </a:pPr>
            <a:endParaRPr lang="en-GB" sz="2400" dirty="0">
              <a:latin typeface="Garamond" panose="02020404030301010803" pitchFamily="18" charset="0"/>
            </a:endParaRPr>
          </a:p>
          <a:p>
            <a:pPr>
              <a:buFont typeface="Wingdings" panose="05000000000000000000" pitchFamily="2" charset="2"/>
              <a:buChar char="Ø"/>
            </a:pPr>
            <a:endParaRPr lang="en-GB" sz="2400" dirty="0" smtClean="0">
              <a:latin typeface="Garamond" panose="02020404030301010803" pitchFamily="18" charset="0"/>
            </a:endParaRP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Employer’s Liability?</a:t>
            </a:r>
            <a:endParaRPr lang="en-GB" dirty="0"/>
          </a:p>
        </p:txBody>
      </p:sp>
    </p:spTree>
    <p:extLst>
      <p:ext uri="{BB962C8B-B14F-4D97-AF65-F5344CB8AC3E}">
        <p14:creationId xmlns:p14="http://schemas.microsoft.com/office/powerpoint/2010/main" val="2740151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buFont typeface="Wingdings" panose="05000000000000000000" pitchFamily="2" charset="2"/>
              <a:buChar char="Ø"/>
            </a:pPr>
            <a:r>
              <a:rPr lang="en-GB" sz="2200" dirty="0" smtClean="0">
                <a:latin typeface="Garamond" panose="02020404030301010803" pitchFamily="18" charset="0"/>
              </a:rPr>
              <a:t>The relationship with the ‘strict liability’ regime under the Employers’ Liability (Defective Equipment) Act 1969:</a:t>
            </a:r>
          </a:p>
          <a:p>
            <a:pPr lvl="1">
              <a:buFont typeface="Wingdings" panose="05000000000000000000" pitchFamily="2" charset="2"/>
              <a:buChar char="Ø"/>
            </a:pPr>
            <a:r>
              <a:rPr lang="en-GB" sz="2200" dirty="0" smtClean="0">
                <a:latin typeface="Garamond" panose="02020404030301010803" pitchFamily="18" charset="0"/>
              </a:rPr>
              <a:t>Employee suffers </a:t>
            </a:r>
            <a:r>
              <a:rPr lang="en-GB" sz="2200" b="1" dirty="0" smtClean="0">
                <a:latin typeface="Garamond" panose="02020404030301010803" pitchFamily="18" charset="0"/>
              </a:rPr>
              <a:t>personal injury</a:t>
            </a:r>
            <a:r>
              <a:rPr lang="en-GB" sz="2200" dirty="0" smtClean="0">
                <a:latin typeface="Garamond" panose="02020404030301010803" pitchFamily="18" charset="0"/>
              </a:rPr>
              <a:t> in the </a:t>
            </a:r>
            <a:r>
              <a:rPr lang="en-GB" sz="2200" b="1" dirty="0" smtClean="0">
                <a:latin typeface="Garamond" panose="02020404030301010803" pitchFamily="18" charset="0"/>
              </a:rPr>
              <a:t>course of his employment</a:t>
            </a:r>
            <a:r>
              <a:rPr lang="en-GB" sz="2200" dirty="0" smtClean="0">
                <a:latin typeface="Garamond" panose="02020404030301010803" pitchFamily="18" charset="0"/>
              </a:rPr>
              <a:t> in </a:t>
            </a:r>
            <a:r>
              <a:rPr lang="en-GB" sz="2200" b="1" dirty="0" smtClean="0">
                <a:latin typeface="Garamond" panose="02020404030301010803" pitchFamily="18" charset="0"/>
              </a:rPr>
              <a:t>consequence</a:t>
            </a:r>
            <a:r>
              <a:rPr lang="en-GB" sz="2200" dirty="0" smtClean="0">
                <a:latin typeface="Garamond" panose="02020404030301010803" pitchFamily="18" charset="0"/>
              </a:rPr>
              <a:t> of a </a:t>
            </a:r>
            <a:r>
              <a:rPr lang="en-GB" sz="2200" b="1" dirty="0" smtClean="0">
                <a:latin typeface="Garamond" panose="02020404030301010803" pitchFamily="18" charset="0"/>
              </a:rPr>
              <a:t>defect</a:t>
            </a:r>
            <a:r>
              <a:rPr lang="en-GB" sz="2200" dirty="0" smtClean="0">
                <a:latin typeface="Garamond" panose="02020404030301010803" pitchFamily="18" charset="0"/>
              </a:rPr>
              <a:t> in </a:t>
            </a:r>
            <a:r>
              <a:rPr lang="en-GB" sz="2200" b="1" dirty="0" smtClean="0">
                <a:latin typeface="Garamond" panose="02020404030301010803" pitchFamily="18" charset="0"/>
              </a:rPr>
              <a:t>equipment</a:t>
            </a:r>
            <a:r>
              <a:rPr lang="en-GB" sz="2200" dirty="0" smtClean="0">
                <a:latin typeface="Garamond" panose="02020404030301010803" pitchFamily="18" charset="0"/>
              </a:rPr>
              <a:t> provided by his employer for the purposes of the employer’s business and the </a:t>
            </a:r>
            <a:r>
              <a:rPr lang="en-GB" sz="2200" b="1" dirty="0" smtClean="0">
                <a:latin typeface="Garamond" panose="02020404030301010803" pitchFamily="18" charset="0"/>
              </a:rPr>
              <a:t>defect is attributable wholly or partly to the fault of a third party </a:t>
            </a:r>
            <a:r>
              <a:rPr lang="en-GB" sz="2200" dirty="0" smtClean="0">
                <a:latin typeface="Garamond" panose="02020404030301010803" pitchFamily="18" charset="0"/>
              </a:rPr>
              <a:t>(whether identified or not)</a:t>
            </a:r>
          </a:p>
          <a:p>
            <a:pPr lvl="1">
              <a:buFont typeface="Wingdings" panose="05000000000000000000" pitchFamily="2" charset="2"/>
              <a:buChar char="Ø"/>
            </a:pPr>
            <a:r>
              <a:rPr lang="en-GB" sz="2200" dirty="0" smtClean="0">
                <a:latin typeface="Garamond" panose="02020404030301010803" pitchFamily="18" charset="0"/>
              </a:rPr>
              <a:t>Injury shall be </a:t>
            </a:r>
            <a:r>
              <a:rPr lang="en-GB" sz="2200" b="1" dirty="0" smtClean="0">
                <a:latin typeface="Garamond" panose="02020404030301010803" pitchFamily="18" charset="0"/>
              </a:rPr>
              <a:t>deemed to be also attributable to the negligence on the part of the employer </a:t>
            </a:r>
            <a:r>
              <a:rPr lang="en-GB" sz="2200" dirty="0" smtClean="0">
                <a:latin typeface="Garamond" panose="02020404030301010803" pitchFamily="18" charset="0"/>
              </a:rPr>
              <a:t>(whether or not he is liable in respect of the injury apart from the Act), but</a:t>
            </a:r>
          </a:p>
          <a:p>
            <a:pPr lvl="1">
              <a:buFont typeface="Wingdings" panose="05000000000000000000" pitchFamily="2" charset="2"/>
              <a:buChar char="Ø"/>
            </a:pPr>
            <a:r>
              <a:rPr lang="en-GB" sz="2200" dirty="0" smtClean="0">
                <a:latin typeface="Garamond" panose="02020404030301010803" pitchFamily="18" charset="0"/>
              </a:rPr>
              <a:t>Without prejudice to the law relating to </a:t>
            </a:r>
            <a:r>
              <a:rPr lang="en-GB" sz="2200" b="1" dirty="0" smtClean="0">
                <a:latin typeface="Garamond" panose="02020404030301010803" pitchFamily="18" charset="0"/>
              </a:rPr>
              <a:t>contributory negligence</a:t>
            </a:r>
            <a:r>
              <a:rPr lang="en-GB" sz="2200" dirty="0" smtClean="0">
                <a:latin typeface="Garamond" panose="02020404030301010803" pitchFamily="18" charset="0"/>
              </a:rPr>
              <a:t> and to any remedy by way of </a:t>
            </a:r>
            <a:r>
              <a:rPr lang="en-GB" sz="2200" b="1" dirty="0" smtClean="0">
                <a:latin typeface="Garamond" panose="02020404030301010803" pitchFamily="18" charset="0"/>
              </a:rPr>
              <a:t>contribution</a:t>
            </a:r>
            <a:r>
              <a:rPr lang="en-GB" sz="2200" dirty="0" smtClean="0">
                <a:latin typeface="Garamond" panose="02020404030301010803" pitchFamily="18" charset="0"/>
              </a:rPr>
              <a:t> or in </a:t>
            </a:r>
            <a:r>
              <a:rPr lang="en-GB" sz="2200" b="1" dirty="0" smtClean="0">
                <a:latin typeface="Garamond" panose="02020404030301010803" pitchFamily="18" charset="0"/>
              </a:rPr>
              <a:t>contract or otherwise </a:t>
            </a:r>
            <a:r>
              <a:rPr lang="en-GB" sz="2200" dirty="0" smtClean="0">
                <a:latin typeface="Garamond" panose="02020404030301010803" pitchFamily="18" charset="0"/>
              </a:rPr>
              <a:t>which is available to the employer in respect of the injury.)</a:t>
            </a:r>
          </a:p>
          <a:p>
            <a:pPr marL="0" indent="0">
              <a:buNone/>
            </a:pPr>
            <a:endParaRPr lang="en-GB" sz="2400" dirty="0">
              <a:latin typeface="Garamond" panose="02020404030301010803" pitchFamily="18" charset="0"/>
            </a:endParaRPr>
          </a:p>
          <a:p>
            <a:pPr>
              <a:buFont typeface="Wingdings" panose="05000000000000000000" pitchFamily="2" charset="2"/>
              <a:buChar char="Ø"/>
            </a:pPr>
            <a:endParaRPr lang="en-GB" sz="2400" dirty="0" smtClean="0">
              <a:latin typeface="Garamond" panose="02020404030301010803" pitchFamily="18" charset="0"/>
            </a:endParaRP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Employer’s Liability?</a:t>
            </a:r>
            <a:endParaRPr lang="en-GB" dirty="0"/>
          </a:p>
        </p:txBody>
      </p:sp>
    </p:spTree>
    <p:extLst>
      <p:ext uri="{BB962C8B-B14F-4D97-AF65-F5344CB8AC3E}">
        <p14:creationId xmlns:p14="http://schemas.microsoft.com/office/powerpoint/2010/main" val="459115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latin typeface="Garamond" panose="02020404030301010803" pitchFamily="18" charset="0"/>
              </a:rPr>
              <a:t>‘How </a:t>
            </a:r>
            <a:r>
              <a:rPr lang="en-GB" sz="2800" dirty="0">
                <a:latin typeface="Garamond" panose="02020404030301010803" pitchFamily="18" charset="0"/>
              </a:rPr>
              <a:t>far is the law of tort </a:t>
            </a:r>
            <a:r>
              <a:rPr lang="en-GB" sz="2800" dirty="0" smtClean="0">
                <a:latin typeface="Garamond" panose="02020404030301010803" pitchFamily="18" charset="0"/>
              </a:rPr>
              <a:t>ready</a:t>
            </a:r>
            <a:br>
              <a:rPr lang="en-GB" sz="2800" dirty="0" smtClean="0">
                <a:latin typeface="Garamond" panose="02020404030301010803" pitchFamily="18" charset="0"/>
              </a:rPr>
            </a:br>
            <a:r>
              <a:rPr lang="en-GB" sz="2800" dirty="0" smtClean="0">
                <a:latin typeface="Garamond" panose="02020404030301010803" pitchFamily="18" charset="0"/>
              </a:rPr>
              <a:t>to </a:t>
            </a:r>
            <a:r>
              <a:rPr lang="en-GB" sz="2800" dirty="0">
                <a:latin typeface="Garamond" panose="02020404030301010803" pitchFamily="18" charset="0"/>
              </a:rPr>
              <a:t>adapt to driverless cars</a:t>
            </a:r>
            <a:r>
              <a:rPr lang="en-GB" sz="2800" dirty="0" smtClean="0">
                <a:latin typeface="Garamond" panose="02020404030301010803" pitchFamily="18" charset="0"/>
              </a:rPr>
              <a:t>?’</a:t>
            </a:r>
            <a:endParaRPr lang="en-GB" sz="2800" dirty="0">
              <a:latin typeface="Garamond" panose="02020404030301010803" pitchFamily="18" charset="0"/>
            </a:endParaRPr>
          </a:p>
        </p:txBody>
      </p:sp>
      <p:sp>
        <p:nvSpPr>
          <p:cNvPr id="3" name="Content Placeholder 2"/>
          <p:cNvSpPr>
            <a:spLocks noGrp="1"/>
          </p:cNvSpPr>
          <p:nvPr>
            <p:ph idx="1"/>
          </p:nvPr>
        </p:nvSpPr>
        <p:spPr>
          <a:xfrm>
            <a:off x="457200" y="1600200"/>
            <a:ext cx="8229600" cy="4925144"/>
          </a:xfrm>
        </p:spPr>
        <p:txBody>
          <a:bodyPr>
            <a:noAutofit/>
          </a:bodyPr>
          <a:lstStyle/>
          <a:p>
            <a:pPr marL="0" indent="0">
              <a:buNone/>
            </a:pPr>
            <a:r>
              <a:rPr lang="en-GB" sz="1400" dirty="0">
                <a:latin typeface="Garamond" panose="02020404030301010803" pitchFamily="18" charset="0"/>
              </a:rPr>
              <a:t>In its July 2016 Consultation Paper, ‘Pathway to Driverless Cars: Proposals to support advanced driver assistance systems and automated vehicle technologies’, the United Kingdom’s Department for Transport concluded:</a:t>
            </a:r>
          </a:p>
          <a:p>
            <a:pPr marL="400050" lvl="1" indent="0">
              <a:buNone/>
            </a:pPr>
            <a:r>
              <a:rPr lang="en-GB" sz="1400" dirty="0">
                <a:latin typeface="Garamond" panose="02020404030301010803" pitchFamily="18" charset="0"/>
              </a:rPr>
              <a:t>‘We are not currently proposing any significant change in our rules on liability in road traffic accidents to reflect the introduction of automated cars. We still think a fault based approach combined with existing product liability law, rather than a new strict liability regime, is the best approach for our legal system. We think that the existing common law on negligence should largely be able to adapt to this new technology’</a:t>
            </a:r>
          </a:p>
          <a:p>
            <a:pPr marL="0" indent="0">
              <a:buNone/>
            </a:pPr>
            <a:endParaRPr lang="en-GB" sz="1400" dirty="0" smtClean="0">
              <a:latin typeface="Garamond" panose="02020404030301010803" pitchFamily="18" charset="0"/>
            </a:endParaRPr>
          </a:p>
          <a:p>
            <a:pPr marL="0" indent="0">
              <a:buNone/>
            </a:pPr>
            <a:r>
              <a:rPr lang="en-GB" sz="1400" dirty="0" smtClean="0">
                <a:latin typeface="Garamond" panose="02020404030301010803" pitchFamily="18" charset="0"/>
              </a:rPr>
              <a:t>What </a:t>
            </a:r>
            <a:r>
              <a:rPr lang="en-GB" sz="1400" dirty="0">
                <a:latin typeface="Garamond" panose="02020404030301010803" pitchFamily="18" charset="0"/>
              </a:rPr>
              <a:t>impact will the evolution of driverless cars have on the application of existing common law principles of negligence of a human actor where harm is caused in a road traffic accident?  Should a driver be liable for an omission to engage (or disengage) </a:t>
            </a:r>
            <a:r>
              <a:rPr lang="en-GB" sz="1400" dirty="0" err="1">
                <a:latin typeface="Garamond" panose="02020404030301010803" pitchFamily="18" charset="0"/>
              </a:rPr>
              <a:t>onboard</a:t>
            </a:r>
            <a:r>
              <a:rPr lang="en-GB" sz="1400" dirty="0">
                <a:latin typeface="Garamond" panose="02020404030301010803" pitchFamily="18" charset="0"/>
              </a:rPr>
              <a:t> automotive assistance? What standard of care is expected of a driver stepping in to take control?  How far are perceptions of trust and risk relevant to a transitional phase with a mix of autonomous and non-autonomous traffic?  What new risks are created by autonomous vehicles, such as reliance on third party services (such as mapping), interoperability failures with other systems (such as highway control), faults in data collection and sharing (such as </a:t>
            </a:r>
            <a:r>
              <a:rPr lang="en-GB" sz="1400" dirty="0" err="1">
                <a:latin typeface="Garamond" panose="02020404030301010803" pitchFamily="18" charset="0"/>
              </a:rPr>
              <a:t>telemetrics</a:t>
            </a:r>
            <a:r>
              <a:rPr lang="en-GB" sz="1400" dirty="0">
                <a:latin typeface="Garamond" panose="02020404030301010803" pitchFamily="18" charset="0"/>
              </a:rPr>
              <a:t> and </a:t>
            </a:r>
            <a:r>
              <a:rPr lang="en-GB" sz="1400" dirty="0" err="1">
                <a:latin typeface="Garamond" panose="02020404030301010803" pitchFamily="18" charset="0"/>
              </a:rPr>
              <a:t>onboard</a:t>
            </a:r>
            <a:r>
              <a:rPr lang="en-GB" sz="1400" dirty="0">
                <a:latin typeface="Garamond" panose="02020404030301010803" pitchFamily="18" charset="0"/>
              </a:rPr>
              <a:t> records of driver autonomy) and of cyber-security comprises (including hacked systems</a:t>
            </a:r>
            <a:r>
              <a:rPr lang="en-GB" sz="1400" dirty="0" smtClean="0">
                <a:latin typeface="Garamond" panose="02020404030301010803" pitchFamily="18" charset="0"/>
              </a:rPr>
              <a:t>).</a:t>
            </a:r>
          </a:p>
          <a:p>
            <a:pPr marL="0" indent="0">
              <a:buNone/>
            </a:pPr>
            <a:endParaRPr lang="en-GB" sz="1400" dirty="0">
              <a:latin typeface="Garamond" panose="02020404030301010803" pitchFamily="18" charset="0"/>
            </a:endParaRPr>
          </a:p>
          <a:p>
            <a:pPr marL="0" indent="0">
              <a:buNone/>
            </a:pPr>
            <a:r>
              <a:rPr lang="en-GB" sz="1400" dirty="0">
                <a:latin typeface="Garamond" panose="02020404030301010803" pitchFamily="18" charset="0"/>
              </a:rPr>
              <a:t>The common law of negligence is predicated on the piecemeal development of principles and their application incrementally through case law and decisions of appellate courts.  That is a naturally time-consuming process, and recent reform proposals may remove many road traffic accident claims from the litigation process.  Is the civil justice system equipped effectively to deal with driverless vehicles?</a:t>
            </a:r>
          </a:p>
          <a:p>
            <a:pPr marL="0" indent="0">
              <a:buNone/>
            </a:pPr>
            <a:r>
              <a:rPr lang="en-GB" sz="1400" dirty="0">
                <a:latin typeface="Garamond" panose="02020404030301010803" pitchFamily="18" charset="0"/>
              </a:rPr>
              <a:t>This paper hopes to explore some of these issues.</a:t>
            </a:r>
          </a:p>
        </p:txBody>
      </p:sp>
    </p:spTree>
    <p:extLst>
      <p:ext uri="{BB962C8B-B14F-4D97-AF65-F5344CB8AC3E}">
        <p14:creationId xmlns:p14="http://schemas.microsoft.com/office/powerpoint/2010/main" val="2091936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5073203"/>
            <a:ext cx="8421688" cy="1362075"/>
          </a:xfrm>
        </p:spPr>
        <p:txBody>
          <a:bodyPr>
            <a:noAutofit/>
          </a:bodyPr>
          <a:lstStyle/>
          <a:p>
            <a:r>
              <a:rPr lang="en-GB" sz="2200" dirty="0" smtClean="0">
                <a:latin typeface="Garamond" panose="02020404030301010803" pitchFamily="18" charset="0"/>
              </a:rPr>
              <a:t>HOW FAR IS THE LAW OF TORT READY TO ADAPT TO DRIVERLESS CARS?</a:t>
            </a:r>
            <a:br>
              <a:rPr lang="en-GB" sz="2200" dirty="0" smtClean="0">
                <a:latin typeface="Garamond" panose="02020404030301010803" pitchFamily="18" charset="0"/>
              </a:rPr>
            </a:br>
            <a:r>
              <a:rPr lang="en-GB" sz="2000" b="0" dirty="0">
                <a:latin typeface="Garamond" panose="02020404030301010803" pitchFamily="18" charset="0"/>
              </a:rPr>
              <a:t/>
            </a:r>
            <a:br>
              <a:rPr lang="en-GB" sz="2000" b="0" dirty="0">
                <a:latin typeface="Garamond" panose="02020404030301010803" pitchFamily="18" charset="0"/>
              </a:rPr>
            </a:br>
            <a:r>
              <a:rPr lang="en-GB" sz="2000" b="0" cap="none" dirty="0" smtClean="0">
                <a:latin typeface="Garamond" panose="02020404030301010803" pitchFamily="18" charset="0"/>
              </a:rPr>
              <a:t>John Bates, Northumbria Law School</a:t>
            </a:r>
            <a:endParaRPr lang="en-GB" sz="2000" b="0" cap="none" dirty="0">
              <a:latin typeface="Garamond" panose="02020404030301010803" pitchFamily="18" charset="0"/>
            </a:endParaRPr>
          </a:p>
        </p:txBody>
      </p:sp>
      <p:sp>
        <p:nvSpPr>
          <p:cNvPr id="7" name="Text Placeholder 6"/>
          <p:cNvSpPr>
            <a:spLocks noGrp="1"/>
          </p:cNvSpPr>
          <p:nvPr>
            <p:ph type="body" idx="1"/>
          </p:nvPr>
        </p:nvSpPr>
        <p:spPr>
          <a:xfrm>
            <a:off x="722313" y="3573016"/>
            <a:ext cx="7772400" cy="1500187"/>
          </a:xfrm>
        </p:spPr>
        <p:txBody>
          <a:bodyPr/>
          <a:lstStyle/>
          <a:p>
            <a:r>
              <a:rPr lang="en-GB" dirty="0" err="1" smtClean="0">
                <a:latin typeface="Garamond" panose="02020404030301010803" pitchFamily="18" charset="0"/>
              </a:rPr>
              <a:t>TRILCon</a:t>
            </a:r>
            <a:r>
              <a:rPr lang="en-GB" dirty="0" smtClean="0">
                <a:latin typeface="Garamond" panose="02020404030301010803" pitchFamily="18" charset="0"/>
              </a:rPr>
              <a:t> 2017 &gt; Autonomous Vehicles</a:t>
            </a:r>
            <a:endParaRPr lang="en-GB" dirty="0">
              <a:latin typeface="Garamond" panose="02020404030301010803" pitchFamily="18" charset="0"/>
            </a:endParaRPr>
          </a:p>
        </p:txBody>
      </p:sp>
      <p:sp>
        <p:nvSpPr>
          <p:cNvPr id="9" name="TextBox 8"/>
          <p:cNvSpPr txBox="1"/>
          <p:nvPr/>
        </p:nvSpPr>
        <p:spPr>
          <a:xfrm>
            <a:off x="7380312" y="35332"/>
            <a:ext cx="1800200" cy="369332"/>
          </a:xfrm>
          <a:prstGeom prst="rect">
            <a:avLst/>
          </a:prstGeom>
          <a:noFill/>
        </p:spPr>
        <p:txBody>
          <a:bodyPr wrap="square" rtlCol="0">
            <a:spAutoFit/>
          </a:bodyPr>
          <a:lstStyle/>
          <a:p>
            <a:r>
              <a:rPr lang="en-GB" dirty="0">
                <a:solidFill>
                  <a:schemeClr val="tx2">
                    <a:lumMod val="40000"/>
                    <a:lumOff val="60000"/>
                  </a:schemeClr>
                </a:solidFill>
              </a:rPr>
              <a:t>@MrJohnBates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16632"/>
            <a:ext cx="288032" cy="247882"/>
          </a:xfrm>
          <a:prstGeom prst="rect">
            <a:avLst/>
          </a:prstGeom>
        </p:spPr>
      </p:pic>
      <p:pic>
        <p:nvPicPr>
          <p:cNvPr id="3" name="Picture 2"/>
          <p:cNvPicPr>
            <a:picLocks noChangeAspect="1"/>
          </p:cNvPicPr>
          <p:nvPr/>
        </p:nvPicPr>
        <p:blipFill>
          <a:blip r:embed="rId4"/>
          <a:stretch>
            <a:fillRect/>
          </a:stretch>
        </p:blipFill>
        <p:spPr>
          <a:xfrm>
            <a:off x="-16148" y="485964"/>
            <a:ext cx="9144000" cy="4177862"/>
          </a:xfrm>
          <a:prstGeom prst="rect">
            <a:avLst/>
          </a:prstGeom>
        </p:spPr>
      </p:pic>
    </p:spTree>
    <p:extLst>
      <p:ext uri="{BB962C8B-B14F-4D97-AF65-F5344CB8AC3E}">
        <p14:creationId xmlns:p14="http://schemas.microsoft.com/office/powerpoint/2010/main" val="51002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5400000">
            <a:off x="1185603" y="-1100395"/>
            <a:ext cx="6772789" cy="9144001"/>
          </a:xfrm>
          <a:prstGeom prst="rect">
            <a:avLst/>
          </a:prstGeom>
        </p:spPr>
      </p:pic>
      <p:sp>
        <p:nvSpPr>
          <p:cNvPr id="5" name="Title 1"/>
          <p:cNvSpPr>
            <a:spLocks noGrp="1"/>
          </p:cNvSpPr>
          <p:nvPr>
            <p:ph type="title"/>
          </p:nvPr>
        </p:nvSpPr>
        <p:spPr>
          <a:xfrm>
            <a:off x="-3" y="104559"/>
            <a:ext cx="8784976" cy="1143000"/>
          </a:xfrm>
        </p:spPr>
        <p:txBody>
          <a:bodyPr>
            <a:normAutofit/>
          </a:bodyPr>
          <a:lstStyle/>
          <a:p>
            <a:r>
              <a:rPr lang="en-GB" dirty="0" smtClean="0">
                <a:latin typeface="Garamond" panose="02020404030301010803" pitchFamily="18" charset="0"/>
              </a:rPr>
              <a:t>The transition to full automation </a:t>
            </a:r>
            <a:endParaRPr lang="en-GB" dirty="0"/>
          </a:p>
        </p:txBody>
      </p:sp>
    </p:spTree>
    <p:extLst>
      <p:ext uri="{BB962C8B-B14F-4D97-AF65-F5344CB8AC3E}">
        <p14:creationId xmlns:p14="http://schemas.microsoft.com/office/powerpoint/2010/main" val="131846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8964487" cy="6854294"/>
          </a:xfrm>
          <a:prstGeom prst="rect">
            <a:avLst/>
          </a:prstGeom>
        </p:spPr>
      </p:pic>
      <p:cxnSp>
        <p:nvCxnSpPr>
          <p:cNvPr id="6" name="Straight Arrow Connector 5"/>
          <p:cNvCxnSpPr/>
          <p:nvPr/>
        </p:nvCxnSpPr>
        <p:spPr>
          <a:xfrm flipV="1">
            <a:off x="899592" y="1397232"/>
            <a:ext cx="7560840" cy="4047992"/>
          </a:xfrm>
          <a:prstGeom prst="straightConnector1">
            <a:avLst/>
          </a:prstGeom>
          <a:ln w="190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99592" y="1556792"/>
            <a:ext cx="7416824" cy="3888432"/>
          </a:xfrm>
          <a:prstGeom prst="straightConnector1">
            <a:avLst/>
          </a:prstGeom>
          <a:ln w="1905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1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Content Placeholder 3"/>
          <p:cNvSpPr>
            <a:spLocks noGrp="1"/>
          </p:cNvSpPr>
          <p:nvPr>
            <p:ph idx="1"/>
          </p:nvPr>
        </p:nvSpPr>
        <p:spPr>
          <a:xfrm>
            <a:off x="4572000" y="1556792"/>
            <a:ext cx="4572000" cy="5301208"/>
          </a:xfrm>
        </p:spPr>
        <p:txBody>
          <a:bodyPr>
            <a:noAutofit/>
          </a:bodyPr>
          <a:lstStyle/>
          <a:p>
            <a:pPr marL="0" indent="0">
              <a:buNone/>
            </a:pPr>
            <a:r>
              <a:rPr lang="en-GB" sz="2200" dirty="0" smtClean="0">
                <a:latin typeface="Garamond" panose="02020404030301010803" pitchFamily="18" charset="0"/>
              </a:rPr>
              <a:t>“</a:t>
            </a:r>
            <a:r>
              <a:rPr lang="en-GB" sz="2200" b="1" dirty="0">
                <a:latin typeface="Garamond" panose="02020404030301010803" pitchFamily="18" charset="0"/>
              </a:rPr>
              <a:t>We are not currently proposing any significant change in our rules on liability in road traffic accidents to reflect the introduction of automated </a:t>
            </a:r>
            <a:r>
              <a:rPr lang="en-GB" sz="2200" b="1" dirty="0" smtClean="0">
                <a:latin typeface="Garamond" panose="02020404030301010803" pitchFamily="18" charset="0"/>
              </a:rPr>
              <a:t>cars</a:t>
            </a:r>
            <a:r>
              <a:rPr lang="en-GB" sz="2200" dirty="0" smtClean="0">
                <a:latin typeface="Garamond" panose="02020404030301010803" pitchFamily="18" charset="0"/>
              </a:rPr>
              <a:t>…</a:t>
            </a:r>
          </a:p>
          <a:p>
            <a:pPr marL="0" indent="0">
              <a:buNone/>
            </a:pPr>
            <a:endParaRPr lang="en-GB" sz="2200" dirty="0" smtClean="0">
              <a:latin typeface="Garamond" panose="02020404030301010803" pitchFamily="18" charset="0"/>
            </a:endParaRPr>
          </a:p>
          <a:p>
            <a:pPr marL="0" indent="0">
              <a:buNone/>
            </a:pPr>
            <a:r>
              <a:rPr lang="en-GB" sz="2200" b="1" dirty="0" smtClean="0">
                <a:latin typeface="Garamond" panose="02020404030301010803" pitchFamily="18" charset="0"/>
              </a:rPr>
              <a:t>We </a:t>
            </a:r>
            <a:r>
              <a:rPr lang="en-GB" sz="2200" b="1" dirty="0">
                <a:latin typeface="Garamond" panose="02020404030301010803" pitchFamily="18" charset="0"/>
              </a:rPr>
              <a:t>think that the existing common law on negligence should largely be able to adapt to this new technology</a:t>
            </a:r>
            <a:r>
              <a:rPr lang="en-GB" sz="2200" dirty="0" smtClean="0">
                <a:latin typeface="Garamond" panose="02020404030301010803" pitchFamily="18" charset="0"/>
              </a:rPr>
              <a:t>.”</a:t>
            </a:r>
          </a:p>
          <a:p>
            <a:pPr marL="0" indent="0">
              <a:buNone/>
            </a:pPr>
            <a:endParaRPr lang="en-GB" sz="2400" dirty="0" smtClean="0">
              <a:latin typeface="Garamond" panose="02020404030301010803" pitchFamily="18" charset="0"/>
            </a:endParaRPr>
          </a:p>
          <a:p>
            <a:pPr marL="0" indent="0">
              <a:buNone/>
            </a:pPr>
            <a:r>
              <a:rPr lang="en-GB" sz="1400" dirty="0" smtClean="0">
                <a:latin typeface="Garamond" panose="02020404030301010803" pitchFamily="18" charset="0"/>
              </a:rPr>
              <a:t>[</a:t>
            </a:r>
            <a:r>
              <a:rPr lang="en-GB" sz="1400" dirty="0">
                <a:latin typeface="Garamond" panose="02020404030301010803" pitchFamily="18" charset="0"/>
              </a:rPr>
              <a:t>Department for Transport and the Centre for Connected and Autonomous Vehicles, ‘Pathway to Driverless Cars: Proposals to support advanced driver assistance systems and automated vehicle technologies’, July 2016, paragraph 2.20</a:t>
            </a:r>
            <a:r>
              <a:rPr lang="en-GB" sz="1400" dirty="0" smtClean="0">
                <a:latin typeface="Garamond" panose="02020404030301010803" pitchFamily="18" charset="0"/>
              </a:rPr>
              <a:t>]</a:t>
            </a:r>
            <a:endParaRPr lang="en-GB" sz="1400" dirty="0">
              <a:latin typeface="Garamond" panose="02020404030301010803" pitchFamily="18" charset="0"/>
            </a:endParaRPr>
          </a:p>
        </p:txBody>
      </p:sp>
      <p:sp>
        <p:nvSpPr>
          <p:cNvPr id="2" name="Title 1"/>
          <p:cNvSpPr>
            <a:spLocks noGrp="1"/>
          </p:cNvSpPr>
          <p:nvPr>
            <p:ph type="title"/>
          </p:nvPr>
        </p:nvSpPr>
        <p:spPr>
          <a:xfrm>
            <a:off x="4572000" y="0"/>
            <a:ext cx="4572000" cy="1417638"/>
          </a:xfrm>
        </p:spPr>
        <p:txBody>
          <a:bodyPr>
            <a:normAutofit/>
          </a:bodyPr>
          <a:lstStyle/>
          <a:p>
            <a:r>
              <a:rPr lang="en-GB" dirty="0" smtClean="0">
                <a:latin typeface="Garamond" panose="02020404030301010803" pitchFamily="18" charset="0"/>
              </a:rPr>
              <a:t>No change on liability rules?</a:t>
            </a:r>
            <a:endParaRPr lang="en-GB" dirty="0"/>
          </a:p>
        </p:txBody>
      </p:sp>
      <p:pic>
        <p:nvPicPr>
          <p:cNvPr id="5" name="Picture 4"/>
          <p:cNvPicPr>
            <a:picLocks noChangeAspect="1"/>
          </p:cNvPicPr>
          <p:nvPr/>
        </p:nvPicPr>
        <p:blipFill>
          <a:blip r:embed="rId4"/>
          <a:stretch>
            <a:fillRect/>
          </a:stretch>
        </p:blipFill>
        <p:spPr>
          <a:xfrm>
            <a:off x="179512" y="404664"/>
            <a:ext cx="4153134" cy="5885854"/>
          </a:xfrm>
          <a:prstGeom prst="rect">
            <a:avLst/>
          </a:prstGeom>
        </p:spPr>
      </p:pic>
    </p:spTree>
    <p:extLst>
      <p:ext uri="{BB962C8B-B14F-4D97-AF65-F5344CB8AC3E}">
        <p14:creationId xmlns:p14="http://schemas.microsoft.com/office/powerpoint/2010/main" val="278533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400" dirty="0" smtClean="0">
                <a:latin typeface="Garamond" panose="02020404030301010803" pitchFamily="18" charset="0"/>
              </a:rPr>
              <a:t>The ‘product liability’ route</a:t>
            </a:r>
          </a:p>
          <a:p>
            <a:pPr lvl="1">
              <a:buFont typeface="Wingdings" panose="05000000000000000000" pitchFamily="2" charset="2"/>
              <a:buChar char="Ø"/>
            </a:pPr>
            <a:endParaRPr lang="en-GB" sz="2000" dirty="0" smtClean="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Voluntary self-insurance by manufacturers?</a:t>
            </a:r>
          </a:p>
          <a:p>
            <a:pPr>
              <a:buFont typeface="Wingdings" panose="05000000000000000000" pitchFamily="2" charset="2"/>
              <a:buChar char="Ø"/>
            </a:pPr>
            <a:endParaRPr lang="en-GB" sz="2400" dirty="0" smtClean="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The ‘insurance route’ and the ‘single insurer’ model</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Employers’ liability?</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The residual role of the law of negligence where there is an element of human conduct</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endParaRPr lang="en-GB" sz="2400" dirty="0" smtClean="0">
              <a:latin typeface="Garamond" panose="02020404030301010803" pitchFamily="18" charset="0"/>
            </a:endParaRP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Routes to redress</a:t>
            </a:r>
            <a:endParaRPr lang="en-GB" dirty="0"/>
          </a:p>
        </p:txBody>
      </p:sp>
    </p:spTree>
    <p:extLst>
      <p:ext uri="{BB962C8B-B14F-4D97-AF65-F5344CB8AC3E}">
        <p14:creationId xmlns:p14="http://schemas.microsoft.com/office/powerpoint/2010/main" val="160751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Content Placeholder 3"/>
          <p:cNvSpPr>
            <a:spLocks noGrp="1"/>
          </p:cNvSpPr>
          <p:nvPr>
            <p:ph idx="1"/>
          </p:nvPr>
        </p:nvSpPr>
        <p:spPr>
          <a:xfrm>
            <a:off x="4572000" y="1556792"/>
            <a:ext cx="4572000" cy="5301208"/>
          </a:xfrm>
        </p:spPr>
        <p:txBody>
          <a:bodyPr>
            <a:normAutofit/>
          </a:bodyPr>
          <a:lstStyle/>
          <a:p>
            <a:pPr marL="0" indent="0">
              <a:buNone/>
            </a:pPr>
            <a:r>
              <a:rPr lang="en-GB" sz="2200" b="1" dirty="0" smtClean="0">
                <a:latin typeface="Garamond" panose="02020404030301010803" pitchFamily="18" charset="0"/>
              </a:rPr>
              <a:t>“This single insurer model would ensure that the driver is covered both when they are driving, and when they have activated the ADF [</a:t>
            </a:r>
            <a:r>
              <a:rPr lang="en-GB" sz="2200" b="1" i="1" dirty="0" smtClean="0">
                <a:latin typeface="Garamond" panose="02020404030301010803" pitchFamily="18" charset="0"/>
              </a:rPr>
              <a:t>Automated Driving Function</a:t>
            </a:r>
            <a:r>
              <a:rPr lang="en-GB" sz="2200" b="1" dirty="0" smtClean="0">
                <a:latin typeface="Garamond" panose="02020404030301010803" pitchFamily="18" charset="0"/>
              </a:rPr>
              <a:t>].  In the event of a collision while the ADF was active, the innocent victim (both inside and/or outside the vehicle) would be able to claim from the insurer”</a:t>
            </a:r>
          </a:p>
          <a:p>
            <a:pPr marL="0" indent="0">
              <a:buNone/>
            </a:pPr>
            <a:endParaRPr lang="en-GB" sz="2400" b="1" dirty="0" smtClean="0">
              <a:latin typeface="Garamond" panose="02020404030301010803" pitchFamily="18" charset="0"/>
            </a:endParaRPr>
          </a:p>
          <a:p>
            <a:pPr marL="0" indent="0">
              <a:buNone/>
            </a:pPr>
            <a:r>
              <a:rPr lang="en-GB" sz="1500" dirty="0">
                <a:latin typeface="Garamond" panose="02020404030301010803" pitchFamily="18" charset="0"/>
              </a:rPr>
              <a:t>[Department for Transport and the Centre for Connected and Autonomous Vehicles, ‘Pathway to Driverless Cars: Proposals to support advanced driver assistance systems and automated vehicle technologies’, </a:t>
            </a:r>
            <a:r>
              <a:rPr lang="en-GB" sz="1500" dirty="0" smtClean="0">
                <a:latin typeface="Garamond" panose="02020404030301010803" pitchFamily="18" charset="0"/>
              </a:rPr>
              <a:t>January 2017, </a:t>
            </a:r>
            <a:r>
              <a:rPr lang="en-GB" sz="1500" dirty="0">
                <a:latin typeface="Garamond" panose="02020404030301010803" pitchFamily="18" charset="0"/>
              </a:rPr>
              <a:t>paragraph </a:t>
            </a:r>
            <a:r>
              <a:rPr lang="en-GB" sz="1500" dirty="0" smtClean="0">
                <a:latin typeface="Garamond" panose="02020404030301010803" pitchFamily="18" charset="0"/>
              </a:rPr>
              <a:t>3.12]</a:t>
            </a:r>
            <a:endParaRPr lang="en-GB" sz="1500" dirty="0">
              <a:latin typeface="Garamond" panose="02020404030301010803" pitchFamily="18" charset="0"/>
            </a:endParaRPr>
          </a:p>
          <a:p>
            <a:pPr marL="0" indent="0">
              <a:buNone/>
            </a:pPr>
            <a:endParaRPr lang="en-GB" sz="2400" dirty="0">
              <a:latin typeface="Garamond" panose="02020404030301010803" pitchFamily="18" charset="0"/>
            </a:endParaRPr>
          </a:p>
        </p:txBody>
      </p:sp>
      <p:sp>
        <p:nvSpPr>
          <p:cNvPr id="2" name="Title 1"/>
          <p:cNvSpPr>
            <a:spLocks noGrp="1"/>
          </p:cNvSpPr>
          <p:nvPr>
            <p:ph type="title"/>
          </p:nvPr>
        </p:nvSpPr>
        <p:spPr>
          <a:xfrm>
            <a:off x="4572000" y="0"/>
            <a:ext cx="4572000" cy="1417638"/>
          </a:xfrm>
        </p:spPr>
        <p:txBody>
          <a:bodyPr>
            <a:normAutofit/>
          </a:bodyPr>
          <a:lstStyle/>
          <a:p>
            <a:r>
              <a:rPr lang="en-GB" dirty="0" smtClean="0">
                <a:latin typeface="Garamond" panose="02020404030301010803" pitchFamily="18" charset="0"/>
              </a:rPr>
              <a:t>The single insurer model</a:t>
            </a:r>
            <a:endParaRPr lang="en-GB" dirty="0"/>
          </a:p>
        </p:txBody>
      </p:sp>
      <p:pic>
        <p:nvPicPr>
          <p:cNvPr id="6" name="Picture 5"/>
          <p:cNvPicPr>
            <a:picLocks noChangeAspect="1"/>
          </p:cNvPicPr>
          <p:nvPr/>
        </p:nvPicPr>
        <p:blipFill>
          <a:blip r:embed="rId4"/>
          <a:stretch>
            <a:fillRect/>
          </a:stretch>
        </p:blipFill>
        <p:spPr>
          <a:xfrm>
            <a:off x="267706" y="550737"/>
            <a:ext cx="4036589" cy="5756526"/>
          </a:xfrm>
          <a:prstGeom prst="rect">
            <a:avLst/>
          </a:prstGeom>
        </p:spPr>
      </p:pic>
    </p:spTree>
    <p:extLst>
      <p:ext uri="{BB962C8B-B14F-4D97-AF65-F5344CB8AC3E}">
        <p14:creationId xmlns:p14="http://schemas.microsoft.com/office/powerpoint/2010/main" val="132310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Tort Liability and Driverless Cars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970922624"/>
              </p:ext>
            </p:extLst>
          </p:nvPr>
        </p:nvGraphicFramePr>
        <p:xfrm>
          <a:off x="683568" y="1417638"/>
          <a:ext cx="7704856" cy="4825244"/>
        </p:xfrm>
        <a:graphic>
          <a:graphicData uri="http://schemas.openxmlformats.org/drawingml/2006/table">
            <a:tbl>
              <a:tblPr firstRow="1" bandRow="1">
                <a:tableStyleId>{93296810-A885-4BE3-A3E7-6D5BEEA58F35}</a:tableStyleId>
              </a:tblPr>
              <a:tblGrid>
                <a:gridCol w="5328592">
                  <a:extLst>
                    <a:ext uri="{9D8B030D-6E8A-4147-A177-3AD203B41FA5}">
                      <a16:colId xmlns:a16="http://schemas.microsoft.com/office/drawing/2014/main" val="1265408690"/>
                    </a:ext>
                  </a:extLst>
                </a:gridCol>
                <a:gridCol w="2376264">
                  <a:extLst>
                    <a:ext uri="{9D8B030D-6E8A-4147-A177-3AD203B41FA5}">
                      <a16:colId xmlns:a16="http://schemas.microsoft.com/office/drawing/2014/main" val="3633462196"/>
                    </a:ext>
                  </a:extLst>
                </a:gridCol>
              </a:tblGrid>
              <a:tr h="787226">
                <a:tc>
                  <a:txBody>
                    <a:bodyPr/>
                    <a:lstStyle/>
                    <a:p>
                      <a:r>
                        <a:rPr lang="en-GB" sz="2000" dirty="0" smtClean="0">
                          <a:solidFill>
                            <a:schemeClr val="tx1"/>
                          </a:solidFill>
                          <a:latin typeface="Garamond" panose="02020404030301010803" pitchFamily="18" charset="0"/>
                        </a:rPr>
                        <a:t>Automated insured vehicle which</a:t>
                      </a:r>
                      <a:r>
                        <a:rPr lang="en-GB" sz="2000" baseline="0" dirty="0" smtClean="0">
                          <a:solidFill>
                            <a:schemeClr val="tx1"/>
                          </a:solidFill>
                          <a:latin typeface="Garamond" panose="02020404030301010803" pitchFamily="18" charset="0"/>
                        </a:rPr>
                        <a:t> causes an accident when driving itself</a:t>
                      </a:r>
                      <a:endParaRPr lang="en-GB" sz="2000" dirty="0">
                        <a:solidFill>
                          <a:schemeClr val="tx1"/>
                        </a:solidFill>
                        <a:latin typeface="Garamond" panose="02020404030301010803" pitchFamily="18" charset="0"/>
                      </a:endParaRPr>
                    </a:p>
                  </a:txBody>
                  <a:tcPr/>
                </a:tc>
                <a:tc>
                  <a:txBody>
                    <a:bodyPr/>
                    <a:lstStyle/>
                    <a:p>
                      <a:pPr algn="r"/>
                      <a:r>
                        <a:rPr lang="en-GB" sz="2000" dirty="0" smtClean="0">
                          <a:solidFill>
                            <a:schemeClr val="tx1"/>
                          </a:solidFill>
                          <a:latin typeface="Garamond" panose="02020404030301010803" pitchFamily="18" charset="0"/>
                        </a:rPr>
                        <a:t>Other circumstances</a:t>
                      </a:r>
                      <a:endParaRPr lang="en-GB" sz="2000" dirty="0">
                        <a:solidFill>
                          <a:schemeClr val="tx1"/>
                        </a:solidFill>
                        <a:latin typeface="Garamond" panose="02020404030301010803" pitchFamily="18" charset="0"/>
                      </a:endParaRPr>
                    </a:p>
                  </a:txBody>
                  <a:tcPr/>
                </a:tc>
                <a:extLst>
                  <a:ext uri="{0D108BD9-81ED-4DB2-BD59-A6C34878D82A}">
                    <a16:rowId xmlns:a16="http://schemas.microsoft.com/office/drawing/2014/main" val="1883340"/>
                  </a:ext>
                </a:extLst>
              </a:tr>
              <a:tr h="469803">
                <a:tc>
                  <a:txBody>
                    <a:bodyPr/>
                    <a:lstStyle/>
                    <a:p>
                      <a:r>
                        <a:rPr lang="en-GB" sz="2000" dirty="0" smtClean="0">
                          <a:solidFill>
                            <a:schemeClr val="tx1"/>
                          </a:solidFill>
                          <a:latin typeface="Garamond" panose="02020404030301010803" pitchFamily="18" charset="0"/>
                        </a:rPr>
                        <a:t>Accident is caused by…</a:t>
                      </a:r>
                      <a:endParaRPr lang="en-GB" sz="2000" dirty="0">
                        <a:solidFill>
                          <a:schemeClr val="tx1"/>
                        </a:solidFill>
                        <a:latin typeface="Garamond" panose="02020404030301010803" pitchFamily="18" charset="0"/>
                      </a:endParaRPr>
                    </a:p>
                  </a:txBody>
                  <a:tcPr/>
                </a:tc>
                <a:tc rowSpan="7">
                  <a:txBody>
                    <a:bodyPr/>
                    <a:lstStyle/>
                    <a:p>
                      <a:pPr algn="r"/>
                      <a:r>
                        <a:rPr lang="en-GB" sz="2000" b="1" dirty="0" smtClean="0">
                          <a:solidFill>
                            <a:schemeClr val="tx1"/>
                          </a:solidFill>
                          <a:latin typeface="Garamond" panose="02020404030301010803" pitchFamily="18" charset="0"/>
                        </a:rPr>
                        <a:t>Liability</a:t>
                      </a:r>
                      <a:r>
                        <a:rPr lang="en-GB" sz="2000" b="1" baseline="0" dirty="0" smtClean="0">
                          <a:solidFill>
                            <a:schemeClr val="tx1"/>
                          </a:solidFill>
                          <a:latin typeface="Garamond" panose="02020404030301010803" pitchFamily="18" charset="0"/>
                        </a:rPr>
                        <a:t> to be determined by the normal rules of Tort: principally negligence and product liability</a:t>
                      </a:r>
                      <a:endParaRPr lang="en-GB" sz="2000" b="1" dirty="0">
                        <a:solidFill>
                          <a:schemeClr val="tx1"/>
                        </a:solidFill>
                        <a:latin typeface="Garamond" panose="02020404030301010803" pitchFamily="18" charset="0"/>
                      </a:endParaRPr>
                    </a:p>
                  </a:txBody>
                  <a:tcPr anchor="ctr"/>
                </a:tc>
                <a:extLst>
                  <a:ext uri="{0D108BD9-81ED-4DB2-BD59-A6C34878D82A}">
                    <a16:rowId xmlns:a16="http://schemas.microsoft.com/office/drawing/2014/main" val="3150903005"/>
                  </a:ext>
                </a:extLst>
              </a:tr>
              <a:tr h="469803">
                <a:tc>
                  <a:txBody>
                    <a:bodyPr/>
                    <a:lstStyle/>
                    <a:p>
                      <a:r>
                        <a:rPr lang="en-GB" sz="2000" dirty="0" smtClean="0">
                          <a:solidFill>
                            <a:schemeClr val="tx1"/>
                          </a:solidFill>
                          <a:latin typeface="Garamond" panose="02020404030301010803" pitchFamily="18" charset="0"/>
                        </a:rPr>
                        <a:t>An automated vehicle…</a:t>
                      </a:r>
                    </a:p>
                  </a:txBody>
                  <a:tcPr/>
                </a:tc>
                <a:tc vMerge="1">
                  <a:txBody>
                    <a:bodyPr/>
                    <a:lstStyle/>
                    <a:p>
                      <a:endParaRPr lang="en-GB" sz="1800" dirty="0" smtClean="0">
                        <a:latin typeface="Garamond" panose="02020404030301010803" pitchFamily="18" charset="0"/>
                      </a:endParaRPr>
                    </a:p>
                  </a:txBody>
                  <a:tcPr/>
                </a:tc>
                <a:extLst>
                  <a:ext uri="{0D108BD9-81ED-4DB2-BD59-A6C34878D82A}">
                    <a16:rowId xmlns:a16="http://schemas.microsoft.com/office/drawing/2014/main" val="1134413591"/>
                  </a:ext>
                </a:extLst>
              </a:tr>
              <a:tr h="46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latin typeface="Garamond" panose="02020404030301010803" pitchFamily="18" charset="0"/>
                        </a:rPr>
                        <a:t>When driving itself…</a:t>
                      </a:r>
                      <a:endParaRPr lang="en-GB" sz="2000" dirty="0">
                        <a:solidFill>
                          <a:schemeClr val="tx1"/>
                        </a:solidFill>
                        <a:latin typeface="Garamond" panose="02020404030301010803" pitchFamily="18" charset="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Garamond" panose="02020404030301010803" pitchFamily="18" charset="0"/>
                      </a:endParaRPr>
                    </a:p>
                  </a:txBody>
                  <a:tcPr/>
                </a:tc>
                <a:extLst>
                  <a:ext uri="{0D108BD9-81ED-4DB2-BD59-A6C34878D82A}">
                    <a16:rowId xmlns:a16="http://schemas.microsoft.com/office/drawing/2014/main" val="1639110978"/>
                  </a:ext>
                </a:extLst>
              </a:tr>
              <a:tr h="469803">
                <a:tc>
                  <a:txBody>
                    <a:bodyPr/>
                    <a:lstStyle/>
                    <a:p>
                      <a:r>
                        <a:rPr lang="en-GB" sz="2000" dirty="0" smtClean="0">
                          <a:solidFill>
                            <a:schemeClr val="tx1"/>
                          </a:solidFill>
                          <a:latin typeface="Garamond" panose="02020404030301010803" pitchFamily="18" charset="0"/>
                        </a:rPr>
                        <a:t>Automated vehicle is insured…</a:t>
                      </a:r>
                      <a:endParaRPr lang="en-GB" sz="2000" dirty="0">
                        <a:solidFill>
                          <a:schemeClr val="tx1"/>
                        </a:solidFill>
                        <a:latin typeface="Garamond" panose="02020404030301010803" pitchFamily="18" charset="0"/>
                      </a:endParaRPr>
                    </a:p>
                  </a:txBody>
                  <a:tcPr/>
                </a:tc>
                <a:tc vMerge="1">
                  <a:txBody>
                    <a:bodyPr/>
                    <a:lstStyle/>
                    <a:p>
                      <a:endParaRPr lang="en-GB" sz="1800" dirty="0">
                        <a:latin typeface="Garamond" panose="02020404030301010803" pitchFamily="18" charset="0"/>
                      </a:endParaRPr>
                    </a:p>
                  </a:txBody>
                  <a:tcPr/>
                </a:tc>
                <a:extLst>
                  <a:ext uri="{0D108BD9-81ED-4DB2-BD59-A6C34878D82A}">
                    <a16:rowId xmlns:a16="http://schemas.microsoft.com/office/drawing/2014/main" val="2175740677"/>
                  </a:ext>
                </a:extLst>
              </a:tr>
              <a:tr h="469803">
                <a:tc>
                  <a:txBody>
                    <a:bodyPr/>
                    <a:lstStyle/>
                    <a:p>
                      <a:r>
                        <a:rPr lang="en-GB" sz="2000" dirty="0" smtClean="0">
                          <a:solidFill>
                            <a:schemeClr val="tx1"/>
                          </a:solidFill>
                          <a:latin typeface="Garamond" panose="02020404030301010803" pitchFamily="18" charset="0"/>
                        </a:rPr>
                        <a:t>Damage is caused…</a:t>
                      </a:r>
                      <a:endParaRPr lang="en-GB" sz="2000" dirty="0">
                        <a:solidFill>
                          <a:schemeClr val="tx1"/>
                        </a:solidFill>
                        <a:latin typeface="Garamond" panose="02020404030301010803" pitchFamily="18" charset="0"/>
                      </a:endParaRPr>
                    </a:p>
                  </a:txBody>
                  <a:tcPr/>
                </a:tc>
                <a:tc vMerge="1">
                  <a:txBody>
                    <a:bodyPr/>
                    <a:lstStyle/>
                    <a:p>
                      <a:endParaRPr lang="en-GB" sz="1800" dirty="0">
                        <a:latin typeface="Garamond" panose="02020404030301010803" pitchFamily="18" charset="0"/>
                      </a:endParaRPr>
                    </a:p>
                  </a:txBody>
                  <a:tcPr/>
                </a:tc>
                <a:extLst>
                  <a:ext uri="{0D108BD9-81ED-4DB2-BD59-A6C34878D82A}">
                    <a16:rowId xmlns:a16="http://schemas.microsoft.com/office/drawing/2014/main" val="2130679123"/>
                  </a:ext>
                </a:extLst>
              </a:tr>
              <a:tr h="469803">
                <a:tc>
                  <a:txBody>
                    <a:bodyPr/>
                    <a:lstStyle/>
                    <a:p>
                      <a:r>
                        <a:rPr lang="en-GB" sz="2000" dirty="0" smtClean="0">
                          <a:solidFill>
                            <a:schemeClr val="tx1"/>
                          </a:solidFill>
                          <a:latin typeface="Garamond" panose="02020404030301010803" pitchFamily="18" charset="0"/>
                        </a:rPr>
                        <a:t>To insured</a:t>
                      </a:r>
                      <a:r>
                        <a:rPr lang="en-GB" sz="2000" baseline="0" dirty="0" smtClean="0">
                          <a:solidFill>
                            <a:schemeClr val="tx1"/>
                          </a:solidFill>
                          <a:latin typeface="Garamond" panose="02020404030301010803" pitchFamily="18" charset="0"/>
                        </a:rPr>
                        <a:t> person or any other person</a:t>
                      </a:r>
                      <a:endParaRPr lang="en-GB" sz="2000" dirty="0">
                        <a:solidFill>
                          <a:schemeClr val="tx1"/>
                        </a:solidFill>
                        <a:latin typeface="Garamond" panose="02020404030301010803" pitchFamily="18" charset="0"/>
                      </a:endParaRPr>
                    </a:p>
                  </a:txBody>
                  <a:tcPr/>
                </a:tc>
                <a:tc vMerge="1">
                  <a:txBody>
                    <a:bodyPr/>
                    <a:lstStyle/>
                    <a:p>
                      <a:endParaRPr lang="en-GB" sz="1800" dirty="0">
                        <a:latin typeface="Garamond" panose="02020404030301010803" pitchFamily="18" charset="0"/>
                      </a:endParaRPr>
                    </a:p>
                  </a:txBody>
                  <a:tcPr/>
                </a:tc>
                <a:extLst>
                  <a:ext uri="{0D108BD9-81ED-4DB2-BD59-A6C34878D82A}">
                    <a16:rowId xmlns:a16="http://schemas.microsoft.com/office/drawing/2014/main" val="1972031728"/>
                  </a:ext>
                </a:extLst>
              </a:tr>
              <a:tr h="671147">
                <a:tc>
                  <a:txBody>
                    <a:bodyPr/>
                    <a:lstStyle/>
                    <a:p>
                      <a:r>
                        <a:rPr lang="en-GB" sz="2000" b="1" i="1" dirty="0" smtClean="0">
                          <a:solidFill>
                            <a:schemeClr val="tx1"/>
                          </a:solidFill>
                          <a:latin typeface="Garamond" panose="02020404030301010803" pitchFamily="18" charset="0"/>
                        </a:rPr>
                        <a:t>INSURER</a:t>
                      </a:r>
                      <a:r>
                        <a:rPr lang="en-GB" sz="2000" b="1" dirty="0" smtClean="0">
                          <a:solidFill>
                            <a:schemeClr val="tx1"/>
                          </a:solidFill>
                          <a:latin typeface="Garamond" panose="02020404030301010803" pitchFamily="18" charset="0"/>
                        </a:rPr>
                        <a:t> </a:t>
                      </a:r>
                      <a:r>
                        <a:rPr lang="en-GB" sz="2000" b="1" u="sng" dirty="0" smtClean="0">
                          <a:solidFill>
                            <a:schemeClr val="tx1"/>
                          </a:solidFill>
                          <a:latin typeface="Garamond" panose="02020404030301010803" pitchFamily="18" charset="0"/>
                        </a:rPr>
                        <a:t>IS</a:t>
                      </a:r>
                      <a:r>
                        <a:rPr lang="en-GB" sz="2000" b="1" dirty="0" smtClean="0">
                          <a:solidFill>
                            <a:schemeClr val="tx1"/>
                          </a:solidFill>
                          <a:latin typeface="Garamond" panose="02020404030301010803" pitchFamily="18" charset="0"/>
                        </a:rPr>
                        <a:t> LIABLE FOR THAT DAMAGE</a:t>
                      </a:r>
                    </a:p>
                    <a:p>
                      <a:r>
                        <a:rPr lang="en-GB" sz="1800" b="0" dirty="0" smtClean="0">
                          <a:solidFill>
                            <a:schemeClr val="tx1"/>
                          </a:solidFill>
                          <a:latin typeface="Garamond" panose="02020404030301010803" pitchFamily="18" charset="0"/>
                        </a:rPr>
                        <a:t>[cl.2(1), </a:t>
                      </a:r>
                      <a:r>
                        <a:rPr lang="en-GB" sz="1800" b="0" u="sng" dirty="0" smtClean="0">
                          <a:solidFill>
                            <a:schemeClr val="tx1"/>
                          </a:solidFill>
                          <a:latin typeface="Garamond" panose="02020404030301010803" pitchFamily="18" charset="0"/>
                        </a:rPr>
                        <a:t>Vehicle Technology and Aviation Bill</a:t>
                      </a:r>
                      <a:r>
                        <a:rPr lang="en-GB" sz="1800" b="0" dirty="0" smtClean="0">
                          <a:solidFill>
                            <a:schemeClr val="tx1"/>
                          </a:solidFill>
                          <a:latin typeface="Garamond" panose="02020404030301010803" pitchFamily="18" charset="0"/>
                        </a:rPr>
                        <a:t>]</a:t>
                      </a:r>
                    </a:p>
                    <a:p>
                      <a:r>
                        <a:rPr lang="en-GB" sz="1800" b="0" dirty="0" smtClean="0">
                          <a:solidFill>
                            <a:schemeClr val="tx1"/>
                          </a:solidFill>
                          <a:latin typeface="Garamond" panose="02020404030301010803" pitchFamily="18" charset="0"/>
                        </a:rPr>
                        <a:t>(this </a:t>
                      </a:r>
                      <a:r>
                        <a:rPr lang="en-GB" sz="1800" b="0" i="1" dirty="0" smtClean="0">
                          <a:solidFill>
                            <a:schemeClr val="tx1"/>
                          </a:solidFill>
                          <a:latin typeface="Garamond" panose="02020404030301010803" pitchFamily="18" charset="0"/>
                        </a:rPr>
                        <a:t>does not affect any other person’s</a:t>
                      </a:r>
                      <a:r>
                        <a:rPr lang="en-GB" sz="1800" b="0" i="1" baseline="0" dirty="0" smtClean="0">
                          <a:solidFill>
                            <a:schemeClr val="tx1"/>
                          </a:solidFill>
                          <a:latin typeface="Garamond" panose="02020404030301010803" pitchFamily="18" charset="0"/>
                        </a:rPr>
                        <a:t> liability in respect of the accident </a:t>
                      </a:r>
                      <a:r>
                        <a:rPr lang="en-GB" sz="1800" b="0" baseline="0" dirty="0" smtClean="0">
                          <a:solidFill>
                            <a:schemeClr val="tx1"/>
                          </a:solidFill>
                          <a:latin typeface="Garamond" panose="02020404030301010803" pitchFamily="18" charset="0"/>
                        </a:rPr>
                        <a:t>[cl.2(7)]</a:t>
                      </a:r>
                      <a:endParaRPr lang="en-GB" sz="1800" b="0" dirty="0">
                        <a:solidFill>
                          <a:schemeClr val="tx1"/>
                        </a:solidFill>
                        <a:latin typeface="Garamond" panose="02020404030301010803" pitchFamily="18" charset="0"/>
                      </a:endParaRPr>
                    </a:p>
                  </a:txBody>
                  <a:tcPr/>
                </a:tc>
                <a:tc vMerge="1">
                  <a:txBody>
                    <a:bodyPr/>
                    <a:lstStyle/>
                    <a:p>
                      <a:endParaRPr lang="en-GB" sz="1800" b="1" dirty="0">
                        <a:latin typeface="Garamond" panose="02020404030301010803" pitchFamily="18" charset="0"/>
                      </a:endParaRPr>
                    </a:p>
                  </a:txBody>
                  <a:tcPr/>
                </a:tc>
                <a:extLst>
                  <a:ext uri="{0D108BD9-81ED-4DB2-BD59-A6C34878D82A}">
                    <a16:rowId xmlns:a16="http://schemas.microsoft.com/office/drawing/2014/main" val="327356904"/>
                  </a:ext>
                </a:extLst>
              </a:tr>
            </a:tbl>
          </a:graphicData>
        </a:graphic>
      </p:graphicFrame>
    </p:spTree>
    <p:extLst>
      <p:ext uri="{BB962C8B-B14F-4D97-AF65-F5344CB8AC3E}">
        <p14:creationId xmlns:p14="http://schemas.microsoft.com/office/powerpoint/2010/main" val="80242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6629</TotalTime>
  <Words>2307</Words>
  <Application>Microsoft Office PowerPoint</Application>
  <PresentationFormat>On-screen Show (4:3)</PresentationFormat>
  <Paragraphs>271</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Garamond</vt:lpstr>
      <vt:lpstr>Wingdings</vt:lpstr>
      <vt:lpstr>Office Theme</vt:lpstr>
      <vt:lpstr>HOW FAR IS THE LAW OF TORT READY TO ADAPT TO DRIVERLESS CARS?  John Bates, Northumbria Law School</vt:lpstr>
      <vt:lpstr>Image credit: Copyright The Rt Hon Chris Grayling MP Secretary of State for Transport bynumber10gov. Licensed under CC BY-2.0 / image cropped. </vt:lpstr>
      <vt:lpstr>Tort Liability and Driverless Cars</vt:lpstr>
      <vt:lpstr>The transition to full automation </vt:lpstr>
      <vt:lpstr>PowerPoint Presentation</vt:lpstr>
      <vt:lpstr>No change on liability rules?</vt:lpstr>
      <vt:lpstr>Routes to redress</vt:lpstr>
      <vt:lpstr>The single insurer model</vt:lpstr>
      <vt:lpstr>Tort Liability and Driverless Cars</vt:lpstr>
      <vt:lpstr>Behavioural aspects of autonomous vehicles</vt:lpstr>
      <vt:lpstr>We need to know more about behavioural impacts</vt:lpstr>
      <vt:lpstr>Modelling traffic behaviour in a mixed fleet</vt:lpstr>
      <vt:lpstr>Behavioural changes and negligence</vt:lpstr>
      <vt:lpstr>Image credit: Copyright Duty by Nick Youngson. Licensed under CC BY-SA 3.0</vt:lpstr>
      <vt:lpstr>Reasonable foreseeability of harm</vt:lpstr>
      <vt:lpstr>Reasonable foreseeability of harm</vt:lpstr>
      <vt:lpstr>Image credit: Copyright Duty by Nick Youngson. Licensed under CC BY-SA 3.0</vt:lpstr>
      <vt:lpstr>Interventions</vt:lpstr>
      <vt:lpstr>Interventions</vt:lpstr>
      <vt:lpstr>PowerPoint Presentation</vt:lpstr>
      <vt:lpstr>The standard of care</vt:lpstr>
      <vt:lpstr>The standard of care</vt:lpstr>
      <vt:lpstr>Particular aspects relevant to breach</vt:lpstr>
      <vt:lpstr>Image credit: Copyright Chain by Aqua Mechanical. Licensed under CC BY-2.0</vt:lpstr>
      <vt:lpstr>Causative aspects</vt:lpstr>
      <vt:lpstr>Causative aspects</vt:lpstr>
      <vt:lpstr>Causative aspects</vt:lpstr>
      <vt:lpstr>Unauthorised use, failure to update software</vt:lpstr>
      <vt:lpstr>Connectivity fallouts</vt:lpstr>
      <vt:lpstr>Cybersecurity compromise</vt:lpstr>
      <vt:lpstr>Defences</vt:lpstr>
      <vt:lpstr>Employer’s Liability?</vt:lpstr>
      <vt:lpstr>Employer’s Liability?</vt:lpstr>
      <vt:lpstr>‘How far is the law of tort ready to adapt to driverless cars?’</vt:lpstr>
      <vt:lpstr>HOW FAR IS THE LAW OF TORT READY TO ADAPT TO DRIVERLESS CARS?  John Bates, Northumbria Law School</vt:lpstr>
    </vt:vector>
  </TitlesOfParts>
  <Company>Northumbria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kptm5</dc:creator>
  <cp:lastModifiedBy>Paul Burns</cp:lastModifiedBy>
  <cp:revision>509</cp:revision>
  <cp:lastPrinted>2017-05-02T09:58:11Z</cp:lastPrinted>
  <dcterms:created xsi:type="dcterms:W3CDTF">2015-07-16T23:51:57Z</dcterms:created>
  <dcterms:modified xsi:type="dcterms:W3CDTF">2017-11-21T11:12:59Z</dcterms:modified>
</cp:coreProperties>
</file>