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9">
  <p:sldMasterIdLst>
    <p:sldMasterId id="2147483648" r:id="rId1"/>
  </p:sldMasterIdLst>
  <p:notesMasterIdLst>
    <p:notesMasterId r:id="rId24"/>
  </p:notesMasterIdLst>
  <p:handoutMasterIdLst>
    <p:handoutMasterId r:id="rId25"/>
  </p:handoutMasterIdLst>
  <p:sldIdLst>
    <p:sldId id="3981" r:id="rId2"/>
    <p:sldId id="4025" r:id="rId3"/>
    <p:sldId id="4014" r:id="rId4"/>
    <p:sldId id="4015" r:id="rId5"/>
    <p:sldId id="4016" r:id="rId6"/>
    <p:sldId id="4017" r:id="rId7"/>
    <p:sldId id="4018" r:id="rId8"/>
    <p:sldId id="4019" r:id="rId9"/>
    <p:sldId id="4020" r:id="rId10"/>
    <p:sldId id="4021" r:id="rId11"/>
    <p:sldId id="4023" r:id="rId12"/>
    <p:sldId id="4024" r:id="rId13"/>
    <p:sldId id="3995" r:id="rId14"/>
    <p:sldId id="3996" r:id="rId15"/>
    <p:sldId id="3997" r:id="rId16"/>
    <p:sldId id="4006" r:id="rId17"/>
    <p:sldId id="3998" r:id="rId18"/>
    <p:sldId id="3999" r:id="rId19"/>
    <p:sldId id="4000" r:id="rId20"/>
    <p:sldId id="4003" r:id="rId21"/>
    <p:sldId id="3986" r:id="rId22"/>
    <p:sldId id="400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784" autoAdjust="0"/>
  </p:normalViewPr>
  <p:slideViewPr>
    <p:cSldViewPr>
      <p:cViewPr varScale="1">
        <p:scale>
          <a:sx n="77" d="100"/>
          <a:sy n="77" d="100"/>
        </p:scale>
        <p:origin x="1368"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74" d="100"/>
          <a:sy n="74" d="100"/>
        </p:scale>
        <p:origin x="399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1"/>
          <p:cNvSpPr>
            <a:spLocks noGrp="1"/>
          </p:cNvSpPr>
          <p:nvPr>
            <p:ph type="hdr" sz="quarter"/>
          </p:nvPr>
        </p:nvSpPr>
        <p:spPr>
          <a:xfrm>
            <a:off x="14703" y="7517"/>
            <a:ext cx="3613952" cy="496411"/>
          </a:xfrm>
          <a:prstGeom prst="rect">
            <a:avLst/>
          </a:prstGeom>
        </p:spPr>
        <p:txBody>
          <a:bodyPr vert="horz" lIns="91440" tIns="45720" rIns="91440" bIns="45720" rtlCol="0"/>
          <a:lstStyle>
            <a:lvl1pPr algn="l">
              <a:defRPr sz="1200"/>
            </a:lvl1pPr>
          </a:lstStyle>
          <a:p>
            <a:r>
              <a:rPr lang="en-GB" dirty="0"/>
              <a:t>Tort Law</a:t>
            </a:r>
          </a:p>
        </p:txBody>
      </p:sp>
      <p:sp>
        <p:nvSpPr>
          <p:cNvPr id="7" name="Slide Number Placeholder 4"/>
          <p:cNvSpPr>
            <a:spLocks noGrp="1"/>
          </p:cNvSpPr>
          <p:nvPr>
            <p:ph type="sldNum" sz="quarter" idx="3"/>
          </p:nvPr>
        </p:nvSpPr>
        <p:spPr>
          <a:xfrm>
            <a:off x="4129510" y="8613208"/>
            <a:ext cx="2639335" cy="496411"/>
          </a:xfrm>
          <a:prstGeom prst="rect">
            <a:avLst/>
          </a:prstGeom>
        </p:spPr>
        <p:txBody>
          <a:bodyPr vert="horz" lIns="91440" tIns="45720" rIns="91440" bIns="45720" rtlCol="0" anchor="b"/>
          <a:lstStyle>
            <a:lvl1pPr algn="r">
              <a:defRPr sz="1200"/>
            </a:lvl1pPr>
          </a:lstStyle>
          <a:p>
            <a:fld id="{A771E5D3-C61D-46AA-826C-E46FC9503FBD}" type="slidenum">
              <a:rPr lang="en-GB" smtClean="0"/>
              <a:pPr/>
              <a:t>‹#›</a:t>
            </a:fld>
            <a:endParaRPr lang="en-GB" dirty="0"/>
          </a:p>
        </p:txBody>
      </p:sp>
      <p:pic>
        <p:nvPicPr>
          <p:cNvPr id="8" name="Picture 7" descr="U:\Glenn Stephenson\Pictures &amp; Logos\Law School CMYK.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0734"/>
          <a:stretch/>
        </p:blipFill>
        <p:spPr bwMode="auto">
          <a:xfrm>
            <a:off x="4262933" y="86324"/>
            <a:ext cx="2354480" cy="338796"/>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a:spLocks noGrp="1"/>
          </p:cNvSpPr>
          <p:nvPr>
            <p:ph type="ftr" sz="quarter" idx="2"/>
          </p:nvPr>
        </p:nvSpPr>
        <p:spPr>
          <a:xfrm>
            <a:off x="23707" y="8618661"/>
            <a:ext cx="3614861" cy="498475"/>
          </a:xfrm>
          <a:prstGeom prst="rect">
            <a:avLst/>
          </a:prstGeom>
        </p:spPr>
        <p:txBody>
          <a:bodyPr vert="horz" lIns="91440" tIns="45720" rIns="91440" bIns="45720" rtlCol="0" anchor="b"/>
          <a:lstStyle>
            <a:lvl1pPr algn="l">
              <a:defRPr sz="1200"/>
            </a:lvl1pPr>
          </a:lstStyle>
          <a:p>
            <a:r>
              <a:rPr lang="en-GB" dirty="0" smtClean="0"/>
              <a:t>Vicarious Liability – Stage 3 – Close Connection - Part 3</a:t>
            </a:r>
            <a:endParaRPr lang="en-GB" dirty="0"/>
          </a:p>
        </p:txBody>
      </p:sp>
    </p:spTree>
    <p:extLst>
      <p:ext uri="{BB962C8B-B14F-4D97-AF65-F5344CB8AC3E}">
        <p14:creationId xmlns:p14="http://schemas.microsoft.com/office/powerpoint/2010/main" val="208394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3C0FC1-1BF1-4E77-879C-4E2D4272A376}" type="datetimeFigureOut">
              <a:rPr lang="en-GB" smtClean="0"/>
              <a:t>21/11/2017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48E7D6-C122-43B7-BF84-96DBF63842EB}" type="slidenum">
              <a:rPr lang="en-GB" smtClean="0"/>
              <a:t>‹#›</a:t>
            </a:fld>
            <a:endParaRPr lang="en-GB" dirty="0"/>
          </a:p>
        </p:txBody>
      </p:sp>
    </p:spTree>
    <p:extLst>
      <p:ext uri="{BB962C8B-B14F-4D97-AF65-F5344CB8AC3E}">
        <p14:creationId xmlns:p14="http://schemas.microsoft.com/office/powerpoint/2010/main" val="3416500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3</a:t>
            </a:fld>
            <a:endParaRPr lang="en-GB" dirty="0"/>
          </a:p>
        </p:txBody>
      </p:sp>
    </p:spTree>
    <p:extLst>
      <p:ext uri="{BB962C8B-B14F-4D97-AF65-F5344CB8AC3E}">
        <p14:creationId xmlns:p14="http://schemas.microsoft.com/office/powerpoint/2010/main" val="3790493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12</a:t>
            </a:fld>
            <a:endParaRPr lang="en-GB" dirty="0"/>
          </a:p>
        </p:txBody>
      </p:sp>
    </p:spTree>
    <p:extLst>
      <p:ext uri="{BB962C8B-B14F-4D97-AF65-F5344CB8AC3E}">
        <p14:creationId xmlns:p14="http://schemas.microsoft.com/office/powerpoint/2010/main" val="2536817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4</a:t>
            </a:fld>
            <a:endParaRPr lang="en-GB" dirty="0"/>
          </a:p>
        </p:txBody>
      </p:sp>
    </p:spTree>
    <p:extLst>
      <p:ext uri="{BB962C8B-B14F-4D97-AF65-F5344CB8AC3E}">
        <p14:creationId xmlns:p14="http://schemas.microsoft.com/office/powerpoint/2010/main" val="899092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5</a:t>
            </a:fld>
            <a:endParaRPr lang="en-GB" dirty="0"/>
          </a:p>
        </p:txBody>
      </p:sp>
    </p:spTree>
    <p:extLst>
      <p:ext uri="{BB962C8B-B14F-4D97-AF65-F5344CB8AC3E}">
        <p14:creationId xmlns:p14="http://schemas.microsoft.com/office/powerpoint/2010/main" val="3489890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6</a:t>
            </a:fld>
            <a:endParaRPr lang="en-GB" dirty="0"/>
          </a:p>
        </p:txBody>
      </p:sp>
    </p:spTree>
    <p:extLst>
      <p:ext uri="{BB962C8B-B14F-4D97-AF65-F5344CB8AC3E}">
        <p14:creationId xmlns:p14="http://schemas.microsoft.com/office/powerpoint/2010/main" val="1568641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7</a:t>
            </a:fld>
            <a:endParaRPr lang="en-GB" dirty="0"/>
          </a:p>
        </p:txBody>
      </p:sp>
    </p:spTree>
    <p:extLst>
      <p:ext uri="{BB962C8B-B14F-4D97-AF65-F5344CB8AC3E}">
        <p14:creationId xmlns:p14="http://schemas.microsoft.com/office/powerpoint/2010/main" val="3410280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8</a:t>
            </a:fld>
            <a:endParaRPr lang="en-GB" dirty="0"/>
          </a:p>
        </p:txBody>
      </p:sp>
    </p:spTree>
    <p:extLst>
      <p:ext uri="{BB962C8B-B14F-4D97-AF65-F5344CB8AC3E}">
        <p14:creationId xmlns:p14="http://schemas.microsoft.com/office/powerpoint/2010/main" val="1084515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9</a:t>
            </a:fld>
            <a:endParaRPr lang="en-GB" dirty="0"/>
          </a:p>
        </p:txBody>
      </p:sp>
    </p:spTree>
    <p:extLst>
      <p:ext uri="{BB962C8B-B14F-4D97-AF65-F5344CB8AC3E}">
        <p14:creationId xmlns:p14="http://schemas.microsoft.com/office/powerpoint/2010/main" val="3424055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10</a:t>
            </a:fld>
            <a:endParaRPr lang="en-GB" dirty="0"/>
          </a:p>
        </p:txBody>
      </p:sp>
    </p:spTree>
    <p:extLst>
      <p:ext uri="{BB962C8B-B14F-4D97-AF65-F5344CB8AC3E}">
        <p14:creationId xmlns:p14="http://schemas.microsoft.com/office/powerpoint/2010/main" val="1428178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11</a:t>
            </a:fld>
            <a:endParaRPr lang="en-GB" dirty="0"/>
          </a:p>
        </p:txBody>
      </p:sp>
    </p:spTree>
    <p:extLst>
      <p:ext uri="{BB962C8B-B14F-4D97-AF65-F5344CB8AC3E}">
        <p14:creationId xmlns:p14="http://schemas.microsoft.com/office/powerpoint/2010/main" val="1392437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4400"/>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6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85039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9471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11" name="Title 6"/>
          <p:cNvSpPr>
            <a:spLocks noGrp="1"/>
          </p:cNvSpPr>
          <p:nvPr>
            <p:ph type="title"/>
          </p:nvPr>
        </p:nvSpPr>
        <p:spPr>
          <a:xfrm>
            <a:off x="0" y="0"/>
            <a:ext cx="9144000" cy="476672"/>
          </a:xfrm>
          <a:solidFill>
            <a:schemeClr val="bg1"/>
          </a:solidFill>
        </p:spPr>
        <p:txBody>
          <a:bodyPr anchor="ctr" anchorCtr="0"/>
          <a:lstStyle>
            <a:lvl1pPr algn="l">
              <a:defRPr cap="small" baseline="0"/>
            </a:lvl1pPr>
          </a:lstStyle>
          <a:p>
            <a:r>
              <a:rPr lang="en-GB" sz="4000" dirty="0"/>
              <a:t>Trespass to the Person</a:t>
            </a:r>
          </a:p>
        </p:txBody>
      </p:sp>
      <p:sp>
        <p:nvSpPr>
          <p:cNvPr id="4" name="TextBox 3"/>
          <p:cNvSpPr txBox="1"/>
          <p:nvPr userDrawn="1"/>
        </p:nvSpPr>
        <p:spPr>
          <a:xfrm>
            <a:off x="0" y="6519600"/>
            <a:ext cx="7092280" cy="365785"/>
          </a:xfrm>
          <a:prstGeom prst="rect">
            <a:avLst/>
          </a:prstGeom>
          <a:solidFill>
            <a:schemeClr val="bg1"/>
          </a:solidFill>
        </p:spPr>
        <p:txBody>
          <a:bodyPr wrap="square" rtlCol="0" anchor="ctr" anchorCtr="0">
            <a:noAutofit/>
          </a:bodyPr>
          <a:lstStyle/>
          <a:p>
            <a:endParaRPr lang="en-GB" dirty="0"/>
          </a:p>
        </p:txBody>
      </p:sp>
    </p:spTree>
    <p:extLst>
      <p:ext uri="{BB962C8B-B14F-4D97-AF65-F5344CB8AC3E}">
        <p14:creationId xmlns:p14="http://schemas.microsoft.com/office/powerpoint/2010/main" val="3430643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537465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520259"/>
            <a:ext cx="2133600" cy="365125"/>
          </a:xfrm>
          <a:prstGeom prst="rect">
            <a:avLst/>
          </a:prstGeom>
        </p:spPr>
        <p:txBody>
          <a:bodyPr vert="horz" lIns="91440" tIns="45720" rIns="91440" bIns="45720" rtlCol="0" anchor="ctr"/>
          <a:lstStyle>
            <a:lvl1pPr algn="l">
              <a:defRPr sz="1050" b="1">
                <a:solidFill>
                  <a:srgbClr val="002060"/>
                </a:solidFill>
              </a:defRPr>
            </a:lvl1pPr>
          </a:lstStyle>
          <a:p>
            <a:fld id="{66971C35-B5B4-43A4-9AF8-3DEFB0AFB676}" type="datetime4">
              <a:rPr lang="en-GB" smtClean="0"/>
              <a:t>21 November 2017</a:t>
            </a:fld>
            <a:endParaRPr lang="en-GB" dirty="0"/>
          </a:p>
        </p:txBody>
      </p:sp>
      <p:sp>
        <p:nvSpPr>
          <p:cNvPr id="5" name="Footer Placeholder 4"/>
          <p:cNvSpPr>
            <a:spLocks noGrp="1"/>
          </p:cNvSpPr>
          <p:nvPr>
            <p:ph type="ftr" sz="quarter" idx="3"/>
          </p:nvPr>
        </p:nvSpPr>
        <p:spPr>
          <a:xfrm>
            <a:off x="3124200" y="6520259"/>
            <a:ext cx="2895600" cy="365125"/>
          </a:xfrm>
          <a:prstGeom prst="rect">
            <a:avLst/>
          </a:prstGeom>
        </p:spPr>
        <p:txBody>
          <a:bodyPr vert="horz" lIns="91440" tIns="45720" rIns="91440" bIns="45720" rtlCol="0" anchor="ctr"/>
          <a:lstStyle>
            <a:lvl1pPr algn="ctr">
              <a:defRPr sz="1050" b="1">
                <a:solidFill>
                  <a:srgbClr val="002060"/>
                </a:solidFill>
              </a:defRPr>
            </a:lvl1pPr>
          </a:lstStyle>
          <a:p>
            <a:r>
              <a:rPr lang="en-GB" dirty="0"/>
              <a:t>Civil Litigation</a:t>
            </a:r>
          </a:p>
        </p:txBody>
      </p:sp>
      <p:pic>
        <p:nvPicPr>
          <p:cNvPr id="7" name="Picture 6" descr="U:\Glenn Stephenson\Pictures &amp; Logos\Law School CMYK.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70734"/>
          <a:stretch/>
        </p:blipFill>
        <p:spPr bwMode="auto">
          <a:xfrm>
            <a:off x="7189415" y="6519204"/>
            <a:ext cx="1919089" cy="338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033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Lst>
  <p:hf hdr="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altogetherfool/" TargetMode="External"/><Relationship Id="rId2" Type="http://schemas.openxmlformats.org/officeDocument/2006/relationships/hyperlink" Target="https://www.flickr.com/photos/altogetherfool/3543149882/in/photolist-6p6z25-6p2qB8-pt3Tzi-pbz1ca-pr1Tf7-p9KGds-pbyzsS-pbxMPi-pt3STi-5BZReL-xmdg1t-xmddHn-xm6DR3-5XmZXU-6p6vos-6p6wPC-5XhLy2-5XhKdT-5XhKuZ-5XmZrA-5XhKSv-5XhLpH-dXW5y2-p9Kr7e-prftpn-p9KL79-jb3pGV-7Zsyyr-8HCY2U-smQpe-ec6qEq-akDG9n-o4rcHW-akGvK9-dygGHE-akwrwy-6p6wCs-8eQdP6-by89Qd-eXJUF6-nteBDa-eXJUma-ghTpoi-eYLMGD-6p2puM-hBqiV7-dRxokp-815tL5-qPDEGx-BK4pNg" TargetMode="Externa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hyperlink" Target="https://creativecommons.org/licenses/by/2.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33463" y="-123825"/>
            <a:ext cx="11210925" cy="7105650"/>
          </a:xfrm>
          <a:prstGeom prst="rect">
            <a:avLst/>
          </a:prstGeom>
        </p:spPr>
      </p:pic>
      <p:sp>
        <p:nvSpPr>
          <p:cNvPr id="6" name="Title 5"/>
          <p:cNvSpPr>
            <a:spLocks noGrp="1"/>
          </p:cNvSpPr>
          <p:nvPr>
            <p:ph type="title"/>
          </p:nvPr>
        </p:nvSpPr>
        <p:spPr>
          <a:xfrm>
            <a:off x="722312" y="5073203"/>
            <a:ext cx="8421688" cy="1362075"/>
          </a:xfrm>
        </p:spPr>
        <p:txBody>
          <a:bodyPr>
            <a:noAutofit/>
          </a:bodyPr>
          <a:lstStyle/>
          <a:p>
            <a:r>
              <a:rPr lang="en-GB" sz="2400" dirty="0">
                <a:solidFill>
                  <a:schemeClr val="bg1"/>
                </a:solidFill>
                <a:latin typeface="Garamond" panose="02020404030301010803" pitchFamily="18" charset="0"/>
              </a:rPr>
              <a:t>‘ODR, Fixed Costs and Personal Injury Claims Process </a:t>
            </a:r>
            <a:r>
              <a:rPr lang="en-GB" sz="2400" dirty="0" smtClean="0">
                <a:solidFill>
                  <a:schemeClr val="bg1"/>
                </a:solidFill>
                <a:latin typeface="Garamond" panose="02020404030301010803" pitchFamily="18" charset="0"/>
              </a:rPr>
              <a:t>reform</a:t>
            </a:r>
            <a:br>
              <a:rPr lang="en-GB" sz="2400" dirty="0" smtClean="0">
                <a:solidFill>
                  <a:schemeClr val="bg1"/>
                </a:solidFill>
                <a:latin typeface="Garamond" panose="02020404030301010803" pitchFamily="18" charset="0"/>
              </a:rPr>
            </a:br>
            <a:r>
              <a:rPr lang="en-GB" sz="2200" b="0" dirty="0" smtClean="0">
                <a:solidFill>
                  <a:schemeClr val="bg1"/>
                </a:solidFill>
                <a:latin typeface="Garamond" panose="02020404030301010803" pitchFamily="18" charset="0"/>
              </a:rPr>
              <a:t>A </a:t>
            </a:r>
            <a:r>
              <a:rPr lang="en-GB" sz="2200" b="0" dirty="0">
                <a:solidFill>
                  <a:schemeClr val="bg1"/>
                </a:solidFill>
                <a:latin typeface="Garamond" panose="02020404030301010803" pitchFamily="18" charset="0"/>
              </a:rPr>
              <a:t>Perfect Storm for Access to Justice</a:t>
            </a:r>
            <a:r>
              <a:rPr lang="en-GB" sz="2200" b="0" dirty="0" smtClean="0">
                <a:solidFill>
                  <a:schemeClr val="bg1"/>
                </a:solidFill>
                <a:latin typeface="Garamond" panose="02020404030301010803" pitchFamily="18" charset="0"/>
              </a:rPr>
              <a:t>?’</a:t>
            </a:r>
            <a:r>
              <a:rPr lang="en-GB" sz="2000" b="0" dirty="0">
                <a:solidFill>
                  <a:schemeClr val="bg1"/>
                </a:solidFill>
                <a:latin typeface="Garamond" panose="02020404030301010803" pitchFamily="18" charset="0"/>
              </a:rPr>
              <a:t/>
            </a:r>
            <a:br>
              <a:rPr lang="en-GB" sz="2000" b="0" dirty="0">
                <a:solidFill>
                  <a:schemeClr val="bg1"/>
                </a:solidFill>
                <a:latin typeface="Garamond" panose="02020404030301010803" pitchFamily="18" charset="0"/>
              </a:rPr>
            </a:br>
            <a:r>
              <a:rPr lang="en-GB" sz="2000" b="0" cap="none" dirty="0" smtClean="0">
                <a:solidFill>
                  <a:schemeClr val="bg1"/>
                </a:solidFill>
                <a:latin typeface="Garamond" panose="02020404030301010803" pitchFamily="18" charset="0"/>
              </a:rPr>
              <a:t>John Bates, Northumbria Law School</a:t>
            </a:r>
            <a:endParaRPr lang="en-GB" sz="2000" b="0" cap="none" dirty="0">
              <a:solidFill>
                <a:schemeClr val="bg1"/>
              </a:solidFill>
              <a:latin typeface="Garamond" panose="02020404030301010803" pitchFamily="18" charset="0"/>
            </a:endParaRPr>
          </a:p>
        </p:txBody>
      </p:sp>
      <p:sp>
        <p:nvSpPr>
          <p:cNvPr id="7" name="Text Placeholder 6"/>
          <p:cNvSpPr>
            <a:spLocks noGrp="1"/>
          </p:cNvSpPr>
          <p:nvPr>
            <p:ph type="body" idx="1"/>
          </p:nvPr>
        </p:nvSpPr>
        <p:spPr>
          <a:xfrm>
            <a:off x="722313" y="3573016"/>
            <a:ext cx="7772400" cy="1500187"/>
          </a:xfrm>
        </p:spPr>
        <p:txBody>
          <a:bodyPr/>
          <a:lstStyle/>
          <a:p>
            <a:r>
              <a:rPr lang="en-GB" dirty="0" smtClean="0">
                <a:solidFill>
                  <a:schemeClr val="bg1"/>
                </a:solidFill>
                <a:latin typeface="Garamond" panose="02020404030301010803" pitchFamily="18" charset="0"/>
              </a:rPr>
              <a:t>SLSA 2017 &gt; Medical Law, Healthcare and Bioethics</a:t>
            </a:r>
            <a:endParaRPr lang="en-GB" dirty="0">
              <a:solidFill>
                <a:schemeClr val="bg1"/>
              </a:solidFill>
              <a:latin typeface="Garamond" panose="02020404030301010803" pitchFamily="18" charset="0"/>
            </a:endParaRPr>
          </a:p>
        </p:txBody>
      </p:sp>
      <p:sp>
        <p:nvSpPr>
          <p:cNvPr id="9" name="TextBox 8"/>
          <p:cNvSpPr txBox="1"/>
          <p:nvPr/>
        </p:nvSpPr>
        <p:spPr>
          <a:xfrm>
            <a:off x="7380312" y="35332"/>
            <a:ext cx="1800200" cy="369332"/>
          </a:xfrm>
          <a:prstGeom prst="rect">
            <a:avLst/>
          </a:prstGeom>
          <a:noFill/>
        </p:spPr>
        <p:txBody>
          <a:bodyPr wrap="square" rtlCol="0">
            <a:spAutoFit/>
          </a:bodyPr>
          <a:lstStyle/>
          <a:p>
            <a:r>
              <a:rPr lang="en-GB" dirty="0">
                <a:solidFill>
                  <a:schemeClr val="bg1"/>
                </a:solidFill>
              </a:rPr>
              <a:t>@MrJohnBates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116632"/>
            <a:ext cx="288032" cy="247882"/>
          </a:xfrm>
          <a:prstGeom prst="rect">
            <a:avLst/>
          </a:prstGeom>
        </p:spPr>
      </p:pic>
    </p:spTree>
    <p:extLst>
      <p:ext uri="{BB962C8B-B14F-4D97-AF65-F5344CB8AC3E}">
        <p14:creationId xmlns:p14="http://schemas.microsoft.com/office/powerpoint/2010/main" val="57482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pic>
        <p:nvPicPr>
          <p:cNvPr id="4" name="Picture 3"/>
          <p:cNvPicPr>
            <a:picLocks noChangeAspect="1"/>
          </p:cNvPicPr>
          <p:nvPr/>
        </p:nvPicPr>
        <p:blipFill>
          <a:blip r:embed="rId4"/>
          <a:stretch>
            <a:fillRect/>
          </a:stretch>
        </p:blipFill>
        <p:spPr>
          <a:xfrm>
            <a:off x="266651" y="520155"/>
            <a:ext cx="4038698" cy="5780881"/>
          </a:xfrm>
          <a:prstGeom prst="rect">
            <a:avLst/>
          </a:prstGeom>
        </p:spPr>
      </p:pic>
      <p:pic>
        <p:nvPicPr>
          <p:cNvPr id="5" name="Picture 4"/>
          <p:cNvPicPr>
            <a:picLocks noChangeAspect="1"/>
          </p:cNvPicPr>
          <p:nvPr/>
        </p:nvPicPr>
        <p:blipFill>
          <a:blip r:embed="rId5"/>
          <a:stretch>
            <a:fillRect/>
          </a:stretch>
        </p:blipFill>
        <p:spPr>
          <a:xfrm>
            <a:off x="4819884" y="692696"/>
            <a:ext cx="3882106" cy="5608340"/>
          </a:xfrm>
          <a:prstGeom prst="rect">
            <a:avLst/>
          </a:prstGeom>
        </p:spPr>
      </p:pic>
    </p:spTree>
    <p:extLst>
      <p:ext uri="{BB962C8B-B14F-4D97-AF65-F5344CB8AC3E}">
        <p14:creationId xmlns:p14="http://schemas.microsoft.com/office/powerpoint/2010/main" val="188693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pic>
        <p:nvPicPr>
          <p:cNvPr id="2" name="Picture 1"/>
          <p:cNvPicPr>
            <a:picLocks noChangeAspect="1"/>
          </p:cNvPicPr>
          <p:nvPr/>
        </p:nvPicPr>
        <p:blipFill>
          <a:blip r:embed="rId4"/>
          <a:stretch>
            <a:fillRect/>
          </a:stretch>
        </p:blipFill>
        <p:spPr>
          <a:xfrm>
            <a:off x="323528" y="497756"/>
            <a:ext cx="4122835" cy="5862488"/>
          </a:xfrm>
          <a:prstGeom prst="rect">
            <a:avLst/>
          </a:prstGeom>
        </p:spPr>
      </p:pic>
      <p:pic>
        <p:nvPicPr>
          <p:cNvPr id="4" name="Picture 3"/>
          <p:cNvPicPr>
            <a:picLocks noChangeAspect="1"/>
          </p:cNvPicPr>
          <p:nvPr/>
        </p:nvPicPr>
        <p:blipFill>
          <a:blip r:embed="rId5"/>
          <a:stretch>
            <a:fillRect/>
          </a:stretch>
        </p:blipFill>
        <p:spPr>
          <a:xfrm>
            <a:off x="5292080" y="497756"/>
            <a:ext cx="2736304" cy="3753174"/>
          </a:xfrm>
          <a:prstGeom prst="rect">
            <a:avLst/>
          </a:prstGeom>
        </p:spPr>
      </p:pic>
    </p:spTree>
    <p:extLst>
      <p:ext uri="{BB962C8B-B14F-4D97-AF65-F5344CB8AC3E}">
        <p14:creationId xmlns:p14="http://schemas.microsoft.com/office/powerpoint/2010/main" val="95765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pic>
        <p:nvPicPr>
          <p:cNvPr id="5" name="Picture 4"/>
          <p:cNvPicPr>
            <a:picLocks noChangeAspect="1"/>
          </p:cNvPicPr>
          <p:nvPr/>
        </p:nvPicPr>
        <p:blipFill>
          <a:blip r:embed="rId4"/>
          <a:stretch>
            <a:fillRect/>
          </a:stretch>
        </p:blipFill>
        <p:spPr>
          <a:xfrm>
            <a:off x="179512" y="476672"/>
            <a:ext cx="4075184" cy="4809356"/>
          </a:xfrm>
          <a:prstGeom prst="rect">
            <a:avLst/>
          </a:prstGeom>
        </p:spPr>
      </p:pic>
      <p:pic>
        <p:nvPicPr>
          <p:cNvPr id="6" name="Picture 5"/>
          <p:cNvPicPr>
            <a:picLocks noChangeAspect="1"/>
          </p:cNvPicPr>
          <p:nvPr/>
        </p:nvPicPr>
        <p:blipFill>
          <a:blip r:embed="rId5"/>
          <a:stretch>
            <a:fillRect/>
          </a:stretch>
        </p:blipFill>
        <p:spPr>
          <a:xfrm>
            <a:off x="6012160" y="476672"/>
            <a:ext cx="2448272" cy="3242744"/>
          </a:xfrm>
          <a:prstGeom prst="rect">
            <a:avLst/>
          </a:prstGeom>
        </p:spPr>
      </p:pic>
      <p:sp>
        <p:nvSpPr>
          <p:cNvPr id="7" name="TextBox 6"/>
          <p:cNvSpPr txBox="1"/>
          <p:nvPr/>
        </p:nvSpPr>
        <p:spPr>
          <a:xfrm>
            <a:off x="5076056" y="4077072"/>
            <a:ext cx="3528392" cy="2554545"/>
          </a:xfrm>
          <a:prstGeom prst="rect">
            <a:avLst/>
          </a:prstGeom>
          <a:noFill/>
        </p:spPr>
        <p:txBody>
          <a:bodyPr wrap="square" rtlCol="0">
            <a:spAutoFit/>
          </a:bodyPr>
          <a:lstStyle/>
          <a:p>
            <a:r>
              <a:rPr lang="en-GB" sz="2000" dirty="0" smtClean="0">
                <a:latin typeface="Garamond" panose="02020404030301010803" pitchFamily="18" charset="0"/>
              </a:rPr>
              <a:t>‘… we </a:t>
            </a:r>
            <a:r>
              <a:rPr lang="en-GB" sz="2000" dirty="0">
                <a:latin typeface="Garamond" panose="02020404030301010803" pitchFamily="18" charset="0"/>
              </a:rPr>
              <a:t>should now introduce an extensive regime of fixed costs for civil litigation as proposed in chapters 15 and 16 of the Review of Civil Litigation Costs Final Report. In the light of recent developments the time is now ripe to take this substantial step</a:t>
            </a:r>
            <a:r>
              <a:rPr lang="en-GB" sz="2000" dirty="0" smtClean="0">
                <a:latin typeface="Garamond" panose="02020404030301010803" pitchFamily="18" charset="0"/>
              </a:rPr>
              <a:t>.’</a:t>
            </a:r>
            <a:endParaRPr lang="en-GB" sz="2000" dirty="0">
              <a:latin typeface="Garamond" panose="02020404030301010803" pitchFamily="18" charset="0"/>
            </a:endParaRPr>
          </a:p>
        </p:txBody>
      </p:sp>
    </p:spTree>
    <p:extLst>
      <p:ext uri="{BB962C8B-B14F-4D97-AF65-F5344CB8AC3E}">
        <p14:creationId xmlns:p14="http://schemas.microsoft.com/office/powerpoint/2010/main" val="573026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Garamond" panose="02020404030301010803" pitchFamily="18" charset="0"/>
              </a:rPr>
              <a:t>What’s going on?</a:t>
            </a:r>
            <a:endParaRPr lang="en-GB" dirty="0">
              <a:latin typeface="Garamond" panose="02020404030301010803" pitchFamily="18" charset="0"/>
            </a:endParaRPr>
          </a:p>
        </p:txBody>
      </p:sp>
      <p:sp>
        <p:nvSpPr>
          <p:cNvPr id="5" name="Content Placeholder 4"/>
          <p:cNvSpPr>
            <a:spLocks noGrp="1"/>
          </p:cNvSpPr>
          <p:nvPr>
            <p:ph idx="1"/>
          </p:nvPr>
        </p:nvSpPr>
        <p:spPr>
          <a:xfrm>
            <a:off x="457200" y="1600200"/>
            <a:ext cx="8229600" cy="5141168"/>
          </a:xfrm>
        </p:spPr>
        <p:txBody>
          <a:bodyPr>
            <a:normAutofit lnSpcReduction="10000"/>
          </a:bodyPr>
          <a:lstStyle/>
          <a:p>
            <a:r>
              <a:rPr lang="en-GB" sz="2400" dirty="0" smtClean="0">
                <a:latin typeface="Garamond" panose="02020404030301010803" pitchFamily="18" charset="0"/>
              </a:rPr>
              <a:t>Reforming the Soft Tissue Injury (‘whiplash’) Claims Process</a:t>
            </a:r>
          </a:p>
          <a:p>
            <a:r>
              <a:rPr lang="en-GB" sz="2400" dirty="0" smtClean="0">
                <a:latin typeface="Garamond" panose="02020404030301010803" pitchFamily="18" charset="0"/>
              </a:rPr>
              <a:t>The Prison and Courts Bill</a:t>
            </a:r>
          </a:p>
          <a:p>
            <a:r>
              <a:rPr lang="en-GB" sz="2400" dirty="0" smtClean="0">
                <a:latin typeface="Garamond" panose="02020404030301010803" pitchFamily="18" charset="0"/>
              </a:rPr>
              <a:t>Lord Justice Jackson’s Review of Fixed Recoverable Costs</a:t>
            </a:r>
          </a:p>
          <a:p>
            <a:r>
              <a:rPr lang="en-GB" sz="2400" dirty="0" smtClean="0">
                <a:latin typeface="Garamond" panose="02020404030301010803" pitchFamily="18" charset="0"/>
              </a:rPr>
              <a:t>Implementation of Lord Justice </a:t>
            </a:r>
            <a:r>
              <a:rPr lang="en-GB" sz="2400" dirty="0" err="1" smtClean="0">
                <a:latin typeface="Garamond" panose="02020404030301010803" pitchFamily="18" charset="0"/>
              </a:rPr>
              <a:t>Briggss</a:t>
            </a:r>
            <a:r>
              <a:rPr lang="en-GB" sz="2400" dirty="0" smtClean="0">
                <a:latin typeface="Garamond" panose="02020404030301010803" pitchFamily="18" charset="0"/>
              </a:rPr>
              <a:t>’ Civil Courts Structure Review</a:t>
            </a:r>
          </a:p>
          <a:p>
            <a:r>
              <a:rPr lang="en-GB" sz="2400" dirty="0" smtClean="0">
                <a:latin typeface="Garamond" panose="02020404030301010803" pitchFamily="18" charset="0"/>
              </a:rPr>
              <a:t>Department of Health’s consultation on Fixed Recoverable Costs for Clinical Negligence Claims</a:t>
            </a:r>
          </a:p>
          <a:p>
            <a:r>
              <a:rPr lang="en-GB" sz="2400" dirty="0">
                <a:latin typeface="Garamond" panose="02020404030301010803" pitchFamily="18" charset="0"/>
              </a:rPr>
              <a:t>Department of Health’s consultation on </a:t>
            </a:r>
            <a:r>
              <a:rPr lang="en-GB" sz="2400" dirty="0" smtClean="0">
                <a:latin typeface="Garamond" panose="02020404030301010803" pitchFamily="18" charset="0"/>
              </a:rPr>
              <a:t>A Rapid Resolution and Redress Scheme for Severe Avoidable Birth Injury</a:t>
            </a:r>
          </a:p>
          <a:p>
            <a:r>
              <a:rPr lang="en-GB" sz="2400" dirty="0" smtClean="0">
                <a:latin typeface="Garamond" panose="02020404030301010803" pitchFamily="18" charset="0"/>
              </a:rPr>
              <a:t>Ministry of Justice consultation on The personal injury discount rate: how should it be set in future</a:t>
            </a:r>
          </a:p>
          <a:p>
            <a:r>
              <a:rPr lang="en-GB" sz="2400" dirty="0">
                <a:latin typeface="Garamond" panose="02020404030301010803" pitchFamily="18" charset="0"/>
              </a:rPr>
              <a:t>Ministry of </a:t>
            </a:r>
            <a:r>
              <a:rPr lang="en-GB" sz="2400" dirty="0" smtClean="0">
                <a:latin typeface="Garamond" panose="02020404030301010803" pitchFamily="18" charset="0"/>
              </a:rPr>
              <a:t>Defence </a:t>
            </a:r>
            <a:r>
              <a:rPr lang="en-GB" sz="2400" dirty="0">
                <a:latin typeface="Garamond" panose="02020404030301010803" pitchFamily="18" charset="0"/>
              </a:rPr>
              <a:t>consultation on </a:t>
            </a:r>
            <a:r>
              <a:rPr lang="en-GB" sz="2400" dirty="0" smtClean="0">
                <a:latin typeface="Garamond" panose="02020404030301010803" pitchFamily="18" charset="0"/>
              </a:rPr>
              <a:t>Better Combat Compensation</a:t>
            </a:r>
            <a:endParaRPr lang="en-GB" sz="2400" dirty="0">
              <a:latin typeface="Garamond" panose="02020404030301010803" pitchFamily="18" charset="0"/>
            </a:endParaRPr>
          </a:p>
          <a:p>
            <a:endParaRPr lang="en-GB" sz="2400" dirty="0" smtClean="0">
              <a:latin typeface="Garamond" panose="02020404030301010803" pitchFamily="18" charset="0"/>
            </a:endParaRPr>
          </a:p>
          <a:p>
            <a:endParaRPr lang="en-GB" sz="2400" dirty="0" smtClean="0">
              <a:latin typeface="Garamond" panose="02020404030301010803" pitchFamily="18" charset="0"/>
            </a:endParaRPr>
          </a:p>
          <a:p>
            <a:endParaRPr lang="en-GB" sz="2400" dirty="0">
              <a:latin typeface="Garamond" panose="02020404030301010803" pitchFamily="18" charset="0"/>
            </a:endParaRPr>
          </a:p>
        </p:txBody>
      </p:sp>
    </p:spTree>
    <p:extLst>
      <p:ext uri="{BB962C8B-B14F-4D97-AF65-F5344CB8AC3E}">
        <p14:creationId xmlns:p14="http://schemas.microsoft.com/office/powerpoint/2010/main" val="386069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Garamond" panose="02020404030301010803" pitchFamily="18" charset="0"/>
              </a:rPr>
              <a:t>Concerns</a:t>
            </a:r>
            <a:endParaRPr lang="en-GB" dirty="0">
              <a:latin typeface="Garamond" panose="02020404030301010803" pitchFamily="18" charset="0"/>
            </a:endParaRPr>
          </a:p>
        </p:txBody>
      </p:sp>
      <p:sp>
        <p:nvSpPr>
          <p:cNvPr id="5" name="Content Placeholder 4"/>
          <p:cNvSpPr>
            <a:spLocks noGrp="1"/>
          </p:cNvSpPr>
          <p:nvPr>
            <p:ph idx="1"/>
          </p:nvPr>
        </p:nvSpPr>
        <p:spPr>
          <a:xfrm>
            <a:off x="457200" y="1600200"/>
            <a:ext cx="8229600" cy="5141168"/>
          </a:xfrm>
        </p:spPr>
        <p:txBody>
          <a:bodyPr>
            <a:normAutofit/>
          </a:bodyPr>
          <a:lstStyle/>
          <a:p>
            <a:r>
              <a:rPr lang="en-GB" sz="2400" dirty="0" smtClean="0">
                <a:latin typeface="Garamond" panose="02020404030301010803" pitchFamily="18" charset="0"/>
              </a:rPr>
              <a:t>Damages</a:t>
            </a:r>
          </a:p>
          <a:p>
            <a:r>
              <a:rPr lang="en-GB" sz="2400" dirty="0" smtClean="0">
                <a:latin typeface="Garamond" panose="02020404030301010803" pitchFamily="18" charset="0"/>
              </a:rPr>
              <a:t>Costs</a:t>
            </a:r>
          </a:p>
          <a:p>
            <a:r>
              <a:rPr lang="en-GB" sz="2400" dirty="0" smtClean="0">
                <a:latin typeface="Garamond" panose="02020404030301010803" pitchFamily="18" charset="0"/>
              </a:rPr>
              <a:t>Process</a:t>
            </a:r>
          </a:p>
          <a:p>
            <a:r>
              <a:rPr lang="en-GB" sz="2400" dirty="0" smtClean="0">
                <a:latin typeface="Garamond" panose="02020404030301010803" pitchFamily="18" charset="0"/>
              </a:rPr>
              <a:t>Funding</a:t>
            </a:r>
          </a:p>
          <a:p>
            <a:r>
              <a:rPr lang="en-GB" sz="2400" dirty="0" smtClean="0">
                <a:latin typeface="Garamond" panose="02020404030301010803" pitchFamily="18" charset="0"/>
              </a:rPr>
              <a:t>Access to Justice</a:t>
            </a:r>
          </a:p>
          <a:p>
            <a:r>
              <a:rPr lang="en-GB" sz="2400" dirty="0" smtClean="0">
                <a:latin typeface="Garamond" panose="02020404030301010803" pitchFamily="18" charset="0"/>
              </a:rPr>
              <a:t>Timing</a:t>
            </a:r>
            <a:endParaRPr lang="en-GB" sz="2400" dirty="0">
              <a:latin typeface="Garamond" panose="02020404030301010803" pitchFamily="18" charset="0"/>
            </a:endParaRPr>
          </a:p>
          <a:p>
            <a:endParaRPr lang="en-GB" sz="2400" dirty="0" smtClean="0">
              <a:latin typeface="Garamond" panose="02020404030301010803" pitchFamily="18" charset="0"/>
            </a:endParaRPr>
          </a:p>
          <a:p>
            <a:endParaRPr lang="en-GB" sz="2400" dirty="0" smtClean="0">
              <a:latin typeface="Garamond" panose="02020404030301010803" pitchFamily="18" charset="0"/>
            </a:endParaRPr>
          </a:p>
          <a:p>
            <a:endParaRPr lang="en-GB" sz="2400" dirty="0">
              <a:latin typeface="Garamond" panose="02020404030301010803" pitchFamily="18" charset="0"/>
            </a:endParaRPr>
          </a:p>
        </p:txBody>
      </p:sp>
    </p:spTree>
    <p:extLst>
      <p:ext uri="{BB962C8B-B14F-4D97-AF65-F5344CB8AC3E}">
        <p14:creationId xmlns:p14="http://schemas.microsoft.com/office/powerpoint/2010/main" val="1636008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Garamond" panose="02020404030301010803" pitchFamily="18" charset="0"/>
              </a:rPr>
              <a:t>Damages</a:t>
            </a:r>
            <a:endParaRPr lang="en-GB" dirty="0">
              <a:latin typeface="Garamond" panose="02020404030301010803" pitchFamily="18" charset="0"/>
            </a:endParaRPr>
          </a:p>
        </p:txBody>
      </p:sp>
      <p:sp>
        <p:nvSpPr>
          <p:cNvPr id="5" name="Content Placeholder 4"/>
          <p:cNvSpPr>
            <a:spLocks noGrp="1"/>
          </p:cNvSpPr>
          <p:nvPr>
            <p:ph idx="1"/>
          </p:nvPr>
        </p:nvSpPr>
        <p:spPr>
          <a:xfrm>
            <a:off x="457200" y="1600200"/>
            <a:ext cx="4402832" cy="5141168"/>
          </a:xfrm>
        </p:spPr>
        <p:txBody>
          <a:bodyPr>
            <a:normAutofit/>
          </a:bodyPr>
          <a:lstStyle/>
          <a:p>
            <a:r>
              <a:rPr lang="en-GB" sz="2400" dirty="0" smtClean="0">
                <a:latin typeface="Garamond" panose="02020404030301010803" pitchFamily="18" charset="0"/>
              </a:rPr>
              <a:t>Tariffs</a:t>
            </a:r>
          </a:p>
          <a:p>
            <a:pPr lvl="1"/>
            <a:r>
              <a:rPr lang="en-GB" sz="2000" dirty="0" smtClean="0">
                <a:latin typeface="Garamond" panose="02020404030301010803" pitchFamily="18" charset="0"/>
              </a:rPr>
              <a:t>Digital approach cf. analogue approach</a:t>
            </a:r>
          </a:p>
          <a:p>
            <a:pPr lvl="1"/>
            <a:r>
              <a:rPr lang="en-GB" sz="2000" dirty="0" smtClean="0">
                <a:latin typeface="Garamond" panose="02020404030301010803" pitchFamily="18" charset="0"/>
              </a:rPr>
              <a:t>Ossification</a:t>
            </a:r>
          </a:p>
          <a:p>
            <a:pPr lvl="1"/>
            <a:r>
              <a:rPr lang="en-GB" sz="2000" dirty="0" smtClean="0">
                <a:latin typeface="Garamond" panose="02020404030301010803" pitchFamily="18" charset="0"/>
              </a:rPr>
              <a:t>Taxonomy</a:t>
            </a:r>
          </a:p>
          <a:p>
            <a:pPr lvl="1"/>
            <a:r>
              <a:rPr lang="en-GB" sz="2000" dirty="0" smtClean="0">
                <a:latin typeface="Garamond" panose="02020404030301010803" pitchFamily="18" charset="0"/>
              </a:rPr>
              <a:t>Psychological injury</a:t>
            </a:r>
          </a:p>
          <a:p>
            <a:pPr lvl="1"/>
            <a:r>
              <a:rPr lang="en-GB" sz="2000" dirty="0" smtClean="0">
                <a:latin typeface="Garamond" panose="02020404030301010803" pitchFamily="18" charset="0"/>
              </a:rPr>
              <a:t>A flawed basis: heavy discounts from old data</a:t>
            </a:r>
          </a:p>
          <a:p>
            <a:pPr lvl="1"/>
            <a:r>
              <a:rPr lang="en-GB" sz="2000" dirty="0" smtClean="0">
                <a:latin typeface="Garamond" panose="02020404030301010803" pitchFamily="18" charset="0"/>
              </a:rPr>
              <a:t>Disproportionate impact on low income claimants</a:t>
            </a:r>
          </a:p>
          <a:p>
            <a:endParaRPr lang="en-GB" sz="2400" dirty="0" smtClean="0">
              <a:latin typeface="Garamond" panose="02020404030301010803" pitchFamily="18" charset="0"/>
            </a:endParaRPr>
          </a:p>
          <a:p>
            <a:endParaRPr lang="en-GB" sz="2400" dirty="0" smtClean="0">
              <a:latin typeface="Garamond" panose="02020404030301010803" pitchFamily="18" charset="0"/>
            </a:endParaRPr>
          </a:p>
          <a:p>
            <a:endParaRPr lang="en-GB" sz="2400" dirty="0">
              <a:latin typeface="Garamond" panose="02020404030301010803" pitchFamily="18" charset="0"/>
            </a:endParaRPr>
          </a:p>
        </p:txBody>
      </p:sp>
      <p:pic>
        <p:nvPicPr>
          <p:cNvPr id="6" name="Picture 5"/>
          <p:cNvPicPr>
            <a:picLocks noChangeAspect="1"/>
          </p:cNvPicPr>
          <p:nvPr/>
        </p:nvPicPr>
        <p:blipFill>
          <a:blip r:embed="rId2"/>
          <a:stretch>
            <a:fillRect/>
          </a:stretch>
        </p:blipFill>
        <p:spPr>
          <a:xfrm>
            <a:off x="5292080" y="1700807"/>
            <a:ext cx="3096344" cy="4627121"/>
          </a:xfrm>
          <a:prstGeom prst="rect">
            <a:avLst/>
          </a:prstGeom>
        </p:spPr>
      </p:pic>
    </p:spTree>
    <p:extLst>
      <p:ext uri="{BB962C8B-B14F-4D97-AF65-F5344CB8AC3E}">
        <p14:creationId xmlns:p14="http://schemas.microsoft.com/office/powerpoint/2010/main" val="1241704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Garamond" panose="02020404030301010803" pitchFamily="18" charset="0"/>
              </a:rPr>
              <a:t>Damages</a:t>
            </a:r>
            <a:endParaRPr lang="en-GB" dirty="0">
              <a:latin typeface="Garamond" panose="02020404030301010803" pitchFamily="18" charset="0"/>
            </a:endParaRPr>
          </a:p>
        </p:txBody>
      </p:sp>
      <p:sp>
        <p:nvSpPr>
          <p:cNvPr id="5" name="Content Placeholder 4"/>
          <p:cNvSpPr>
            <a:spLocks noGrp="1"/>
          </p:cNvSpPr>
          <p:nvPr>
            <p:ph idx="1"/>
          </p:nvPr>
        </p:nvSpPr>
        <p:spPr>
          <a:xfrm>
            <a:off x="457200" y="1600200"/>
            <a:ext cx="8229600" cy="5141168"/>
          </a:xfrm>
        </p:spPr>
        <p:txBody>
          <a:bodyPr>
            <a:normAutofit/>
          </a:bodyPr>
          <a:lstStyle/>
          <a:p>
            <a:endParaRPr lang="en-GB" sz="2400" dirty="0" smtClean="0">
              <a:latin typeface="Garamond" panose="02020404030301010803" pitchFamily="18" charset="0"/>
            </a:endParaRPr>
          </a:p>
          <a:p>
            <a:endParaRPr lang="en-GB" sz="2400" dirty="0" smtClean="0">
              <a:latin typeface="Garamond" panose="02020404030301010803" pitchFamily="18" charset="0"/>
            </a:endParaRPr>
          </a:p>
          <a:p>
            <a:endParaRPr lang="en-GB" sz="2400" dirty="0">
              <a:latin typeface="Garamond" panose="02020404030301010803" pitchFamily="18" charset="0"/>
            </a:endParaRPr>
          </a:p>
        </p:txBody>
      </p:sp>
      <p:pic>
        <p:nvPicPr>
          <p:cNvPr id="2" name="Picture 1"/>
          <p:cNvPicPr>
            <a:picLocks noChangeAspect="1"/>
          </p:cNvPicPr>
          <p:nvPr/>
        </p:nvPicPr>
        <p:blipFill>
          <a:blip r:embed="rId2"/>
          <a:stretch>
            <a:fillRect/>
          </a:stretch>
        </p:blipFill>
        <p:spPr>
          <a:xfrm>
            <a:off x="457200" y="1622628"/>
            <a:ext cx="7840642" cy="3390548"/>
          </a:xfrm>
          <a:prstGeom prst="rect">
            <a:avLst/>
          </a:prstGeom>
        </p:spPr>
      </p:pic>
      <p:sp>
        <p:nvSpPr>
          <p:cNvPr id="3" name="Oval 2"/>
          <p:cNvSpPr/>
          <p:nvPr/>
        </p:nvSpPr>
        <p:spPr>
          <a:xfrm>
            <a:off x="3023166" y="2080010"/>
            <a:ext cx="1728192" cy="40344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5508104" y="2080010"/>
            <a:ext cx="1728192" cy="40344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4742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Garamond" panose="02020404030301010803" pitchFamily="18" charset="0"/>
              </a:rPr>
              <a:t>Costs</a:t>
            </a:r>
            <a:endParaRPr lang="en-GB" dirty="0">
              <a:latin typeface="Garamond" panose="02020404030301010803" pitchFamily="18" charset="0"/>
            </a:endParaRPr>
          </a:p>
        </p:txBody>
      </p:sp>
      <p:sp>
        <p:nvSpPr>
          <p:cNvPr id="5" name="Content Placeholder 4"/>
          <p:cNvSpPr>
            <a:spLocks noGrp="1"/>
          </p:cNvSpPr>
          <p:nvPr>
            <p:ph idx="1"/>
          </p:nvPr>
        </p:nvSpPr>
        <p:spPr>
          <a:xfrm>
            <a:off x="457200" y="1600200"/>
            <a:ext cx="8229600" cy="5141168"/>
          </a:xfrm>
        </p:spPr>
        <p:txBody>
          <a:bodyPr>
            <a:normAutofit/>
          </a:bodyPr>
          <a:lstStyle/>
          <a:p>
            <a:r>
              <a:rPr lang="en-GB" sz="2400" dirty="0" smtClean="0">
                <a:latin typeface="Garamond" panose="02020404030301010803" pitchFamily="18" charset="0"/>
              </a:rPr>
              <a:t>The failure of costs management</a:t>
            </a:r>
          </a:p>
          <a:p>
            <a:r>
              <a:rPr lang="en-GB" sz="2400" dirty="0" smtClean="0">
                <a:latin typeface="Garamond" panose="02020404030301010803" pitchFamily="18" charset="0"/>
              </a:rPr>
              <a:t>Are there any advantages to open costs?</a:t>
            </a:r>
          </a:p>
          <a:p>
            <a:r>
              <a:rPr lang="en-GB" sz="2400" dirty="0" smtClean="0">
                <a:latin typeface="Garamond" panose="02020404030301010803" pitchFamily="18" charset="0"/>
              </a:rPr>
              <a:t>Fixed Recoverable Costs: Where are we?</a:t>
            </a:r>
          </a:p>
          <a:p>
            <a:r>
              <a:rPr lang="en-GB" sz="2400" dirty="0" smtClean="0">
                <a:latin typeface="Garamond" panose="02020404030301010803" pitchFamily="18" charset="0"/>
              </a:rPr>
              <a:t>The future</a:t>
            </a:r>
            <a:endParaRPr lang="en-GB" sz="2000" dirty="0">
              <a:latin typeface="Garamond" panose="02020404030301010803" pitchFamily="18" charset="0"/>
            </a:endParaRPr>
          </a:p>
          <a:p>
            <a:endParaRPr lang="en-GB" sz="2400" dirty="0" smtClean="0">
              <a:latin typeface="Garamond" panose="02020404030301010803" pitchFamily="18" charset="0"/>
            </a:endParaRPr>
          </a:p>
          <a:p>
            <a:endParaRPr lang="en-GB" sz="2400" dirty="0" smtClean="0">
              <a:latin typeface="Garamond" panose="02020404030301010803" pitchFamily="18" charset="0"/>
            </a:endParaRPr>
          </a:p>
          <a:p>
            <a:endParaRPr lang="en-GB" sz="2400" dirty="0">
              <a:latin typeface="Garamond" panose="02020404030301010803" pitchFamily="18" charset="0"/>
            </a:endParaRPr>
          </a:p>
        </p:txBody>
      </p:sp>
    </p:spTree>
    <p:extLst>
      <p:ext uri="{BB962C8B-B14F-4D97-AF65-F5344CB8AC3E}">
        <p14:creationId xmlns:p14="http://schemas.microsoft.com/office/powerpoint/2010/main" val="3443469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Garamond" panose="02020404030301010803" pitchFamily="18" charset="0"/>
              </a:rPr>
              <a:t>Process</a:t>
            </a:r>
            <a:endParaRPr lang="en-GB" dirty="0">
              <a:latin typeface="Garamond" panose="02020404030301010803" pitchFamily="18" charset="0"/>
            </a:endParaRPr>
          </a:p>
        </p:txBody>
      </p:sp>
      <p:sp>
        <p:nvSpPr>
          <p:cNvPr id="5" name="Content Placeholder 4"/>
          <p:cNvSpPr>
            <a:spLocks noGrp="1"/>
          </p:cNvSpPr>
          <p:nvPr>
            <p:ph idx="1"/>
          </p:nvPr>
        </p:nvSpPr>
        <p:spPr>
          <a:xfrm>
            <a:off x="457200" y="1600200"/>
            <a:ext cx="8229600" cy="5141168"/>
          </a:xfrm>
        </p:spPr>
        <p:txBody>
          <a:bodyPr>
            <a:normAutofit/>
          </a:bodyPr>
          <a:lstStyle/>
          <a:p>
            <a:r>
              <a:rPr lang="en-GB" sz="2400" dirty="0" smtClean="0">
                <a:latin typeface="Garamond" panose="02020404030301010803" pitchFamily="18" charset="0"/>
              </a:rPr>
              <a:t>Changes to the Small Claims Track (SCT)</a:t>
            </a:r>
          </a:p>
          <a:p>
            <a:pPr lvl="1"/>
            <a:r>
              <a:rPr lang="en-GB" sz="2000" dirty="0" smtClean="0">
                <a:latin typeface="Garamond" panose="02020404030301010803" pitchFamily="18" charset="0"/>
              </a:rPr>
              <a:t>Structural inequality of arms</a:t>
            </a:r>
          </a:p>
          <a:p>
            <a:pPr lvl="1"/>
            <a:r>
              <a:rPr lang="en-GB" sz="2000" dirty="0" smtClean="0">
                <a:latin typeface="Garamond" panose="02020404030301010803" pitchFamily="18" charset="0"/>
              </a:rPr>
              <a:t>Harm cf. mechanism of injury</a:t>
            </a:r>
          </a:p>
          <a:p>
            <a:pPr lvl="1"/>
            <a:r>
              <a:rPr lang="en-GB" sz="2000" dirty="0" smtClean="0">
                <a:latin typeface="Garamond" panose="02020404030301010803" pitchFamily="18" charset="0"/>
              </a:rPr>
              <a:t>Financial incentives to settle:</a:t>
            </a:r>
          </a:p>
          <a:p>
            <a:pPr lvl="2"/>
            <a:r>
              <a:rPr lang="en-GB" sz="2200" dirty="0" smtClean="0">
                <a:latin typeface="Garamond" panose="02020404030301010803" pitchFamily="18" charset="0"/>
              </a:rPr>
              <a:t>no-costs and no Part 36</a:t>
            </a:r>
          </a:p>
          <a:p>
            <a:pPr lvl="2"/>
            <a:r>
              <a:rPr lang="en-GB" sz="2200" dirty="0" smtClean="0">
                <a:latin typeface="Garamond" panose="02020404030301010803" pitchFamily="18" charset="0"/>
              </a:rPr>
              <a:t>no </a:t>
            </a:r>
            <a:r>
              <a:rPr lang="en-GB" sz="2200" dirty="0" err="1" smtClean="0">
                <a:latin typeface="Garamond" panose="02020404030301010803" pitchFamily="18" charset="0"/>
              </a:rPr>
              <a:t>refundability</a:t>
            </a:r>
            <a:r>
              <a:rPr lang="en-GB" sz="2200" dirty="0" smtClean="0">
                <a:latin typeface="Garamond" panose="02020404030301010803" pitchFamily="18" charset="0"/>
              </a:rPr>
              <a:t> of hearing fee</a:t>
            </a:r>
          </a:p>
          <a:p>
            <a:pPr lvl="2"/>
            <a:r>
              <a:rPr lang="en-GB" sz="2200" dirty="0" smtClean="0">
                <a:latin typeface="Garamond" panose="02020404030301010803" pitchFamily="18" charset="0"/>
              </a:rPr>
              <a:t>appetite/resources for ADR</a:t>
            </a:r>
          </a:p>
          <a:p>
            <a:pPr marL="914400" lvl="2" indent="0">
              <a:buNone/>
            </a:pPr>
            <a:endParaRPr lang="en-GB" sz="2200" dirty="0" smtClean="0">
              <a:latin typeface="Garamond" panose="02020404030301010803" pitchFamily="18" charset="0"/>
            </a:endParaRPr>
          </a:p>
          <a:p>
            <a:r>
              <a:rPr lang="en-GB" sz="2400" dirty="0" smtClean="0">
                <a:latin typeface="Garamond" panose="02020404030301010803" pitchFamily="18" charset="0"/>
              </a:rPr>
              <a:t>Litigants in Person</a:t>
            </a:r>
          </a:p>
          <a:p>
            <a:pPr lvl="1"/>
            <a:r>
              <a:rPr lang="en-GB" sz="2000" dirty="0" smtClean="0">
                <a:latin typeface="Garamond" panose="02020404030301010803" pitchFamily="18" charset="0"/>
              </a:rPr>
              <a:t>Access to Portals</a:t>
            </a:r>
          </a:p>
          <a:p>
            <a:pPr lvl="1"/>
            <a:r>
              <a:rPr lang="en-GB" sz="2000" dirty="0" smtClean="0">
                <a:latin typeface="Garamond" panose="02020404030301010803" pitchFamily="18" charset="0"/>
              </a:rPr>
              <a:t>Access to </a:t>
            </a:r>
            <a:r>
              <a:rPr lang="en-GB" sz="2000" dirty="0" err="1" smtClean="0">
                <a:latin typeface="Garamond" panose="02020404030301010803" pitchFamily="18" charset="0"/>
              </a:rPr>
              <a:t>MedCo</a:t>
            </a:r>
            <a:endParaRPr lang="en-GB" sz="2400" dirty="0">
              <a:latin typeface="Garamond" panose="02020404030301010803" pitchFamily="18" charset="0"/>
            </a:endParaRPr>
          </a:p>
          <a:p>
            <a:endParaRPr lang="en-GB" sz="2400" dirty="0" smtClean="0">
              <a:latin typeface="Garamond" panose="02020404030301010803" pitchFamily="18" charset="0"/>
            </a:endParaRPr>
          </a:p>
          <a:p>
            <a:endParaRPr lang="en-GB" sz="2400" dirty="0" smtClean="0">
              <a:latin typeface="Garamond" panose="02020404030301010803" pitchFamily="18" charset="0"/>
            </a:endParaRPr>
          </a:p>
          <a:p>
            <a:endParaRPr lang="en-GB" sz="2400" dirty="0">
              <a:latin typeface="Garamond" panose="02020404030301010803" pitchFamily="18" charset="0"/>
            </a:endParaRPr>
          </a:p>
        </p:txBody>
      </p:sp>
    </p:spTree>
    <p:extLst>
      <p:ext uri="{BB962C8B-B14F-4D97-AF65-F5344CB8AC3E}">
        <p14:creationId xmlns:p14="http://schemas.microsoft.com/office/powerpoint/2010/main" val="1323288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Garamond" panose="02020404030301010803" pitchFamily="18" charset="0"/>
              </a:rPr>
              <a:t>Funding</a:t>
            </a:r>
            <a:endParaRPr lang="en-GB" dirty="0">
              <a:latin typeface="Garamond" panose="02020404030301010803" pitchFamily="18" charset="0"/>
            </a:endParaRPr>
          </a:p>
        </p:txBody>
      </p:sp>
      <p:sp>
        <p:nvSpPr>
          <p:cNvPr id="5" name="Content Placeholder 4"/>
          <p:cNvSpPr>
            <a:spLocks noGrp="1"/>
          </p:cNvSpPr>
          <p:nvPr>
            <p:ph idx="1"/>
          </p:nvPr>
        </p:nvSpPr>
        <p:spPr>
          <a:xfrm>
            <a:off x="457200" y="1600200"/>
            <a:ext cx="8229600" cy="5141168"/>
          </a:xfrm>
        </p:spPr>
        <p:txBody>
          <a:bodyPr>
            <a:normAutofit/>
          </a:bodyPr>
          <a:lstStyle/>
          <a:p>
            <a:r>
              <a:rPr lang="en-GB" sz="2400" dirty="0" smtClean="0">
                <a:latin typeface="Garamond" panose="02020404030301010803" pitchFamily="18" charset="0"/>
              </a:rPr>
              <a:t>The impact of a change to the SCT</a:t>
            </a:r>
          </a:p>
          <a:p>
            <a:r>
              <a:rPr lang="en-GB" sz="2400" dirty="0" smtClean="0">
                <a:latin typeface="Garamond" panose="02020404030301010803" pitchFamily="18" charset="0"/>
              </a:rPr>
              <a:t>A change in the basket of risks for CFAs</a:t>
            </a:r>
          </a:p>
          <a:p>
            <a:r>
              <a:rPr lang="en-GB" sz="2400" dirty="0" smtClean="0">
                <a:latin typeface="Garamond" panose="02020404030301010803" pitchFamily="18" charset="0"/>
              </a:rPr>
              <a:t>The ‘call for evidence’ and the </a:t>
            </a:r>
            <a:r>
              <a:rPr lang="en-GB" sz="2400" dirty="0" err="1" smtClean="0">
                <a:latin typeface="Garamond" panose="02020404030301010803" pitchFamily="18" charset="0"/>
              </a:rPr>
              <a:t>MoJ’s</a:t>
            </a:r>
            <a:r>
              <a:rPr lang="en-GB" sz="2400" dirty="0" smtClean="0">
                <a:latin typeface="Garamond" panose="02020404030301010803" pitchFamily="18" charset="0"/>
              </a:rPr>
              <a:t> response</a:t>
            </a:r>
          </a:p>
          <a:p>
            <a:r>
              <a:rPr lang="en-GB" sz="2400" dirty="0" smtClean="0">
                <a:latin typeface="Garamond" panose="02020404030301010803" pitchFamily="18" charset="0"/>
              </a:rPr>
              <a:t>To BTE or not to BTE?</a:t>
            </a:r>
          </a:p>
          <a:p>
            <a:r>
              <a:rPr lang="en-GB" sz="2400" dirty="0" smtClean="0">
                <a:latin typeface="Garamond" panose="02020404030301010803" pitchFamily="18" charset="0"/>
              </a:rPr>
              <a:t>Disbursement funding</a:t>
            </a:r>
          </a:p>
          <a:p>
            <a:endParaRPr lang="en-GB" sz="2400" dirty="0" smtClean="0">
              <a:latin typeface="Garamond" panose="02020404030301010803" pitchFamily="18" charset="0"/>
            </a:endParaRPr>
          </a:p>
          <a:p>
            <a:endParaRPr lang="en-GB" sz="2400" dirty="0">
              <a:latin typeface="Garamond" panose="02020404030301010803" pitchFamily="18" charset="0"/>
            </a:endParaRPr>
          </a:p>
        </p:txBody>
      </p:sp>
    </p:spTree>
    <p:extLst>
      <p:ext uri="{BB962C8B-B14F-4D97-AF65-F5344CB8AC3E}">
        <p14:creationId xmlns:p14="http://schemas.microsoft.com/office/powerpoint/2010/main" val="2512927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12" y="6453335"/>
            <a:ext cx="7055768" cy="416879"/>
          </a:xfrm>
        </p:spPr>
        <p:txBody>
          <a:bodyPr>
            <a:noAutofit/>
          </a:bodyPr>
          <a:lstStyle/>
          <a:p>
            <a:r>
              <a:rPr lang="en-GB" sz="900" b="0" cap="none" dirty="0" smtClean="0">
                <a:latin typeface="+mn-lt"/>
              </a:rPr>
              <a:t>Image credit: Copyright </a:t>
            </a:r>
            <a:r>
              <a:rPr lang="en-GB" sz="900" b="0" cap="none" dirty="0" smtClean="0">
                <a:latin typeface="+mn-lt"/>
                <a:hlinkClick r:id="rId2"/>
              </a:rPr>
              <a:t> George Osborne 0486am</a:t>
            </a:r>
            <a:r>
              <a:rPr lang="en-GB" sz="900" b="0" cap="none" dirty="0" smtClean="0">
                <a:latin typeface="+mn-lt"/>
              </a:rPr>
              <a:t> by</a:t>
            </a:r>
            <a:r>
              <a:rPr lang="en-GB" sz="900" b="0" cap="none" dirty="0" smtClean="0">
                <a:latin typeface="+mn-lt"/>
                <a:hlinkClick r:id="rId3"/>
              </a:rPr>
              <a:t> Altogetherfool</a:t>
            </a:r>
            <a:r>
              <a:rPr lang="en-GB" sz="900" b="0" cap="none" dirty="0" smtClean="0">
                <a:latin typeface="+mn-lt"/>
              </a:rPr>
              <a:t>. </a:t>
            </a:r>
            <a:r>
              <a:rPr lang="en-GB" sz="900" b="0" cap="none" dirty="0">
                <a:latin typeface="+mn-lt"/>
              </a:rPr>
              <a:t>Licensed under </a:t>
            </a:r>
            <a:r>
              <a:rPr lang="en-GB" sz="900" b="0" cap="none" dirty="0">
                <a:latin typeface="+mn-lt"/>
                <a:hlinkClick r:id="rId4"/>
              </a:rPr>
              <a:t>CC BY-2.0</a:t>
            </a:r>
            <a:r>
              <a:rPr lang="en-GB" sz="900" b="0" cap="none" dirty="0">
                <a:latin typeface="+mn-lt"/>
              </a:rPr>
              <a:t> / image cropped</a:t>
            </a:r>
            <a:r>
              <a:rPr lang="en-GB" sz="900" b="0" cap="none" dirty="0" smtClean="0">
                <a:latin typeface="+mn-lt"/>
              </a:rPr>
              <a:t>. </a:t>
            </a:r>
            <a:endParaRPr lang="en-GB" sz="900" b="0" cap="none" dirty="0">
              <a:latin typeface="+mn-lt"/>
            </a:endParaRP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r="5679"/>
          <a:stretch/>
        </p:blipFill>
        <p:spPr>
          <a:xfrm>
            <a:off x="0" y="0"/>
            <a:ext cx="9153197" cy="6453335"/>
          </a:xfrm>
          <a:prstGeom prst="rect">
            <a:avLst/>
          </a:prstGeom>
        </p:spPr>
      </p:pic>
      <p:sp>
        <p:nvSpPr>
          <p:cNvPr id="6" name="TextBox 5"/>
          <p:cNvSpPr txBox="1"/>
          <p:nvPr/>
        </p:nvSpPr>
        <p:spPr>
          <a:xfrm>
            <a:off x="5868144" y="501925"/>
            <a:ext cx="3096344" cy="2800767"/>
          </a:xfrm>
          <a:prstGeom prst="rect">
            <a:avLst/>
          </a:prstGeom>
          <a:solidFill>
            <a:schemeClr val="bg1"/>
          </a:solidFill>
        </p:spPr>
        <p:txBody>
          <a:bodyPr wrap="square" rtlCol="0">
            <a:spAutoFit/>
          </a:bodyPr>
          <a:lstStyle/>
          <a:p>
            <a:r>
              <a:rPr lang="en-GB" sz="2400" b="1" dirty="0" smtClean="0">
                <a:latin typeface="Garamond" panose="02020404030301010803" pitchFamily="18" charset="0"/>
              </a:rPr>
              <a:t>“We’re </a:t>
            </a:r>
            <a:r>
              <a:rPr lang="en-GB" sz="2400" b="1" dirty="0">
                <a:latin typeface="Garamond" panose="02020404030301010803" pitchFamily="18" charset="0"/>
              </a:rPr>
              <a:t>going to bring forward reforms to the compensation culture around minor motor </a:t>
            </a:r>
            <a:r>
              <a:rPr lang="en-GB" sz="2400" b="1" dirty="0" smtClean="0">
                <a:latin typeface="Garamond" panose="02020404030301010803" pitchFamily="18" charset="0"/>
              </a:rPr>
              <a:t>accident injuries.”</a:t>
            </a:r>
          </a:p>
          <a:p>
            <a:pPr algn="r"/>
            <a:r>
              <a:rPr lang="en-GB" sz="1400" b="1" dirty="0" smtClean="0">
                <a:latin typeface="Garamond" panose="02020404030301010803" pitchFamily="18" charset="0"/>
              </a:rPr>
              <a:t>George Osborne MP</a:t>
            </a:r>
          </a:p>
          <a:p>
            <a:pPr algn="r"/>
            <a:r>
              <a:rPr lang="en-GB" sz="1400" b="1" dirty="0" smtClean="0">
                <a:latin typeface="Garamond" panose="02020404030301010803" pitchFamily="18" charset="0"/>
              </a:rPr>
              <a:t>Chancellor of the Exchequer, Spending Review and Autumn Statement, 25 November 2015</a:t>
            </a:r>
            <a:endParaRPr lang="en-GB" sz="1400" dirty="0">
              <a:latin typeface="Garamond" panose="02020404030301010803" pitchFamily="18" charset="0"/>
            </a:endParaRPr>
          </a:p>
        </p:txBody>
      </p:sp>
    </p:spTree>
    <p:extLst>
      <p:ext uri="{BB962C8B-B14F-4D97-AF65-F5344CB8AC3E}">
        <p14:creationId xmlns:p14="http://schemas.microsoft.com/office/powerpoint/2010/main" val="3813300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Garamond" panose="02020404030301010803" pitchFamily="18" charset="0"/>
              </a:rPr>
              <a:t>Behaviours</a:t>
            </a:r>
            <a:endParaRPr lang="en-GB" dirty="0">
              <a:latin typeface="Garamond" panose="02020404030301010803" pitchFamily="18" charset="0"/>
            </a:endParaRPr>
          </a:p>
        </p:txBody>
      </p:sp>
      <p:sp>
        <p:nvSpPr>
          <p:cNvPr id="5" name="Content Placeholder 4"/>
          <p:cNvSpPr>
            <a:spLocks noGrp="1"/>
          </p:cNvSpPr>
          <p:nvPr>
            <p:ph idx="1"/>
          </p:nvPr>
        </p:nvSpPr>
        <p:spPr>
          <a:xfrm>
            <a:off x="457200" y="1600200"/>
            <a:ext cx="8229600" cy="5141168"/>
          </a:xfrm>
        </p:spPr>
        <p:txBody>
          <a:bodyPr>
            <a:normAutofit/>
          </a:bodyPr>
          <a:lstStyle/>
          <a:p>
            <a:r>
              <a:rPr lang="en-GB" sz="2400" dirty="0" smtClean="0">
                <a:latin typeface="Garamond" panose="02020404030301010803" pitchFamily="18" charset="0"/>
              </a:rPr>
              <a:t>Disenfranchisement</a:t>
            </a:r>
          </a:p>
          <a:p>
            <a:r>
              <a:rPr lang="en-GB" sz="2400" dirty="0" smtClean="0">
                <a:latin typeface="Garamond" panose="02020404030301010803" pitchFamily="18" charset="0"/>
              </a:rPr>
              <a:t>Disengagement</a:t>
            </a:r>
          </a:p>
          <a:p>
            <a:r>
              <a:rPr lang="en-GB" sz="2400" dirty="0" smtClean="0">
                <a:latin typeface="Garamond" panose="02020404030301010803" pitchFamily="18" charset="0"/>
              </a:rPr>
              <a:t>Displacement</a:t>
            </a:r>
          </a:p>
          <a:p>
            <a:r>
              <a:rPr lang="en-GB" sz="2400" dirty="0" smtClean="0">
                <a:latin typeface="Garamond" panose="02020404030301010803" pitchFamily="18" charset="0"/>
              </a:rPr>
              <a:t>De-skilling</a:t>
            </a:r>
          </a:p>
          <a:p>
            <a:r>
              <a:rPr lang="en-GB" sz="2400" dirty="0" smtClean="0">
                <a:latin typeface="Garamond" panose="02020404030301010803" pitchFamily="18" charset="0"/>
              </a:rPr>
              <a:t>Pressure to extend</a:t>
            </a:r>
          </a:p>
          <a:p>
            <a:r>
              <a:rPr lang="en-GB" sz="2400" smtClean="0">
                <a:latin typeface="Garamond" panose="02020404030301010803" pitchFamily="18" charset="0"/>
              </a:rPr>
              <a:t>Technology</a:t>
            </a:r>
            <a:endParaRPr lang="en-GB" sz="2400" dirty="0" smtClean="0">
              <a:latin typeface="Garamond" panose="02020404030301010803" pitchFamily="18" charset="0"/>
            </a:endParaRPr>
          </a:p>
          <a:p>
            <a:endParaRPr lang="en-GB" sz="2400" dirty="0" smtClean="0">
              <a:latin typeface="Garamond" panose="02020404030301010803" pitchFamily="18" charset="0"/>
            </a:endParaRPr>
          </a:p>
          <a:p>
            <a:endParaRPr lang="en-GB" sz="2400" dirty="0">
              <a:latin typeface="Garamond" panose="02020404030301010803" pitchFamily="18" charset="0"/>
            </a:endParaRPr>
          </a:p>
        </p:txBody>
      </p:sp>
    </p:spTree>
    <p:extLst>
      <p:ext uri="{BB962C8B-B14F-4D97-AF65-F5344CB8AC3E}">
        <p14:creationId xmlns:p14="http://schemas.microsoft.com/office/powerpoint/2010/main" val="519629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noAutofit/>
          </a:bodyPr>
          <a:lstStyle/>
          <a:p>
            <a:r>
              <a:rPr lang="en-GB" sz="2800" dirty="0">
                <a:latin typeface="Garamond" panose="02020404030301010803" pitchFamily="18" charset="0"/>
              </a:rPr>
              <a:t>‘ODR, Fixed Costs and Personal Injury Claims Process reform: A Perfect Storm for Access to Justice</a:t>
            </a:r>
            <a:r>
              <a:rPr lang="en-GB" sz="2800" dirty="0" smtClean="0">
                <a:latin typeface="Garamond" panose="02020404030301010803" pitchFamily="18" charset="0"/>
              </a:rPr>
              <a:t>?’</a:t>
            </a:r>
            <a:endParaRPr lang="en-GB" sz="2800" dirty="0">
              <a:latin typeface="Garamond" panose="02020404030301010803" pitchFamily="18" charset="0"/>
            </a:endParaRPr>
          </a:p>
        </p:txBody>
      </p:sp>
      <p:sp>
        <p:nvSpPr>
          <p:cNvPr id="3" name="Content Placeholder 2"/>
          <p:cNvSpPr>
            <a:spLocks noGrp="1"/>
          </p:cNvSpPr>
          <p:nvPr>
            <p:ph idx="1"/>
          </p:nvPr>
        </p:nvSpPr>
        <p:spPr>
          <a:xfrm>
            <a:off x="457200" y="1600200"/>
            <a:ext cx="8229600" cy="5141168"/>
          </a:xfrm>
        </p:spPr>
        <p:txBody>
          <a:bodyPr>
            <a:normAutofit fontScale="55000" lnSpcReduction="20000"/>
          </a:bodyPr>
          <a:lstStyle/>
          <a:p>
            <a:pPr marL="0" indent="0">
              <a:buNone/>
            </a:pPr>
            <a:r>
              <a:rPr lang="en-GB" dirty="0" smtClean="0">
                <a:latin typeface="Garamond" panose="02020404030301010803" pitchFamily="18" charset="0"/>
              </a:rPr>
              <a:t>In </a:t>
            </a:r>
            <a:r>
              <a:rPr lang="en-GB" dirty="0">
                <a:latin typeface="Garamond" panose="02020404030301010803" pitchFamily="18" charset="0"/>
              </a:rPr>
              <a:t>January 2017 there were three significant developments presenting real challenges for access to justice for those injured as a result of negligence. </a:t>
            </a:r>
            <a:endParaRPr lang="en-GB" dirty="0" smtClean="0">
              <a:latin typeface="Garamond" panose="02020404030301010803" pitchFamily="18" charset="0"/>
            </a:endParaRPr>
          </a:p>
          <a:p>
            <a:pPr marL="0" indent="0">
              <a:buNone/>
            </a:pPr>
            <a:endParaRPr lang="en-GB" dirty="0">
              <a:latin typeface="Garamond" panose="02020404030301010803" pitchFamily="18" charset="0"/>
            </a:endParaRPr>
          </a:p>
          <a:p>
            <a:pPr marL="0" indent="0">
              <a:buNone/>
            </a:pPr>
            <a:r>
              <a:rPr lang="en-GB" dirty="0">
                <a:latin typeface="Garamond" panose="02020404030301010803" pitchFamily="18" charset="0"/>
              </a:rPr>
              <a:t>First, the Lord Chief Justice and the Master of the Rolls issued a joint statement endorsing the Final Report of Lord Justice Briggs’ </a:t>
            </a:r>
            <a:r>
              <a:rPr lang="en-GB" i="1" dirty="0">
                <a:latin typeface="Garamond" panose="02020404030301010803" pitchFamily="18" charset="0"/>
              </a:rPr>
              <a:t>Civil Courts Structure Review</a:t>
            </a:r>
            <a:r>
              <a:rPr lang="en-GB" dirty="0">
                <a:latin typeface="Garamond" panose="02020404030301010803" pitchFamily="18" charset="0"/>
              </a:rPr>
              <a:t>, which they described as ensuring ‘that the overall system for civil justice is improved for its users in a coherent as well as comprehensive manner.’ Chapter 6 of the Report recommended the introduction of an Online Court, eventually to be made compulsory for cases within its jurisdiction, and with a fixed recoverable costs model. </a:t>
            </a:r>
            <a:endParaRPr lang="en-GB" dirty="0" smtClean="0">
              <a:latin typeface="Garamond" panose="02020404030301010803" pitchFamily="18" charset="0"/>
            </a:endParaRPr>
          </a:p>
          <a:p>
            <a:pPr marL="0" indent="0">
              <a:buNone/>
            </a:pPr>
            <a:endParaRPr lang="en-GB" dirty="0">
              <a:latin typeface="Garamond" panose="02020404030301010803" pitchFamily="18" charset="0"/>
            </a:endParaRPr>
          </a:p>
          <a:p>
            <a:pPr marL="0" indent="0">
              <a:buNone/>
            </a:pPr>
            <a:r>
              <a:rPr lang="en-GB" dirty="0">
                <a:latin typeface="Garamond" panose="02020404030301010803" pitchFamily="18" charset="0"/>
              </a:rPr>
              <a:t>On the same day, the Ministry of Justice closed its consultation on ‘</a:t>
            </a:r>
            <a:r>
              <a:rPr lang="en-GB" i="1" dirty="0">
                <a:latin typeface="Garamond" panose="02020404030301010803" pitchFamily="18" charset="0"/>
              </a:rPr>
              <a:t>Reforming the Soft Tissue (‘Whiplash’) Claims Process</a:t>
            </a:r>
            <a:r>
              <a:rPr lang="en-GB" dirty="0">
                <a:latin typeface="Garamond" panose="02020404030301010803" pitchFamily="18" charset="0"/>
              </a:rPr>
              <a:t>’ which included controversial proposals to remove the right of injured people to claim damages for some types of pain, suffering and loss of amenity, the introduction of a fixed tariff for damages for other injuries and an increase in the scope of the small claims track. The Government’s stated aim was to implement the reforms as soon as possible. </a:t>
            </a:r>
          </a:p>
          <a:p>
            <a:pPr marL="0" indent="0">
              <a:buNone/>
            </a:pPr>
            <a:endParaRPr lang="en-GB" dirty="0" smtClean="0">
              <a:latin typeface="Garamond" panose="02020404030301010803" pitchFamily="18" charset="0"/>
            </a:endParaRPr>
          </a:p>
          <a:p>
            <a:pPr marL="0" indent="0">
              <a:buNone/>
            </a:pPr>
            <a:r>
              <a:rPr lang="en-GB" dirty="0" smtClean="0">
                <a:latin typeface="Garamond" panose="02020404030301010803" pitchFamily="18" charset="0"/>
              </a:rPr>
              <a:t>Finally</a:t>
            </a:r>
            <a:r>
              <a:rPr lang="en-GB" dirty="0">
                <a:latin typeface="Garamond" panose="02020404030301010803" pitchFamily="18" charset="0"/>
              </a:rPr>
              <a:t>, Lord Justice Jackson commenced his review of fixed recoverable costs as an extension of his previous Review of Civil Litigation Costs, commissioned by the Lord Chief Justice and the Master of the Rolls. In an earlier speech, Lord Justice Jackson had proposed an extension of fixed recoverable costs to claims with a value of up to £</a:t>
            </a:r>
            <a:r>
              <a:rPr lang="en-GB" dirty="0" smtClean="0">
                <a:latin typeface="Garamond" panose="02020404030301010803" pitchFamily="18" charset="0"/>
              </a:rPr>
              <a:t>250,000. </a:t>
            </a:r>
            <a:endParaRPr lang="en-GB" dirty="0">
              <a:latin typeface="Garamond" panose="02020404030301010803" pitchFamily="18" charset="0"/>
            </a:endParaRPr>
          </a:p>
          <a:p>
            <a:pPr marL="0" indent="0">
              <a:buNone/>
            </a:pPr>
            <a:endParaRPr lang="en-GB" dirty="0">
              <a:latin typeface="Garamond" panose="02020404030301010803" pitchFamily="18" charset="0"/>
            </a:endParaRPr>
          </a:p>
          <a:p>
            <a:pPr marL="0" indent="0">
              <a:buNone/>
            </a:pPr>
            <a:r>
              <a:rPr lang="en-GB" dirty="0">
                <a:latin typeface="Garamond" panose="02020404030301010803" pitchFamily="18" charset="0"/>
              </a:rPr>
              <a:t>How will this concatenation of reforms impact on access to justice in personal injury and clinical negligence claims, where individuals face well-resourced tortfeasors, in what has been described as a ‘paradigm instance of litigation in which the parties are in an asymmetric relationship’? </a:t>
            </a:r>
            <a:endParaRPr lang="en-GB" dirty="0" smtClean="0">
              <a:latin typeface="Garamond" panose="02020404030301010803" pitchFamily="18" charset="0"/>
            </a:endParaRPr>
          </a:p>
          <a:p>
            <a:pPr marL="0" indent="0">
              <a:buNone/>
            </a:pPr>
            <a:endParaRPr lang="en-GB" dirty="0">
              <a:latin typeface="Garamond" panose="02020404030301010803" pitchFamily="18" charset="0"/>
            </a:endParaRPr>
          </a:p>
          <a:p>
            <a:pPr marL="0" indent="0">
              <a:buNone/>
            </a:pPr>
            <a:r>
              <a:rPr lang="en-GB" dirty="0">
                <a:latin typeface="Garamond" panose="02020404030301010803" pitchFamily="18" charset="0"/>
              </a:rPr>
              <a:t>This paper aims to explore some of these topical issues. </a:t>
            </a:r>
          </a:p>
        </p:txBody>
      </p:sp>
    </p:spTree>
    <p:extLst>
      <p:ext uri="{BB962C8B-B14F-4D97-AF65-F5344CB8AC3E}">
        <p14:creationId xmlns:p14="http://schemas.microsoft.com/office/powerpoint/2010/main" val="2831184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33463" y="-123825"/>
            <a:ext cx="11210925" cy="7105650"/>
          </a:xfrm>
          <a:prstGeom prst="rect">
            <a:avLst/>
          </a:prstGeom>
        </p:spPr>
      </p:pic>
      <p:sp>
        <p:nvSpPr>
          <p:cNvPr id="6" name="Title 5"/>
          <p:cNvSpPr>
            <a:spLocks noGrp="1"/>
          </p:cNvSpPr>
          <p:nvPr>
            <p:ph type="title"/>
          </p:nvPr>
        </p:nvSpPr>
        <p:spPr>
          <a:xfrm>
            <a:off x="722312" y="5073203"/>
            <a:ext cx="8421688" cy="1362075"/>
          </a:xfrm>
        </p:spPr>
        <p:txBody>
          <a:bodyPr>
            <a:noAutofit/>
          </a:bodyPr>
          <a:lstStyle/>
          <a:p>
            <a:r>
              <a:rPr lang="en-GB" sz="2400" dirty="0">
                <a:solidFill>
                  <a:schemeClr val="bg1"/>
                </a:solidFill>
                <a:latin typeface="Garamond" panose="02020404030301010803" pitchFamily="18" charset="0"/>
              </a:rPr>
              <a:t>‘ODR, Fixed Costs and Personal Injury Claims Process </a:t>
            </a:r>
            <a:r>
              <a:rPr lang="en-GB" sz="2400" dirty="0" smtClean="0">
                <a:solidFill>
                  <a:schemeClr val="bg1"/>
                </a:solidFill>
                <a:latin typeface="Garamond" panose="02020404030301010803" pitchFamily="18" charset="0"/>
              </a:rPr>
              <a:t>reform</a:t>
            </a:r>
            <a:br>
              <a:rPr lang="en-GB" sz="2400" dirty="0" smtClean="0">
                <a:solidFill>
                  <a:schemeClr val="bg1"/>
                </a:solidFill>
                <a:latin typeface="Garamond" panose="02020404030301010803" pitchFamily="18" charset="0"/>
              </a:rPr>
            </a:br>
            <a:r>
              <a:rPr lang="en-GB" sz="2200" b="0" dirty="0" smtClean="0">
                <a:solidFill>
                  <a:schemeClr val="bg1"/>
                </a:solidFill>
                <a:latin typeface="Garamond" panose="02020404030301010803" pitchFamily="18" charset="0"/>
              </a:rPr>
              <a:t>A </a:t>
            </a:r>
            <a:r>
              <a:rPr lang="en-GB" sz="2200" b="0" dirty="0">
                <a:solidFill>
                  <a:schemeClr val="bg1"/>
                </a:solidFill>
                <a:latin typeface="Garamond" panose="02020404030301010803" pitchFamily="18" charset="0"/>
              </a:rPr>
              <a:t>Perfect Storm for Access to Justice</a:t>
            </a:r>
            <a:r>
              <a:rPr lang="en-GB" sz="2200" b="0" dirty="0" smtClean="0">
                <a:solidFill>
                  <a:schemeClr val="bg1"/>
                </a:solidFill>
                <a:latin typeface="Garamond" panose="02020404030301010803" pitchFamily="18" charset="0"/>
              </a:rPr>
              <a:t>?’</a:t>
            </a:r>
            <a:r>
              <a:rPr lang="en-GB" sz="2000" b="0" dirty="0">
                <a:solidFill>
                  <a:schemeClr val="bg1"/>
                </a:solidFill>
                <a:latin typeface="Garamond" panose="02020404030301010803" pitchFamily="18" charset="0"/>
              </a:rPr>
              <a:t/>
            </a:r>
            <a:br>
              <a:rPr lang="en-GB" sz="2000" b="0" dirty="0">
                <a:solidFill>
                  <a:schemeClr val="bg1"/>
                </a:solidFill>
                <a:latin typeface="Garamond" panose="02020404030301010803" pitchFamily="18" charset="0"/>
              </a:rPr>
            </a:br>
            <a:r>
              <a:rPr lang="en-GB" sz="2000" b="0" cap="none" dirty="0" smtClean="0">
                <a:solidFill>
                  <a:schemeClr val="bg1"/>
                </a:solidFill>
                <a:latin typeface="Garamond" panose="02020404030301010803" pitchFamily="18" charset="0"/>
              </a:rPr>
              <a:t>John Bates, Northumbria Law School</a:t>
            </a:r>
            <a:endParaRPr lang="en-GB" sz="2000" b="0" cap="none" dirty="0">
              <a:solidFill>
                <a:schemeClr val="bg1"/>
              </a:solidFill>
              <a:latin typeface="Garamond" panose="02020404030301010803" pitchFamily="18" charset="0"/>
            </a:endParaRPr>
          </a:p>
        </p:txBody>
      </p:sp>
      <p:sp>
        <p:nvSpPr>
          <p:cNvPr id="7" name="Text Placeholder 6"/>
          <p:cNvSpPr>
            <a:spLocks noGrp="1"/>
          </p:cNvSpPr>
          <p:nvPr>
            <p:ph type="body" idx="1"/>
          </p:nvPr>
        </p:nvSpPr>
        <p:spPr>
          <a:xfrm>
            <a:off x="722313" y="3573016"/>
            <a:ext cx="7772400" cy="1500187"/>
          </a:xfrm>
        </p:spPr>
        <p:txBody>
          <a:bodyPr/>
          <a:lstStyle/>
          <a:p>
            <a:r>
              <a:rPr lang="en-GB" dirty="0" smtClean="0">
                <a:solidFill>
                  <a:schemeClr val="bg1"/>
                </a:solidFill>
                <a:latin typeface="Garamond" panose="02020404030301010803" pitchFamily="18" charset="0"/>
              </a:rPr>
              <a:t>SLSA 2017 &gt; Medical Law, Healthcare and Bioethics</a:t>
            </a:r>
            <a:endParaRPr lang="en-GB" dirty="0">
              <a:solidFill>
                <a:schemeClr val="bg1"/>
              </a:solidFill>
              <a:latin typeface="Garamond" panose="02020404030301010803" pitchFamily="18" charset="0"/>
            </a:endParaRPr>
          </a:p>
        </p:txBody>
      </p:sp>
      <p:sp>
        <p:nvSpPr>
          <p:cNvPr id="9" name="TextBox 8"/>
          <p:cNvSpPr txBox="1"/>
          <p:nvPr/>
        </p:nvSpPr>
        <p:spPr>
          <a:xfrm>
            <a:off x="7380312" y="35332"/>
            <a:ext cx="1800200" cy="369332"/>
          </a:xfrm>
          <a:prstGeom prst="rect">
            <a:avLst/>
          </a:prstGeom>
          <a:noFill/>
        </p:spPr>
        <p:txBody>
          <a:bodyPr wrap="square" rtlCol="0">
            <a:spAutoFit/>
          </a:bodyPr>
          <a:lstStyle/>
          <a:p>
            <a:r>
              <a:rPr lang="en-GB" dirty="0">
                <a:solidFill>
                  <a:schemeClr val="bg1"/>
                </a:solidFill>
              </a:rPr>
              <a:t>@MrJohnBates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116632"/>
            <a:ext cx="288032" cy="247882"/>
          </a:xfrm>
          <a:prstGeom prst="rect">
            <a:avLst/>
          </a:prstGeom>
        </p:spPr>
      </p:pic>
    </p:spTree>
    <p:extLst>
      <p:ext uri="{BB962C8B-B14F-4D97-AF65-F5344CB8AC3E}">
        <p14:creationId xmlns:p14="http://schemas.microsoft.com/office/powerpoint/2010/main" val="526919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pic>
        <p:nvPicPr>
          <p:cNvPr id="7" name="Picture 6"/>
          <p:cNvPicPr>
            <a:picLocks noChangeAspect="1"/>
          </p:cNvPicPr>
          <p:nvPr/>
        </p:nvPicPr>
        <p:blipFill>
          <a:blip r:embed="rId4"/>
          <a:stretch>
            <a:fillRect/>
          </a:stretch>
        </p:blipFill>
        <p:spPr>
          <a:xfrm>
            <a:off x="447675" y="828675"/>
            <a:ext cx="3676650" cy="5200650"/>
          </a:xfrm>
          <a:prstGeom prst="rect">
            <a:avLst/>
          </a:prstGeom>
        </p:spPr>
      </p:pic>
      <p:pic>
        <p:nvPicPr>
          <p:cNvPr id="8" name="Picture 7"/>
          <p:cNvPicPr>
            <a:picLocks noChangeAspect="1"/>
          </p:cNvPicPr>
          <p:nvPr/>
        </p:nvPicPr>
        <p:blipFill>
          <a:blip r:embed="rId5"/>
          <a:stretch>
            <a:fillRect/>
          </a:stretch>
        </p:blipFill>
        <p:spPr>
          <a:xfrm>
            <a:off x="5364088" y="848886"/>
            <a:ext cx="2952693" cy="3161307"/>
          </a:xfrm>
          <a:prstGeom prst="rect">
            <a:avLst/>
          </a:prstGeom>
        </p:spPr>
      </p:pic>
    </p:spTree>
    <p:extLst>
      <p:ext uri="{BB962C8B-B14F-4D97-AF65-F5344CB8AC3E}">
        <p14:creationId xmlns:p14="http://schemas.microsoft.com/office/powerpoint/2010/main" val="3593060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pic>
        <p:nvPicPr>
          <p:cNvPr id="4" name="Picture 3"/>
          <p:cNvPicPr>
            <a:picLocks noChangeAspect="1"/>
          </p:cNvPicPr>
          <p:nvPr/>
        </p:nvPicPr>
        <p:blipFill>
          <a:blip r:embed="rId4"/>
          <a:stretch>
            <a:fillRect/>
          </a:stretch>
        </p:blipFill>
        <p:spPr>
          <a:xfrm>
            <a:off x="338300" y="646571"/>
            <a:ext cx="3895400" cy="5564857"/>
          </a:xfrm>
          <a:prstGeom prst="rect">
            <a:avLst/>
          </a:prstGeom>
        </p:spPr>
      </p:pic>
      <p:pic>
        <p:nvPicPr>
          <p:cNvPr id="5" name="Picture 4"/>
          <p:cNvPicPr>
            <a:picLocks noChangeAspect="1"/>
          </p:cNvPicPr>
          <p:nvPr/>
        </p:nvPicPr>
        <p:blipFill>
          <a:blip r:embed="rId5"/>
          <a:stretch>
            <a:fillRect/>
          </a:stretch>
        </p:blipFill>
        <p:spPr>
          <a:xfrm>
            <a:off x="5364088" y="669531"/>
            <a:ext cx="2952693" cy="3161307"/>
          </a:xfrm>
          <a:prstGeom prst="rect">
            <a:avLst/>
          </a:prstGeom>
        </p:spPr>
      </p:pic>
    </p:spTree>
    <p:extLst>
      <p:ext uri="{BB962C8B-B14F-4D97-AF65-F5344CB8AC3E}">
        <p14:creationId xmlns:p14="http://schemas.microsoft.com/office/powerpoint/2010/main" val="3425201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pic>
        <p:nvPicPr>
          <p:cNvPr id="2" name="Picture 1"/>
          <p:cNvPicPr>
            <a:picLocks noChangeAspect="1"/>
          </p:cNvPicPr>
          <p:nvPr/>
        </p:nvPicPr>
        <p:blipFill>
          <a:blip r:embed="rId4"/>
          <a:stretch>
            <a:fillRect/>
          </a:stretch>
        </p:blipFill>
        <p:spPr>
          <a:xfrm>
            <a:off x="395536" y="1340768"/>
            <a:ext cx="3995295" cy="3960440"/>
          </a:xfrm>
          <a:prstGeom prst="rect">
            <a:avLst/>
          </a:prstGeom>
        </p:spPr>
      </p:pic>
      <p:pic>
        <p:nvPicPr>
          <p:cNvPr id="4" name="Picture 3"/>
          <p:cNvPicPr>
            <a:picLocks noChangeAspect="1"/>
          </p:cNvPicPr>
          <p:nvPr/>
        </p:nvPicPr>
        <p:blipFill>
          <a:blip r:embed="rId5"/>
          <a:stretch>
            <a:fillRect/>
          </a:stretch>
        </p:blipFill>
        <p:spPr>
          <a:xfrm>
            <a:off x="5364088" y="848886"/>
            <a:ext cx="2952693" cy="3161307"/>
          </a:xfrm>
          <a:prstGeom prst="rect">
            <a:avLst/>
          </a:prstGeom>
        </p:spPr>
      </p:pic>
    </p:spTree>
    <p:extLst>
      <p:ext uri="{BB962C8B-B14F-4D97-AF65-F5344CB8AC3E}">
        <p14:creationId xmlns:p14="http://schemas.microsoft.com/office/powerpoint/2010/main" val="1950776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pic>
        <p:nvPicPr>
          <p:cNvPr id="4" name="Picture 3"/>
          <p:cNvPicPr>
            <a:picLocks noChangeAspect="1"/>
          </p:cNvPicPr>
          <p:nvPr/>
        </p:nvPicPr>
        <p:blipFill>
          <a:blip r:embed="rId4"/>
          <a:stretch>
            <a:fillRect/>
          </a:stretch>
        </p:blipFill>
        <p:spPr>
          <a:xfrm>
            <a:off x="469961" y="862249"/>
            <a:ext cx="3632077" cy="5133502"/>
          </a:xfrm>
          <a:prstGeom prst="rect">
            <a:avLst/>
          </a:prstGeom>
        </p:spPr>
      </p:pic>
      <p:pic>
        <p:nvPicPr>
          <p:cNvPr id="5" name="Picture 4"/>
          <p:cNvPicPr>
            <a:picLocks noChangeAspect="1"/>
          </p:cNvPicPr>
          <p:nvPr/>
        </p:nvPicPr>
        <p:blipFill>
          <a:blip r:embed="rId5"/>
          <a:stretch>
            <a:fillRect/>
          </a:stretch>
        </p:blipFill>
        <p:spPr>
          <a:xfrm>
            <a:off x="4900013" y="768610"/>
            <a:ext cx="3942475" cy="3629396"/>
          </a:xfrm>
          <a:prstGeom prst="rect">
            <a:avLst/>
          </a:prstGeom>
        </p:spPr>
      </p:pic>
    </p:spTree>
    <p:extLst>
      <p:ext uri="{BB962C8B-B14F-4D97-AF65-F5344CB8AC3E}">
        <p14:creationId xmlns:p14="http://schemas.microsoft.com/office/powerpoint/2010/main" val="2811814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pic>
        <p:nvPicPr>
          <p:cNvPr id="4" name="Picture 3"/>
          <p:cNvPicPr>
            <a:picLocks noChangeAspect="1"/>
          </p:cNvPicPr>
          <p:nvPr/>
        </p:nvPicPr>
        <p:blipFill>
          <a:blip r:embed="rId4"/>
          <a:stretch>
            <a:fillRect/>
          </a:stretch>
        </p:blipFill>
        <p:spPr>
          <a:xfrm>
            <a:off x="323528" y="852487"/>
            <a:ext cx="3609975" cy="5153025"/>
          </a:xfrm>
          <a:prstGeom prst="rect">
            <a:avLst/>
          </a:prstGeom>
        </p:spPr>
      </p:pic>
      <p:pic>
        <p:nvPicPr>
          <p:cNvPr id="5" name="Picture 4"/>
          <p:cNvPicPr>
            <a:picLocks noChangeAspect="1"/>
          </p:cNvPicPr>
          <p:nvPr/>
        </p:nvPicPr>
        <p:blipFill>
          <a:blip r:embed="rId5"/>
          <a:stretch>
            <a:fillRect/>
          </a:stretch>
        </p:blipFill>
        <p:spPr>
          <a:xfrm>
            <a:off x="5364088" y="848886"/>
            <a:ext cx="2952693" cy="3161307"/>
          </a:xfrm>
          <a:prstGeom prst="rect">
            <a:avLst/>
          </a:prstGeom>
        </p:spPr>
      </p:pic>
    </p:spTree>
    <p:extLst>
      <p:ext uri="{BB962C8B-B14F-4D97-AF65-F5344CB8AC3E}">
        <p14:creationId xmlns:p14="http://schemas.microsoft.com/office/powerpoint/2010/main" val="3621767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pic>
        <p:nvPicPr>
          <p:cNvPr id="4" name="Picture 3"/>
          <p:cNvPicPr>
            <a:picLocks noChangeAspect="1"/>
          </p:cNvPicPr>
          <p:nvPr/>
        </p:nvPicPr>
        <p:blipFill>
          <a:blip r:embed="rId4"/>
          <a:stretch>
            <a:fillRect/>
          </a:stretch>
        </p:blipFill>
        <p:spPr>
          <a:xfrm>
            <a:off x="136930" y="381000"/>
            <a:ext cx="4298140" cy="6096000"/>
          </a:xfrm>
          <a:prstGeom prst="rect">
            <a:avLst/>
          </a:prstGeom>
        </p:spPr>
      </p:pic>
      <p:pic>
        <p:nvPicPr>
          <p:cNvPr id="5" name="Picture 4"/>
          <p:cNvPicPr>
            <a:picLocks noChangeAspect="1"/>
          </p:cNvPicPr>
          <p:nvPr/>
        </p:nvPicPr>
        <p:blipFill>
          <a:blip r:embed="rId5"/>
          <a:stretch>
            <a:fillRect/>
          </a:stretch>
        </p:blipFill>
        <p:spPr>
          <a:xfrm>
            <a:off x="5148064" y="380999"/>
            <a:ext cx="3384376" cy="2924769"/>
          </a:xfrm>
          <a:prstGeom prst="rect">
            <a:avLst/>
          </a:prstGeom>
        </p:spPr>
      </p:pic>
    </p:spTree>
    <p:extLst>
      <p:ext uri="{BB962C8B-B14F-4D97-AF65-F5344CB8AC3E}">
        <p14:creationId xmlns:p14="http://schemas.microsoft.com/office/powerpoint/2010/main" val="31937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pic>
        <p:nvPicPr>
          <p:cNvPr id="4" name="Picture 3"/>
          <p:cNvPicPr>
            <a:picLocks noChangeAspect="1"/>
          </p:cNvPicPr>
          <p:nvPr/>
        </p:nvPicPr>
        <p:blipFill>
          <a:blip r:embed="rId4"/>
          <a:stretch>
            <a:fillRect/>
          </a:stretch>
        </p:blipFill>
        <p:spPr>
          <a:xfrm>
            <a:off x="611560" y="764704"/>
            <a:ext cx="3695700" cy="5248275"/>
          </a:xfrm>
          <a:prstGeom prst="rect">
            <a:avLst/>
          </a:prstGeom>
        </p:spPr>
      </p:pic>
      <p:pic>
        <p:nvPicPr>
          <p:cNvPr id="5" name="Picture 4"/>
          <p:cNvPicPr>
            <a:picLocks noChangeAspect="1"/>
          </p:cNvPicPr>
          <p:nvPr/>
        </p:nvPicPr>
        <p:blipFill>
          <a:blip r:embed="rId5"/>
          <a:stretch>
            <a:fillRect/>
          </a:stretch>
        </p:blipFill>
        <p:spPr>
          <a:xfrm>
            <a:off x="4900013" y="768610"/>
            <a:ext cx="3942475" cy="3629396"/>
          </a:xfrm>
          <a:prstGeom prst="rect">
            <a:avLst/>
          </a:prstGeom>
        </p:spPr>
      </p:pic>
    </p:spTree>
    <p:extLst>
      <p:ext uri="{BB962C8B-B14F-4D97-AF65-F5344CB8AC3E}">
        <p14:creationId xmlns:p14="http://schemas.microsoft.com/office/powerpoint/2010/main" val="2194079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6110</TotalTime>
  <Words>741</Words>
  <Application>Microsoft Office PowerPoint</Application>
  <PresentationFormat>On-screen Show (4:3)</PresentationFormat>
  <Paragraphs>94</Paragraphs>
  <Slides>22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Garamond</vt:lpstr>
      <vt:lpstr>Wingdings</vt:lpstr>
      <vt:lpstr>Office Theme</vt:lpstr>
      <vt:lpstr>‘ODR, Fixed Costs and Personal Injury Claims Process reform A Perfect Storm for Access to Justice?’ John Bates, Northumbria Law School</vt:lpstr>
      <vt:lpstr>Image credit: Copyright  George Osborne 0486am by Altogetherfool. Licensed under CC BY-2.0 / image cropped.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going on?</vt:lpstr>
      <vt:lpstr>Concerns</vt:lpstr>
      <vt:lpstr>Damages</vt:lpstr>
      <vt:lpstr>Damages</vt:lpstr>
      <vt:lpstr>Costs</vt:lpstr>
      <vt:lpstr>Process</vt:lpstr>
      <vt:lpstr>Funding</vt:lpstr>
      <vt:lpstr>Behaviours</vt:lpstr>
      <vt:lpstr>‘ODR, Fixed Costs and Personal Injury Claims Process reform: A Perfect Storm for Access to Justice?’</vt:lpstr>
      <vt:lpstr>‘ODR, Fixed Costs and Personal Injury Claims Process reform A Perfect Storm for Access to Justice?’ John Bates, Northumbria Law School</vt:lpstr>
    </vt:vector>
  </TitlesOfParts>
  <Company>Northumbria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kptm5</dc:creator>
  <cp:lastModifiedBy>Paul Burns</cp:lastModifiedBy>
  <cp:revision>444</cp:revision>
  <dcterms:created xsi:type="dcterms:W3CDTF">2015-07-16T23:51:57Z</dcterms:created>
  <dcterms:modified xsi:type="dcterms:W3CDTF">2017-11-21T11:31:56Z</dcterms:modified>
</cp:coreProperties>
</file>