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6"/>
  </p:normalViewPr>
  <p:slideViewPr>
    <p:cSldViewPr snapToGrid="0">
      <p:cViewPr varScale="1">
        <p:scale>
          <a:sx n="84" d="100"/>
          <a:sy n="84" d="100"/>
        </p:scale>
        <p:origin x="9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233c8e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233c8e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d86dc66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1d86dc66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1d86dc66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1d86dc66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e77005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e77005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d86dc66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d86dc66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d86dc66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1d86dc66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6f73a04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6f73a04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bit.ly/CambridgeResilienceFeedbac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about:blan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ambridgeResilienceFeedbac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460950" y="2298246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/>
              <a:t>Cambridge Computing Education Research Symposium 2020</a:t>
            </a:r>
            <a:br>
              <a:rPr lang="en" sz="2300" dirty="0"/>
            </a:br>
            <a:br>
              <a:rPr lang="en" sz="2300" dirty="0"/>
            </a:br>
            <a:r>
              <a:rPr lang="en" sz="2300" dirty="0"/>
              <a:t>  </a:t>
            </a:r>
            <a:endParaRPr sz="23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 i="1" dirty="0"/>
              <a:t>Exploring Resilience for Effective Learning in Computer Science Education</a:t>
            </a:r>
            <a:endParaRPr sz="3400" i="1"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340961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Tom Prickett</a:t>
            </a:r>
            <a:r>
              <a:rPr lang="en" baseline="30000" dirty="0"/>
              <a:t>1</a:t>
            </a:r>
            <a:r>
              <a:rPr lang="en" dirty="0"/>
              <a:t> , Tom Crick</a:t>
            </a:r>
            <a:r>
              <a:rPr lang="en" baseline="30000" dirty="0"/>
              <a:t>2</a:t>
            </a:r>
            <a:r>
              <a:rPr lang="en" dirty="0"/>
              <a:t> , Morgan Harvey</a:t>
            </a:r>
            <a:r>
              <a:rPr lang="en" baseline="30000" dirty="0"/>
              <a:t>3</a:t>
            </a:r>
            <a:r>
              <a:rPr lang="en" dirty="0"/>
              <a:t> , Julie Walters</a:t>
            </a:r>
            <a:r>
              <a:rPr lang="en" baseline="30000" dirty="0"/>
              <a:t>1</a:t>
            </a:r>
            <a:r>
              <a:rPr lang="en" dirty="0"/>
              <a:t> and </a:t>
            </a:r>
            <a:r>
              <a:rPr lang="en" dirty="0" err="1"/>
              <a:t>Longzhi</a:t>
            </a:r>
            <a:r>
              <a:rPr lang="en" dirty="0"/>
              <a:t> Yang</a:t>
            </a:r>
            <a:r>
              <a:rPr lang="en" baseline="30000" dirty="0"/>
              <a:t>1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1</a:t>
            </a:r>
            <a:r>
              <a:rPr lang="en" sz="1400" dirty="0"/>
              <a:t> Department of Computer and Information Sciences, </a:t>
            </a:r>
            <a:r>
              <a:rPr lang="en" sz="1400" dirty="0" err="1"/>
              <a:t>Northumbria</a:t>
            </a:r>
            <a:r>
              <a:rPr lang="en" sz="1400" dirty="0"/>
              <a:t> University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2</a:t>
            </a:r>
            <a:r>
              <a:rPr lang="en" sz="1400" dirty="0"/>
              <a:t> School of Education/Department of Computer Science, Swansea University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aseline="30000" dirty="0"/>
              <a:t>3</a:t>
            </a:r>
            <a:r>
              <a:rPr lang="en" sz="1400" dirty="0"/>
              <a:t> Information School, University of Sheffield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7918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Any questions?</a:t>
            </a:r>
            <a:endParaRPr sz="2500"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by email welcome to: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Tom Prickett, </a:t>
            </a:r>
            <a:r>
              <a:rPr lang="en" dirty="0" err="1"/>
              <a:t>Northumbria</a:t>
            </a:r>
            <a:r>
              <a:rPr lang="en" dirty="0"/>
              <a:t> University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tom.prickett@northumbria.ac.uk</a:t>
            </a: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Tom Crick, Swansea University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thomas.crick@swansea.ac.uk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Your thoughts also welcome at: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https://bit.ly/CambridgeResilienceFeedback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Background and Context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Research Methods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Findings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Limitations and Constraints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Conclusions and Implications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References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15425" y="0"/>
            <a:ext cx="27405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and Context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Science is challenging and learning programming particularly challenging  [1][6]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Maintaining </a:t>
            </a:r>
            <a:r>
              <a:rPr lang="en" i="1"/>
              <a:t>effective learning</a:t>
            </a:r>
            <a:r>
              <a:rPr lang="en"/>
              <a:t> requires </a:t>
            </a:r>
            <a:r>
              <a:rPr lang="en" i="1"/>
              <a:t>competence</a:t>
            </a:r>
            <a:r>
              <a:rPr lang="en"/>
              <a:t> and </a:t>
            </a:r>
            <a:r>
              <a:rPr lang="en" i="1"/>
              <a:t>resilience</a:t>
            </a:r>
            <a:r>
              <a:rPr lang="en"/>
              <a:t> [4][5][10]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a preliminary study into two measures of positive psychology [8]  and student success: Duckworth’s 12-item Grit Scale [3] and Nicholson McBride Resilience Quotient (NMRQ) [2]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 dirty="0"/>
              <a:t>Grit 12-Item Scale: </a:t>
            </a:r>
            <a:r>
              <a:rPr lang="en" dirty="0"/>
              <a:t>the passion and perseverance for a singularly important goal [3]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https://angeladuckworth.com/grit-scale/</a:t>
            </a:r>
            <a:r>
              <a:rPr lang="en" dirty="0"/>
              <a:t> </a:t>
            </a:r>
            <a:r>
              <a:rPr lang="en" i="1" dirty="0"/>
              <a:t>(This is the 10 point scale - we use the 12 point scale)  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 dirty="0"/>
              <a:t>Nicholson McBride Resilience Quotient:</a:t>
            </a:r>
            <a:r>
              <a:rPr lang="en" dirty="0"/>
              <a:t> quality that helps you turn adversity into advantage and threat into opportunity [2]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We use short 12 question version (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https://bit.ly/CambridgeNMRQ</a:t>
            </a:r>
            <a:r>
              <a:rPr lang="en" dirty="0"/>
              <a:t> )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633000" y="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thoughts: </a:t>
            </a:r>
            <a:r>
              <a:rPr lang="en" u="sng">
                <a:hlinkClick r:id="rId4"/>
              </a:rPr>
              <a:t>https://bit.ly/CambridgeResilienceFeedback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Methods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Ethical approval obtained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February 2019 students completed the two surveys in a lecture via the University’s electronic learning platform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Students were: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Provided their results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Interpretation of their results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Guidance provided and further support offered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Consent explicitly gained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At end of year subject marks and attendance obtained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first-year BSc(Hons)/</a:t>
            </a:r>
            <a:r>
              <a:rPr lang="en" dirty="0" err="1"/>
              <a:t>MComp</a:t>
            </a:r>
            <a:r>
              <a:rPr lang="en" dirty="0"/>
              <a:t> Computer Science cohort.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Sample size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Grit: </a:t>
            </a:r>
            <a:r>
              <a:rPr lang="en" b="1" dirty="0"/>
              <a:t>N=58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Resilience: </a:t>
            </a:r>
            <a:r>
              <a:rPr lang="en" b="1" dirty="0"/>
              <a:t>N=50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Analysis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Correlation Analysis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Exploration of predictive strength via logistic regression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 are not building a predictive model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196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Findings - Grit Correlation Analysis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1375" y="820025"/>
            <a:ext cx="4527892" cy="42393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5682125" y="864825"/>
            <a:ext cx="27234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Not statistically significant at 1% level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Similar outcome for Logistic Regression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More details in our forthcoming </a:t>
            </a:r>
            <a:r>
              <a:rPr lang="en" sz="2100" dirty="0" err="1">
                <a:latin typeface="Roboto"/>
                <a:ea typeface="Roboto"/>
                <a:cs typeface="Roboto"/>
                <a:sym typeface="Roboto"/>
              </a:rPr>
              <a:t>ITiCSE</a:t>
            </a:r>
            <a:r>
              <a:rPr lang="en" sz="2100" dirty="0">
                <a:latin typeface="Roboto"/>
                <a:ea typeface="Roboto"/>
                <a:cs typeface="Roboto"/>
                <a:sym typeface="Roboto"/>
              </a:rPr>
              <a:t> 2020 paper [7]</a:t>
            </a:r>
            <a:endParaRPr sz="21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71450"/>
            <a:ext cx="4529755" cy="421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196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Findings - Grit Correlation Analysis</a:t>
            </a: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4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06" name="Google Shape;106;p18"/>
          <p:cNvSpPr txBox="1"/>
          <p:nvPr/>
        </p:nvSpPr>
        <p:spPr>
          <a:xfrm>
            <a:off x="5682125" y="864825"/>
            <a:ext cx="27234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Statistically significant at 1% level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Logistic Regression suggests there is a predictive significance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More details in our forthcoming paper [7]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687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Limitations</a:t>
            </a:r>
            <a:endParaRPr dirty="0"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4294967295"/>
          </p:nvPr>
        </p:nvSpPr>
        <p:spPr>
          <a:xfrm>
            <a:off x="471900" y="924525"/>
            <a:ext cx="39999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Single institution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Higher education / first-year of a degree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Correlation not causation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Small sample size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Sample bias - non attendees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Solely quantitative study</a:t>
            </a:r>
            <a:endParaRPr dirty="0"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4294967295"/>
          </p:nvPr>
        </p:nvSpPr>
        <p:spPr>
          <a:xfrm>
            <a:off x="4872600" y="924525"/>
            <a:ext cx="39999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Sample size not large enough for consideration of other factors (for example, gender)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Risk of identification of individual students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33264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and Implications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4036675" y="-3350"/>
            <a:ext cx="49872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Your thoughts: </a:t>
            </a:r>
            <a:r>
              <a:rPr lang="en" sz="1900" u="sng">
                <a:hlinkClick r:id="rId3"/>
              </a:rPr>
              <a:t>https://bit.ly/CambridgeResilienceFeedback</a:t>
            </a:r>
            <a:r>
              <a:rPr lang="en" sz="1900"/>
              <a:t> </a:t>
            </a:r>
            <a:endParaRPr sz="1900"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215425" y="842350"/>
            <a:ext cx="42846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12-item resilience scale could be a factor in promoting success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true for the 12-item grit scale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Consistent with other work [9]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number of possibilities for future work related to: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learner attitudes, behaviours and dispositions,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and assessment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4294967295"/>
          </p:nvPr>
        </p:nvSpPr>
        <p:spPr>
          <a:xfrm>
            <a:off x="4683225" y="842350"/>
            <a:ext cx="3999900" cy="41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further work: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i) Initiatives related to the active development of student resilience can be deployed and evaluated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ii) Replicating the study with larger cohorts and at other schools / colleges /universities to validate, increasing the sample size and strengthening the statistical basis.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iii) Using resilience in predictive models alongside other key factors in order to further augment and enhance the prediction of student success.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 idx="4294967295"/>
          </p:nvPr>
        </p:nvSpPr>
        <p:spPr>
          <a:xfrm>
            <a:off x="773700" y="113900"/>
            <a:ext cx="7596600" cy="76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References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4294967295"/>
          </p:nvPr>
        </p:nvSpPr>
        <p:spPr>
          <a:xfrm>
            <a:off x="273450" y="800075"/>
            <a:ext cx="8555100" cy="39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[1] Jens </a:t>
            </a:r>
            <a:r>
              <a:rPr lang="en" sz="1100" dirty="0" err="1"/>
              <a:t>Bennedsen</a:t>
            </a:r>
            <a:r>
              <a:rPr lang="en" sz="1100" dirty="0"/>
              <a:t> and Michael E. Caspersen. 2019. Failure Rates in Introductory Programming: 12 Years Later. ACM Inroads 10, 2 (April 2019), 30–36.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https://doi.org/10.1145/3324888</a:t>
            </a:r>
            <a:r>
              <a:rPr lang="en" sz="1100" dirty="0"/>
              <a:t> 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[2] Jane Clarke (2010). Resilience: bounce back from whatever life throws at you. Crimson Publishing, USA.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[3] Angela L Duckworth, Christopher Peterson, Michael D Matthews, and Dennis R Kelly. 2007. Grit: perseverance and passion for long-term goals. Journal of personality and social psychology 92, 6 (2007), 1087.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https://doi.org/doi/10.1037/0022-3514.92.6.1087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[4] Sarah Holdsworth, Michelle Turner, and Christina M. Scott-Young. 2018. . . .Not drowning, waving. Resilience and university: a student perspective. Studies in Higher Education 43, 11 (2018), 1837–1853.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https://doi.org/10.1080/03075079.2017.1284193</a:t>
            </a:r>
            <a:r>
              <a:rPr lang="en" sz="1100" dirty="0"/>
              <a:t> 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[5] Ann S. </a:t>
            </a:r>
            <a:r>
              <a:rPr lang="en" sz="1100" dirty="0" err="1"/>
              <a:t>Masten</a:t>
            </a:r>
            <a:r>
              <a:rPr lang="en" sz="1100" dirty="0"/>
              <a:t> and J. Douglas </a:t>
            </a:r>
            <a:r>
              <a:rPr lang="en" sz="1100" dirty="0" err="1"/>
              <a:t>Coatsworth</a:t>
            </a:r>
            <a:r>
              <a:rPr lang="en" sz="1100" dirty="0"/>
              <a:t>. 1995. Competence, resilience, &amp; psychopathology. In Wiley series on personality processes. Developmental psychopathology, Vol. 2. Risk, disorder, and adaptation, D. Cicchetti &amp; D. Cohen (Ed.). Vol. 2. Wiley, New York, 715–752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[6] Leo Porter, Cynthia Bailey Lee, and Beth Simon. 2013. Halving Fail Rates Using Peer Instruction: A Study of Four Computer Science Courses. In Proceeding of the 44th ACM Technical Symposium on Computer Science Education (Denver, Colorado, USA) (SIGCSE ’13). ACM, New York, NY, USA, 177–182.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https://doi.org/10.1145/2445196.2445250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[7] Tom Prickett, Morgan Harvey, Julie Walters, </a:t>
            </a:r>
            <a:r>
              <a:rPr lang="en" sz="1100" dirty="0" err="1"/>
              <a:t>Longzhi</a:t>
            </a:r>
            <a:r>
              <a:rPr lang="en" sz="1100" dirty="0"/>
              <a:t> Yang and Tom Crick, 2020, Resilience and Effective Learning in First Year Undergraduate Computer Science, In Proceedings of the 2020 ACM Conference on Innovation and Technology in Computer Science Education(</a:t>
            </a:r>
            <a:r>
              <a:rPr lang="en" sz="1100" dirty="0" err="1"/>
              <a:t>ITiCSE</a:t>
            </a:r>
            <a:r>
              <a:rPr lang="en" sz="1100" dirty="0"/>
              <a:t> 2020). ACM In Press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[8] Martin E. P. Seligman. 2006. Learned Optimism: How to Change Your Mind and Your Life. Vintage, USA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[9] Nikki </a:t>
            </a:r>
            <a:r>
              <a:rPr lang="en" sz="1100" dirty="0" err="1"/>
              <a:t>Sigurdson</a:t>
            </a:r>
            <a:r>
              <a:rPr lang="en" sz="1100" dirty="0"/>
              <a:t> and Andrew Petersen. 2018. An Exploration of Grit in a CS1 Context. In Proceedings of the 18th </a:t>
            </a:r>
            <a:r>
              <a:rPr lang="en" sz="1100" dirty="0" err="1"/>
              <a:t>Koli</a:t>
            </a:r>
            <a:r>
              <a:rPr lang="en" sz="1100" dirty="0"/>
              <a:t> Calling International Conference on Computing Education Research (</a:t>
            </a:r>
            <a:r>
              <a:rPr lang="en" sz="1100" dirty="0" err="1"/>
              <a:t>Koli</a:t>
            </a:r>
            <a:r>
              <a:rPr lang="en" sz="1100" dirty="0"/>
              <a:t>, Finland) (</a:t>
            </a:r>
            <a:r>
              <a:rPr lang="en" sz="1100" dirty="0" err="1"/>
              <a:t>Koli</a:t>
            </a:r>
            <a:r>
              <a:rPr lang="en" sz="1100" dirty="0"/>
              <a:t> Calling ’18). ACM, Article 23, 23:1–23:5 pages.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https://doi.org/10.1145/3279720.3279743</a:t>
            </a:r>
            <a:r>
              <a:rPr lang="en" sz="1100" dirty="0"/>
              <a:t> </a:t>
            </a: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[10] Caroline Walker, Alan </a:t>
            </a:r>
            <a:r>
              <a:rPr lang="en" sz="1100" dirty="0" err="1"/>
              <a:t>Gleaves</a:t>
            </a:r>
            <a:r>
              <a:rPr lang="en" sz="1100" dirty="0"/>
              <a:t>, and John Grey. 2006. Can students within higher education learn to be resilient and, educationally speaking, does it matter? Educational Studies 32, 3 (2006), 251–264. 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https://doi.org/10.1080/03055690600631184</a:t>
            </a:r>
            <a:r>
              <a:rPr lang="en" sz="1100" dirty="0"/>
              <a:t> 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1143</Words>
  <Application>Microsoft Office PowerPoint</Application>
  <PresentationFormat>On-screen Show (16:9)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Roboto</vt:lpstr>
      <vt:lpstr>Arial</vt:lpstr>
      <vt:lpstr>Material</vt:lpstr>
      <vt:lpstr>Cambridge Computing Education Research Symposium 2020     Exploring Resilience for Effective Learning in Computer Science Education</vt:lpstr>
      <vt:lpstr>Overview</vt:lpstr>
      <vt:lpstr>Background and Context</vt:lpstr>
      <vt:lpstr>Research Methods</vt:lpstr>
      <vt:lpstr>Findings - Grit Correlation Analysis</vt:lpstr>
      <vt:lpstr>Findings - Grit Correlation Analysis</vt:lpstr>
      <vt:lpstr>Limitations</vt:lpstr>
      <vt:lpstr>Conclusions and Implications</vt:lpstr>
      <vt:lpstr>References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Computing Education Research Symposium   Exploring Resilience for Effective Learning in Computer Science Education</dc:title>
  <dc:creator>Tom</dc:creator>
  <cp:lastModifiedBy>John Coen</cp:lastModifiedBy>
  <cp:revision>5</cp:revision>
  <dcterms:modified xsi:type="dcterms:W3CDTF">2020-04-22T12:56:55Z</dcterms:modified>
</cp:coreProperties>
</file>