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5E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2197B-4070-4D11-94D7-77A766E42AE7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0CB6-B6AD-4DD5-B6D2-D095588F7C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alpha val="34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3F7B-784D-4DF6-84C5-DF044FB4A1FD}" type="datetimeFigureOut">
              <a:rPr lang="en-GB" smtClean="0"/>
              <a:pPr/>
              <a:t>11/04/2011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2F600-9525-4E3F-A567-C6F4FC612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Autofit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Cultural congruence </a:t>
            </a:r>
            <a:r>
              <a:rPr lang="en-GB" sz="4000" b="1" dirty="0" err="1" smtClean="0">
                <a:solidFill>
                  <a:schemeClr val="tx2">
                    <a:lumMod val="75000"/>
                  </a:schemeClr>
                </a:solidFill>
              </a:rPr>
              <a:t>vs</a:t>
            </a: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 cultural authenticity – which proposition better predicts international leader effectiveness?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 study of middle managers in a Finnish-based MNC</a:t>
            </a:r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J. Green, Aston University, United Kingdom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Felix C.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Brodbeck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Ludwigs-Maximilians-Universit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ät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 Munich, Germany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Yves Guillaume, Aston University, United Kingdom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Discussion (2)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051720" y="5877272"/>
            <a:ext cx="5760640" cy="158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0521" y="3131967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Increasing</a:t>
            </a:r>
          </a:p>
          <a:p>
            <a:r>
              <a:rPr lang="en-GB" sz="2800" b="1" dirty="0" smtClean="0"/>
              <a:t>Cultural distance </a:t>
            </a:r>
            <a:endParaRPr lang="en-GB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60212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Increasing Cultural familiarity  </a:t>
            </a:r>
            <a:endParaRPr lang="en-GB" sz="2800" b="1" dirty="0"/>
          </a:p>
        </p:txBody>
      </p:sp>
      <p:sp>
        <p:nvSpPr>
          <p:cNvPr id="22" name="Rectangle 21"/>
          <p:cNvSpPr/>
          <p:nvPr/>
        </p:nvSpPr>
        <p:spPr>
          <a:xfrm rot="16200000">
            <a:off x="2339752" y="1052736"/>
            <a:ext cx="4536504" cy="5112568"/>
          </a:xfrm>
          <a:prstGeom prst="rect">
            <a:avLst/>
          </a:prstGeom>
          <a:gradFill flip="none" rotWithShape="1">
            <a:gsLst>
              <a:gs pos="52000">
                <a:schemeClr val="accent1">
                  <a:alpha val="80000"/>
                </a:schemeClr>
              </a:gs>
              <a:gs pos="3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339752" y="162880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</a:rPr>
              <a:t>Cultural congruence proposition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58112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2060"/>
                </a:solidFill>
              </a:rPr>
              <a:t>Cultural authenticity proposition</a:t>
            </a:r>
            <a:endParaRPr lang="en-GB" sz="2400" dirty="0">
              <a:solidFill>
                <a:srgbClr val="00206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-503770" y="3320194"/>
            <a:ext cx="5112568" cy="158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Conclusion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Proposition for future research:</a:t>
            </a:r>
          </a:p>
          <a:p>
            <a:r>
              <a:rPr lang="en-GB" dirty="0" smtClean="0"/>
              <a:t>The greater the </a:t>
            </a:r>
            <a:r>
              <a:rPr lang="en-GB" i="1" dirty="0" smtClean="0"/>
              <a:t>cultural distance </a:t>
            </a:r>
            <a:r>
              <a:rPr lang="en-GB" dirty="0" smtClean="0"/>
              <a:t>between leader and others the more likely that </a:t>
            </a:r>
            <a:r>
              <a:rPr lang="en-GB" i="1" dirty="0" smtClean="0"/>
              <a:t>cultural congruence </a:t>
            </a:r>
            <a:r>
              <a:rPr lang="en-GB" dirty="0" smtClean="0"/>
              <a:t>predicts leader effectiveness ratings</a:t>
            </a:r>
          </a:p>
          <a:p>
            <a:r>
              <a:rPr lang="en-GB" dirty="0" smtClean="0"/>
              <a:t>The greater the </a:t>
            </a:r>
            <a:r>
              <a:rPr lang="en-GB" i="1" dirty="0" smtClean="0"/>
              <a:t>cultural familiarity </a:t>
            </a:r>
            <a:r>
              <a:rPr lang="en-GB" dirty="0" smtClean="0"/>
              <a:t>of others with leaders the more likely that </a:t>
            </a:r>
            <a:r>
              <a:rPr lang="en-GB" i="1" dirty="0" smtClean="0"/>
              <a:t>cultural authenticity</a:t>
            </a:r>
            <a:r>
              <a:rPr lang="en-GB" dirty="0" smtClean="0"/>
              <a:t> predicts leader effectiveness ratings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Overview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Theoretical background</a:t>
            </a:r>
          </a:p>
          <a:p>
            <a:r>
              <a:rPr lang="en-GB" dirty="0" smtClean="0"/>
              <a:t>Hypotheses</a:t>
            </a:r>
          </a:p>
          <a:p>
            <a:r>
              <a:rPr lang="en-GB" dirty="0" smtClean="0"/>
              <a:t>Method</a:t>
            </a:r>
          </a:p>
          <a:p>
            <a:r>
              <a:rPr lang="en-GB" dirty="0" smtClean="0"/>
              <a:t>Results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Conclusion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Theory  (1)</a:t>
            </a:r>
            <a:b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The accepted Credo......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/>
              <a:t>Cultural congruence proposition:</a:t>
            </a:r>
          </a:p>
          <a:p>
            <a:pPr>
              <a:buNone/>
            </a:pPr>
            <a:r>
              <a:rPr lang="en-GB" sz="2800" i="1" dirty="0" smtClean="0"/>
              <a:t>	leader behaviour which is aligned with collective cultural values will engender more positive ratings of effectiveness than behaviour which conflicts with cultural values (</a:t>
            </a:r>
            <a:r>
              <a:rPr lang="en-GB" sz="2800" i="1" dirty="0" err="1" smtClean="0"/>
              <a:t>Dorfman</a:t>
            </a:r>
            <a:r>
              <a:rPr lang="en-GB" sz="2800" i="1" dirty="0" smtClean="0"/>
              <a:t> &amp; House, 2004)</a:t>
            </a:r>
          </a:p>
          <a:p>
            <a:pPr>
              <a:buNone/>
            </a:pPr>
            <a:r>
              <a:rPr lang="en-GB" sz="2800" b="1" dirty="0" smtClean="0"/>
              <a:t>Implication for leaders in intercultural encounters:</a:t>
            </a:r>
          </a:p>
          <a:p>
            <a:pPr>
              <a:buNone/>
            </a:pPr>
            <a:r>
              <a:rPr lang="en-GB" sz="2800" dirty="0" smtClean="0"/>
              <a:t>	Leaders enhance their effectiveness by modifying their behaviour to align with the collective cultural values of others that they encounter (</a:t>
            </a:r>
            <a:r>
              <a:rPr lang="en-GB" sz="2800" dirty="0" err="1" smtClean="0"/>
              <a:t>Dorfman</a:t>
            </a:r>
            <a:r>
              <a:rPr lang="en-GB" sz="2800" dirty="0" smtClean="0"/>
              <a:t>, </a:t>
            </a:r>
            <a:r>
              <a:rPr lang="en-GB" sz="2800" dirty="0" err="1" smtClean="0"/>
              <a:t>Hanges</a:t>
            </a:r>
            <a:r>
              <a:rPr lang="en-GB" sz="2800" dirty="0" smtClean="0"/>
              <a:t> &amp; Brodbeck, 2004)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3022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Theory  (2)</a:t>
            </a:r>
            <a:b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From an Authentic Leadership perspective (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Avolio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&amp; Gardner 2005).......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b="1" dirty="0" smtClean="0"/>
              <a:t>Cultural authenticity proposition:</a:t>
            </a:r>
          </a:p>
          <a:p>
            <a:pPr>
              <a:buNone/>
            </a:pPr>
            <a:r>
              <a:rPr lang="en-GB" sz="2800" i="1" dirty="0" smtClean="0"/>
              <a:t>	Leaders who behave consistently with their own</a:t>
            </a:r>
          </a:p>
          <a:p>
            <a:pPr>
              <a:buNone/>
            </a:pPr>
            <a:r>
              <a:rPr lang="en-GB" sz="2800" i="1" dirty="0" smtClean="0"/>
              <a:t>	cultural values will engender more positive ratings of</a:t>
            </a:r>
          </a:p>
          <a:p>
            <a:pPr>
              <a:buNone/>
            </a:pPr>
            <a:r>
              <a:rPr lang="en-GB" sz="2800" i="1" dirty="0" smtClean="0"/>
              <a:t>	effectiveness than leaders who behave </a:t>
            </a:r>
            <a:r>
              <a:rPr lang="en-GB" sz="2800" i="1" u="sng" dirty="0" smtClean="0"/>
              <a:t>in</a:t>
            </a:r>
            <a:r>
              <a:rPr lang="en-GB" sz="2800" i="1" dirty="0" smtClean="0"/>
              <a:t>consistently</a:t>
            </a:r>
          </a:p>
          <a:p>
            <a:pPr>
              <a:buNone/>
            </a:pPr>
            <a:r>
              <a:rPr lang="en-GB" sz="2800" i="1" dirty="0" smtClean="0"/>
              <a:t>	with their own cultural values </a:t>
            </a:r>
          </a:p>
          <a:p>
            <a:pPr>
              <a:buNone/>
            </a:pPr>
            <a:r>
              <a:rPr lang="en-GB" sz="2800" b="1" dirty="0" smtClean="0"/>
              <a:t>Implication for leaders in intercultural encounters: </a:t>
            </a:r>
          </a:p>
          <a:p>
            <a:pPr>
              <a:buNone/>
            </a:pPr>
            <a:r>
              <a:rPr lang="en-GB" sz="2800" dirty="0" smtClean="0"/>
              <a:t>	Leaders enhance their effectiveness by behaving</a:t>
            </a:r>
          </a:p>
          <a:p>
            <a:pPr>
              <a:buNone/>
            </a:pPr>
            <a:r>
              <a:rPr lang="en-GB" sz="2800" dirty="0" smtClean="0"/>
              <a:t>	according to the collective values of their own culture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82352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Hypotheses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319695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Cultural congruence proposition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Cultural authenticity proposition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15616" y="1772816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Match between </a:t>
            </a:r>
            <a:r>
              <a:rPr lang="en-GB" dirty="0" err="1" smtClean="0"/>
              <a:t>raters’</a:t>
            </a:r>
            <a:r>
              <a:rPr lang="en-GB" dirty="0" smtClean="0"/>
              <a:t> cultural values and leaders’ actual behaviour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64088" y="1772816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Leader effectiveness ratings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3"/>
            <a:endCxn id="7" idx="1"/>
          </p:cNvCxnSpPr>
          <p:nvPr/>
        </p:nvCxnSpPr>
        <p:spPr>
          <a:xfrm>
            <a:off x="2915816" y="2456892"/>
            <a:ext cx="244827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15616" y="4221088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Match between leaders’ cultural values and leaders’ actual behaviour 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2" idx="3"/>
            <a:endCxn id="14" idx="1"/>
          </p:cNvCxnSpPr>
          <p:nvPr/>
        </p:nvCxnSpPr>
        <p:spPr>
          <a:xfrm>
            <a:off x="2915816" y="4905164"/>
            <a:ext cx="25202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36096" y="4221088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Leader effectiveness ratings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Method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Sample: Finnish-based MNC, N=85 leaders (middle-managers), N=337 </a:t>
            </a:r>
            <a:r>
              <a:rPr lang="en-GB" dirty="0" err="1" smtClean="0"/>
              <a:t>raters</a:t>
            </a:r>
            <a:r>
              <a:rPr lang="en-GB" dirty="0" smtClean="0"/>
              <a:t> (the leaders’ subordinates, peers and superiors)</a:t>
            </a:r>
          </a:p>
          <a:p>
            <a:r>
              <a:rPr lang="en-GB" dirty="0" smtClean="0"/>
              <a:t>Data collection: questionnaire (GLOBE project, 2004) based field study </a:t>
            </a:r>
          </a:p>
          <a:p>
            <a:r>
              <a:rPr lang="en-GB" dirty="0" smtClean="0"/>
              <a:t>A new 360 degree instrument was developed to measure multicultural leader effectiveness (MLE)</a:t>
            </a:r>
          </a:p>
          <a:p>
            <a:r>
              <a:rPr lang="en-GB" dirty="0" smtClean="0"/>
              <a:t>Hypotheses were tested using multivariate hierarchical regression analysis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Measures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Leader Effectiveness Ratings</a:t>
            </a:r>
          </a:p>
          <a:p>
            <a:pPr lvl="1"/>
            <a:r>
              <a:rPr lang="en-GB" dirty="0" smtClean="0"/>
              <a:t>New 360</a:t>
            </a:r>
            <a:r>
              <a:rPr lang="en-GB" dirty="0" smtClean="0">
                <a:latin typeface="Calibri"/>
              </a:rPr>
              <a:t>°</a:t>
            </a:r>
            <a:r>
              <a:rPr lang="en-GB" dirty="0" smtClean="0"/>
              <a:t> instrument developed to measure Multicultural Leader Effectiveness (MLE)</a:t>
            </a:r>
          </a:p>
          <a:p>
            <a:r>
              <a:rPr lang="en-GB" b="1" dirty="0" smtClean="0"/>
              <a:t>Cultural congruence</a:t>
            </a:r>
          </a:p>
          <a:p>
            <a:pPr lvl="1"/>
            <a:r>
              <a:rPr lang="en-GB" dirty="0" smtClean="0"/>
              <a:t>Absolute difference  or ‘fit’ between </a:t>
            </a:r>
            <a:r>
              <a:rPr lang="en-GB" dirty="0" err="1" smtClean="0"/>
              <a:t>raters’</a:t>
            </a:r>
            <a:r>
              <a:rPr lang="en-GB" dirty="0" smtClean="0"/>
              <a:t> culturally endorsed leadership theories (CLTs) and observed leader behaviour </a:t>
            </a:r>
          </a:p>
          <a:p>
            <a:pPr lvl="2"/>
            <a:r>
              <a:rPr lang="en-GB" dirty="0" smtClean="0"/>
              <a:t>CLT values take from GLOBE (2004) for </a:t>
            </a:r>
            <a:r>
              <a:rPr lang="en-GB" dirty="0" err="1" smtClean="0"/>
              <a:t>raters’</a:t>
            </a:r>
            <a:r>
              <a:rPr lang="en-GB" dirty="0" smtClean="0"/>
              <a:t> nationality</a:t>
            </a:r>
          </a:p>
          <a:p>
            <a:pPr lvl="2"/>
            <a:r>
              <a:rPr lang="en-GB" dirty="0" smtClean="0"/>
              <a:t>Leader behaviour measured using adapted GLOBE Beta questionnaire</a:t>
            </a:r>
          </a:p>
          <a:p>
            <a:r>
              <a:rPr lang="en-GB" b="1" dirty="0" smtClean="0"/>
              <a:t>Cultural authenticity</a:t>
            </a:r>
          </a:p>
          <a:p>
            <a:pPr lvl="1"/>
            <a:r>
              <a:rPr lang="en-GB" dirty="0" smtClean="0"/>
              <a:t>Absolute difference or ‘fit’ between leaders’ CLTs and observed leader behaviour </a:t>
            </a:r>
          </a:p>
          <a:p>
            <a:pPr lvl="2"/>
            <a:r>
              <a:rPr lang="en-GB" dirty="0" smtClean="0"/>
              <a:t>CLT values take from GLOBE (2004) for leaders’ nationality</a:t>
            </a:r>
          </a:p>
          <a:p>
            <a:pPr lvl="2"/>
            <a:r>
              <a:rPr lang="en-GB" dirty="0" smtClean="0"/>
              <a:t>Leader behaviour measured using adapted GLOBE Beta questionnaire</a:t>
            </a:r>
          </a:p>
          <a:p>
            <a:pPr lvl="2"/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Results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916832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Match between </a:t>
            </a:r>
            <a:r>
              <a:rPr lang="en-GB" dirty="0" err="1" smtClean="0"/>
              <a:t>raters’</a:t>
            </a:r>
            <a:r>
              <a:rPr lang="en-GB" dirty="0" smtClean="0"/>
              <a:t> cultural values and leaders’ actual behaviour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80112" y="1916832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Leader effectiveness ratings (MLE)</a:t>
            </a:r>
            <a:endParaRPr lang="en-GB" dirty="0"/>
          </a:p>
        </p:txBody>
      </p:sp>
      <p:cxnSp>
        <p:nvCxnSpPr>
          <p:cNvPr id="6" name="Straight Arrow Connector 5"/>
          <p:cNvCxnSpPr>
            <a:stCxn id="4" idx="3"/>
            <a:endCxn id="5" idx="1"/>
          </p:cNvCxnSpPr>
          <p:nvPr/>
        </p:nvCxnSpPr>
        <p:spPr>
          <a:xfrm>
            <a:off x="2915816" y="2600908"/>
            <a:ext cx="266429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87624" y="4581128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Match between leaders’ cultural values and leaders’ actual behaviour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580112" y="4581128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Leader effectiveness ratings (MLE)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987824" y="5265204"/>
            <a:ext cx="25922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03848" y="5445224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latin typeface="Calibri"/>
              </a:rPr>
              <a:t>β</a:t>
            </a:r>
            <a:r>
              <a:rPr lang="en-GB" sz="2400" dirty="0" smtClean="0">
                <a:latin typeface="Calibri"/>
              </a:rPr>
              <a:t> = -.18, </a:t>
            </a:r>
            <a:r>
              <a:rPr lang="en-GB" sz="2400" i="1" dirty="0" smtClean="0">
                <a:latin typeface="Calibri"/>
              </a:rPr>
              <a:t>p</a:t>
            </a:r>
            <a:r>
              <a:rPr lang="en-GB" sz="2400" dirty="0" smtClean="0">
                <a:latin typeface="Calibri"/>
              </a:rPr>
              <a:t> = .00</a:t>
            </a:r>
          </a:p>
          <a:p>
            <a:pPr algn="ctr"/>
            <a:r>
              <a:rPr lang="en-GB" sz="2400" dirty="0" smtClean="0">
                <a:latin typeface="Calibri"/>
              </a:rPr>
              <a:t>N=337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270892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latin typeface="Calibri"/>
              </a:rPr>
              <a:t>β</a:t>
            </a:r>
            <a:r>
              <a:rPr lang="en-GB" sz="2400" dirty="0" smtClean="0">
                <a:latin typeface="Calibri"/>
              </a:rPr>
              <a:t> = -.11, </a:t>
            </a:r>
            <a:r>
              <a:rPr lang="en-GB" sz="2400" i="1" dirty="0" smtClean="0">
                <a:latin typeface="Calibri"/>
              </a:rPr>
              <a:t>p</a:t>
            </a:r>
            <a:r>
              <a:rPr lang="en-GB" sz="2400" dirty="0" smtClean="0">
                <a:latin typeface="Calibri"/>
              </a:rPr>
              <a:t> = .11</a:t>
            </a:r>
          </a:p>
          <a:p>
            <a:pPr algn="ctr"/>
            <a:r>
              <a:rPr lang="en-GB" sz="2400" dirty="0" smtClean="0">
                <a:latin typeface="Calibri"/>
              </a:rPr>
              <a:t>N=337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827584" y="980728"/>
            <a:ext cx="487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2800" dirty="0" smtClean="0"/>
              <a:t>Cultural congruence proposition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608" y="3861048"/>
            <a:ext cx="5002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2800" dirty="0" smtClean="0"/>
              <a:t>Cultural authenticity proposition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Discussion (1)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Cultural congruence and authenticity may be</a:t>
            </a:r>
          </a:p>
          <a:p>
            <a:pPr>
              <a:buNone/>
            </a:pPr>
            <a:r>
              <a:rPr lang="en-GB" dirty="0" smtClean="0"/>
              <a:t>complementary rather than contradictory: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Cultural congruence effects are related to </a:t>
            </a:r>
            <a:r>
              <a:rPr lang="en-GB" i="1" dirty="0" smtClean="0"/>
              <a:t>cultural distance </a:t>
            </a:r>
            <a:r>
              <a:rPr lang="en-GB" dirty="0" smtClean="0"/>
              <a:t>between the actors involved (</a:t>
            </a:r>
            <a:r>
              <a:rPr lang="en-GB" dirty="0" err="1" smtClean="0"/>
              <a:t>Brodbeck</a:t>
            </a:r>
            <a:r>
              <a:rPr lang="en-GB" dirty="0" smtClean="0"/>
              <a:t>, </a:t>
            </a:r>
            <a:r>
              <a:rPr lang="en-GB" dirty="0" err="1" smtClean="0"/>
              <a:t>Frese</a:t>
            </a:r>
            <a:r>
              <a:rPr lang="en-GB" dirty="0" smtClean="0"/>
              <a:t> &amp; </a:t>
            </a:r>
            <a:r>
              <a:rPr lang="en-GB" dirty="0" err="1" smtClean="0"/>
              <a:t>Javidan</a:t>
            </a:r>
            <a:r>
              <a:rPr lang="en-GB" dirty="0" smtClean="0"/>
              <a:t>, 2002)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Cultural authenticity effects may be related to </a:t>
            </a:r>
            <a:r>
              <a:rPr lang="en-GB" i="1" dirty="0" smtClean="0"/>
              <a:t>cultural familiarity </a:t>
            </a:r>
            <a:r>
              <a:rPr lang="en-GB" dirty="0" smtClean="0"/>
              <a:t>(Shaw, 1990)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1197</TotalTime>
  <Words>411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Cultural congruence vs cultural authenticity – which proposition better predicts international leader effectiveness?  A study of middle managers in a Finnish-based MNC.</vt:lpstr>
      <vt:lpstr>Overview</vt:lpstr>
      <vt:lpstr>Theory  (1) The accepted Credo......</vt:lpstr>
      <vt:lpstr>Theory  (2) From an Authentic Leadership perspective (Avolio &amp; Gardner 2005).......</vt:lpstr>
      <vt:lpstr>Hypotheses</vt:lpstr>
      <vt:lpstr>Method</vt:lpstr>
      <vt:lpstr>Measures</vt:lpstr>
      <vt:lpstr>Results</vt:lpstr>
      <vt:lpstr>Discussion (1)</vt:lpstr>
      <vt:lpstr>Discussion (2)</vt:lpstr>
      <vt:lpstr>Conclusion</vt:lpstr>
    </vt:vector>
  </TitlesOfParts>
  <Company>University of Northumbria at Newcastle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Cultural congruence vs cultural authenticity – which proposition better predicts international leader effectiveness?  A study of middle managers in a Finnish-based MNC.</dc:title>
  <dc:creator>Green</dc:creator>
  <cp:lastModifiedBy>Green</cp:lastModifiedBy>
  <cp:revision>123</cp:revision>
  <dcterms:created xsi:type="dcterms:W3CDTF">2011-03-18T11:39:11Z</dcterms:created>
  <dcterms:modified xsi:type="dcterms:W3CDTF">2011-04-11T15:46:57Z</dcterms:modified>
</cp:coreProperties>
</file>