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1" r:id="rId3"/>
    <p:sldId id="256" r:id="rId4"/>
    <p:sldId id="258" r:id="rId5"/>
    <p:sldId id="267" r:id="rId6"/>
    <p:sldId id="265" r:id="rId7"/>
    <p:sldId id="262" r:id="rId8"/>
    <p:sldId id="264" r:id="rId9"/>
    <p:sldId id="266" r:id="rId10"/>
    <p:sldId id="269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8CC9D-C523-44A2-A873-1566ABC287F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E4CB1D-25C6-431D-B866-A83874E3386D}">
      <dgm:prSet phldrT="[Text]"/>
      <dgm:spPr/>
      <dgm:t>
        <a:bodyPr/>
        <a:lstStyle/>
        <a:p>
          <a:r>
            <a:rPr lang="en-GB" dirty="0" smtClean="0"/>
            <a:t>Level playing field</a:t>
          </a:r>
          <a:endParaRPr lang="en-GB" dirty="0"/>
        </a:p>
      </dgm:t>
    </dgm:pt>
    <dgm:pt modelId="{3498E3E4-4781-4CCF-A4E2-0DC49D03FAAA}" type="parTrans" cxnId="{6F45F789-EF01-4AE1-88C9-E78B3C72944B}">
      <dgm:prSet/>
      <dgm:spPr/>
      <dgm:t>
        <a:bodyPr/>
        <a:lstStyle/>
        <a:p>
          <a:endParaRPr lang="en-GB"/>
        </a:p>
      </dgm:t>
    </dgm:pt>
    <dgm:pt modelId="{1AB37239-E9F1-447D-8BD5-966DCAECDFCB}" type="sibTrans" cxnId="{6F45F789-EF01-4AE1-88C9-E78B3C72944B}">
      <dgm:prSet/>
      <dgm:spPr/>
      <dgm:t>
        <a:bodyPr/>
        <a:lstStyle/>
        <a:p>
          <a:endParaRPr lang="en-GB"/>
        </a:p>
      </dgm:t>
    </dgm:pt>
    <dgm:pt modelId="{7C1B6160-AF32-4F52-B0DD-C2180D25D63A}">
      <dgm:prSet phldrT="[Text]"/>
      <dgm:spPr/>
      <dgm:t>
        <a:bodyPr/>
        <a:lstStyle/>
        <a:p>
          <a:r>
            <a:rPr lang="en-GB" dirty="0" smtClean="0"/>
            <a:t>Equivalent</a:t>
          </a:r>
          <a:endParaRPr lang="en-GB" dirty="0"/>
        </a:p>
      </dgm:t>
    </dgm:pt>
    <dgm:pt modelId="{7A247B68-7218-445A-B9F3-0BB3119ED0D4}" type="parTrans" cxnId="{964B8670-E6B2-44B3-A33B-753667337902}">
      <dgm:prSet/>
      <dgm:spPr/>
      <dgm:t>
        <a:bodyPr/>
        <a:lstStyle/>
        <a:p>
          <a:endParaRPr lang="en-GB"/>
        </a:p>
      </dgm:t>
    </dgm:pt>
    <dgm:pt modelId="{289681B8-A653-417F-A985-9FDC71176E8E}" type="sibTrans" cxnId="{964B8670-E6B2-44B3-A33B-753667337902}">
      <dgm:prSet/>
      <dgm:spPr/>
      <dgm:t>
        <a:bodyPr/>
        <a:lstStyle/>
        <a:p>
          <a:endParaRPr lang="en-GB"/>
        </a:p>
      </dgm:t>
    </dgm:pt>
    <dgm:pt modelId="{FFEDC397-A549-44BA-9E38-FFF2EBA01380}">
      <dgm:prSet phldrT="[Text]"/>
      <dgm:spPr/>
      <dgm:t>
        <a:bodyPr/>
        <a:lstStyle/>
        <a:p>
          <a:r>
            <a:rPr lang="en-GB" smtClean="0"/>
            <a:t>Equal </a:t>
          </a:r>
          <a:r>
            <a:rPr lang="en-GB" dirty="0" smtClean="0"/>
            <a:t>opportunities</a:t>
          </a:r>
          <a:endParaRPr lang="en-GB" dirty="0"/>
        </a:p>
      </dgm:t>
    </dgm:pt>
    <dgm:pt modelId="{08320D0A-38A3-4A4D-A89D-4F1CB4C4E22F}" type="parTrans" cxnId="{DBF965C4-5DC1-4208-B13F-2FE9D60AE816}">
      <dgm:prSet/>
      <dgm:spPr/>
      <dgm:t>
        <a:bodyPr/>
        <a:lstStyle/>
        <a:p>
          <a:endParaRPr lang="en-GB"/>
        </a:p>
      </dgm:t>
    </dgm:pt>
    <dgm:pt modelId="{33AC72DD-FB6C-4A07-A8D1-789DBA3C589E}" type="sibTrans" cxnId="{DBF965C4-5DC1-4208-B13F-2FE9D60AE816}">
      <dgm:prSet/>
      <dgm:spPr/>
      <dgm:t>
        <a:bodyPr/>
        <a:lstStyle/>
        <a:p>
          <a:endParaRPr lang="en-GB"/>
        </a:p>
      </dgm:t>
    </dgm:pt>
    <dgm:pt modelId="{2F09012A-C491-44C2-90A7-1306775824CB}">
      <dgm:prSet phldrT="[Text]"/>
      <dgm:spPr/>
      <dgm:t>
        <a:bodyPr/>
        <a:lstStyle/>
        <a:p>
          <a:r>
            <a:rPr lang="en-GB" dirty="0" smtClean="0"/>
            <a:t>The same treatment</a:t>
          </a:r>
          <a:endParaRPr lang="en-GB" dirty="0"/>
        </a:p>
      </dgm:t>
    </dgm:pt>
    <dgm:pt modelId="{9E60813A-96D1-46B1-88F5-FAD77CFC6A8D}" type="parTrans" cxnId="{7FC36C7A-C4E4-4FBB-B1BA-BE9C2DF68138}">
      <dgm:prSet/>
      <dgm:spPr/>
      <dgm:t>
        <a:bodyPr/>
        <a:lstStyle/>
        <a:p>
          <a:endParaRPr lang="en-GB"/>
        </a:p>
      </dgm:t>
    </dgm:pt>
    <dgm:pt modelId="{7874914F-EEED-4901-998B-F3070A69BC72}" type="sibTrans" cxnId="{7FC36C7A-C4E4-4FBB-B1BA-BE9C2DF68138}">
      <dgm:prSet/>
      <dgm:spPr/>
      <dgm:t>
        <a:bodyPr/>
        <a:lstStyle/>
        <a:p>
          <a:endParaRPr lang="en-GB"/>
        </a:p>
      </dgm:t>
    </dgm:pt>
    <dgm:pt modelId="{44A868C1-8DAC-4638-8302-28FAFE669008}">
      <dgm:prSet/>
      <dgm:spPr/>
      <dgm:t>
        <a:bodyPr/>
        <a:lstStyle/>
        <a:p>
          <a:r>
            <a:rPr lang="en-GB" dirty="0" smtClean="0"/>
            <a:t>Equality for all</a:t>
          </a:r>
          <a:endParaRPr lang="en-GB" dirty="0"/>
        </a:p>
      </dgm:t>
    </dgm:pt>
    <dgm:pt modelId="{70E5E8C2-2968-461B-8774-24340BE91A0B}" type="parTrans" cxnId="{A91C541D-22B8-4A05-BBBC-DD5736DAB84D}">
      <dgm:prSet/>
      <dgm:spPr/>
      <dgm:t>
        <a:bodyPr/>
        <a:lstStyle/>
        <a:p>
          <a:endParaRPr lang="en-GB"/>
        </a:p>
      </dgm:t>
    </dgm:pt>
    <dgm:pt modelId="{FD0DB10C-AACE-4A58-8536-9AFE4A5C1800}" type="sibTrans" cxnId="{A91C541D-22B8-4A05-BBBC-DD5736DAB84D}">
      <dgm:prSet/>
      <dgm:spPr/>
      <dgm:t>
        <a:bodyPr/>
        <a:lstStyle/>
        <a:p>
          <a:endParaRPr lang="en-GB"/>
        </a:p>
      </dgm:t>
    </dgm:pt>
    <dgm:pt modelId="{0E01DFE5-FA4F-45AF-B9FE-787AAE0527B6}" type="pres">
      <dgm:prSet presAssocID="{FC98CC9D-C523-44A2-A873-1566ABC287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A5860ED-A1CF-4DD5-9BF4-C631884F5C26}" type="pres">
      <dgm:prSet presAssocID="{FC98CC9D-C523-44A2-A873-1566ABC287FE}" presName="cycle" presStyleCnt="0"/>
      <dgm:spPr/>
    </dgm:pt>
    <dgm:pt modelId="{67532DD2-FE09-42D0-B1A8-D566CF364732}" type="pres">
      <dgm:prSet presAssocID="{41E4CB1D-25C6-431D-B866-A83874E3386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CFB733-9668-432D-951F-0969738EA92C}" type="pres">
      <dgm:prSet presAssocID="{1AB37239-E9F1-447D-8BD5-966DCAECDFCB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219CE65A-09CB-4AB2-852D-87C50D429DB3}" type="pres">
      <dgm:prSet presAssocID="{7C1B6160-AF32-4F52-B0DD-C2180D25D63A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914C71-50B6-4150-A160-0D8BBED0A66B}" type="pres">
      <dgm:prSet presAssocID="{44A868C1-8DAC-4638-8302-28FAFE66900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B0CF40-2C9E-41CB-8C9B-73A31A99B942}" type="pres">
      <dgm:prSet presAssocID="{FFEDC397-A549-44BA-9E38-FFF2EBA01380}" presName="nodeFollowingNodes" presStyleLbl="node1" presStyleIdx="3" presStyleCnt="5" custRadScaleRad="98147" custRadScaleInc="-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445867-AED8-4BA9-BA2B-05FD0BFD65F3}" type="pres">
      <dgm:prSet presAssocID="{2F09012A-C491-44C2-90A7-1306775824C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094ED7-D3B1-43AF-B4AB-EC35BE5D9E7F}" type="presOf" srcId="{41E4CB1D-25C6-431D-B866-A83874E3386D}" destId="{67532DD2-FE09-42D0-B1A8-D566CF364732}" srcOrd="0" destOrd="0" presId="urn:microsoft.com/office/officeart/2005/8/layout/cycle3"/>
    <dgm:cxn modelId="{D1548079-5FAF-4C83-86F7-47F11621EEFC}" type="presOf" srcId="{FC98CC9D-C523-44A2-A873-1566ABC287FE}" destId="{0E01DFE5-FA4F-45AF-B9FE-787AAE0527B6}" srcOrd="0" destOrd="0" presId="urn:microsoft.com/office/officeart/2005/8/layout/cycle3"/>
    <dgm:cxn modelId="{DBF965C4-5DC1-4208-B13F-2FE9D60AE816}" srcId="{FC98CC9D-C523-44A2-A873-1566ABC287FE}" destId="{FFEDC397-A549-44BA-9E38-FFF2EBA01380}" srcOrd="3" destOrd="0" parTransId="{08320D0A-38A3-4A4D-A89D-4F1CB4C4E22F}" sibTransId="{33AC72DD-FB6C-4A07-A8D1-789DBA3C589E}"/>
    <dgm:cxn modelId="{40AF1BA6-7AC7-4208-8B70-A45BBA602333}" type="presOf" srcId="{44A868C1-8DAC-4638-8302-28FAFE669008}" destId="{E3914C71-50B6-4150-A160-0D8BBED0A66B}" srcOrd="0" destOrd="0" presId="urn:microsoft.com/office/officeart/2005/8/layout/cycle3"/>
    <dgm:cxn modelId="{6F45F789-EF01-4AE1-88C9-E78B3C72944B}" srcId="{FC98CC9D-C523-44A2-A873-1566ABC287FE}" destId="{41E4CB1D-25C6-431D-B866-A83874E3386D}" srcOrd="0" destOrd="0" parTransId="{3498E3E4-4781-4CCF-A4E2-0DC49D03FAAA}" sibTransId="{1AB37239-E9F1-447D-8BD5-966DCAECDFCB}"/>
    <dgm:cxn modelId="{A91C541D-22B8-4A05-BBBC-DD5736DAB84D}" srcId="{FC98CC9D-C523-44A2-A873-1566ABC287FE}" destId="{44A868C1-8DAC-4638-8302-28FAFE669008}" srcOrd="2" destOrd="0" parTransId="{70E5E8C2-2968-461B-8774-24340BE91A0B}" sibTransId="{FD0DB10C-AACE-4A58-8536-9AFE4A5C1800}"/>
    <dgm:cxn modelId="{68C7BE43-F04B-4AC1-9308-ACC1E9314E3C}" type="presOf" srcId="{1AB37239-E9F1-447D-8BD5-966DCAECDFCB}" destId="{FDCFB733-9668-432D-951F-0969738EA92C}" srcOrd="0" destOrd="0" presId="urn:microsoft.com/office/officeart/2005/8/layout/cycle3"/>
    <dgm:cxn modelId="{E4C81A21-1F90-4556-9F81-D98B3D739C9D}" type="presOf" srcId="{2F09012A-C491-44C2-90A7-1306775824CB}" destId="{9E445867-AED8-4BA9-BA2B-05FD0BFD65F3}" srcOrd="0" destOrd="0" presId="urn:microsoft.com/office/officeart/2005/8/layout/cycle3"/>
    <dgm:cxn modelId="{C7DDC6CC-64E1-42F6-B9BB-E7099098B28E}" type="presOf" srcId="{7C1B6160-AF32-4F52-B0DD-C2180D25D63A}" destId="{219CE65A-09CB-4AB2-852D-87C50D429DB3}" srcOrd="0" destOrd="0" presId="urn:microsoft.com/office/officeart/2005/8/layout/cycle3"/>
    <dgm:cxn modelId="{964B8670-E6B2-44B3-A33B-753667337902}" srcId="{FC98CC9D-C523-44A2-A873-1566ABC287FE}" destId="{7C1B6160-AF32-4F52-B0DD-C2180D25D63A}" srcOrd="1" destOrd="0" parTransId="{7A247B68-7218-445A-B9F3-0BB3119ED0D4}" sibTransId="{289681B8-A653-417F-A985-9FDC71176E8E}"/>
    <dgm:cxn modelId="{7FC36C7A-C4E4-4FBB-B1BA-BE9C2DF68138}" srcId="{FC98CC9D-C523-44A2-A873-1566ABC287FE}" destId="{2F09012A-C491-44C2-90A7-1306775824CB}" srcOrd="4" destOrd="0" parTransId="{9E60813A-96D1-46B1-88F5-FAD77CFC6A8D}" sibTransId="{7874914F-EEED-4901-998B-F3070A69BC72}"/>
    <dgm:cxn modelId="{ECF3CA65-A17C-4357-B586-D915D2C66E52}" type="presOf" srcId="{FFEDC397-A549-44BA-9E38-FFF2EBA01380}" destId="{9EB0CF40-2C9E-41CB-8C9B-73A31A99B942}" srcOrd="0" destOrd="0" presId="urn:microsoft.com/office/officeart/2005/8/layout/cycle3"/>
    <dgm:cxn modelId="{77715DA1-E98C-4276-A3DB-34983563C953}" type="presParOf" srcId="{0E01DFE5-FA4F-45AF-B9FE-787AAE0527B6}" destId="{3A5860ED-A1CF-4DD5-9BF4-C631884F5C26}" srcOrd="0" destOrd="0" presId="urn:microsoft.com/office/officeart/2005/8/layout/cycle3"/>
    <dgm:cxn modelId="{4CAE8122-054C-4217-84C9-22C45240F7DD}" type="presParOf" srcId="{3A5860ED-A1CF-4DD5-9BF4-C631884F5C26}" destId="{67532DD2-FE09-42D0-B1A8-D566CF364732}" srcOrd="0" destOrd="0" presId="urn:microsoft.com/office/officeart/2005/8/layout/cycle3"/>
    <dgm:cxn modelId="{497AFD8F-F53A-4337-99F9-6F52FC273676}" type="presParOf" srcId="{3A5860ED-A1CF-4DD5-9BF4-C631884F5C26}" destId="{FDCFB733-9668-432D-951F-0969738EA92C}" srcOrd="1" destOrd="0" presId="urn:microsoft.com/office/officeart/2005/8/layout/cycle3"/>
    <dgm:cxn modelId="{E2D3181D-79D6-4B59-978C-E48F216B6A7A}" type="presParOf" srcId="{3A5860ED-A1CF-4DD5-9BF4-C631884F5C26}" destId="{219CE65A-09CB-4AB2-852D-87C50D429DB3}" srcOrd="2" destOrd="0" presId="urn:microsoft.com/office/officeart/2005/8/layout/cycle3"/>
    <dgm:cxn modelId="{197CF147-2C32-41F8-9623-A5C94CB4C13D}" type="presParOf" srcId="{3A5860ED-A1CF-4DD5-9BF4-C631884F5C26}" destId="{E3914C71-50B6-4150-A160-0D8BBED0A66B}" srcOrd="3" destOrd="0" presId="urn:microsoft.com/office/officeart/2005/8/layout/cycle3"/>
    <dgm:cxn modelId="{39124FA4-2F6E-4FFC-9A5B-9CDC9ACFC1DE}" type="presParOf" srcId="{3A5860ED-A1CF-4DD5-9BF4-C631884F5C26}" destId="{9EB0CF40-2C9E-41CB-8C9B-73A31A99B942}" srcOrd="4" destOrd="0" presId="urn:microsoft.com/office/officeart/2005/8/layout/cycle3"/>
    <dgm:cxn modelId="{3B5B7883-2C87-475C-85D6-0A8A9C468EF8}" type="presParOf" srcId="{3A5860ED-A1CF-4DD5-9BF4-C631884F5C26}" destId="{9E445867-AED8-4BA9-BA2B-05FD0BFD65F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FB733-9668-432D-951F-0969738EA92C}">
      <dsp:nvSpPr>
        <dsp:cNvPr id="0" name=""/>
        <dsp:cNvSpPr/>
      </dsp:nvSpPr>
      <dsp:spPr>
        <a:xfrm>
          <a:off x="681040" y="-19190"/>
          <a:ext cx="3750487" cy="3750487"/>
        </a:xfrm>
        <a:prstGeom prst="circularArrow">
          <a:avLst>
            <a:gd name="adj1" fmla="val 5544"/>
            <a:gd name="adj2" fmla="val 330680"/>
            <a:gd name="adj3" fmla="val 13852943"/>
            <a:gd name="adj4" fmla="val 1733926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32DD2-FE09-42D0-B1A8-D566CF364732}">
      <dsp:nvSpPr>
        <dsp:cNvPr id="0" name=""/>
        <dsp:cNvSpPr/>
      </dsp:nvSpPr>
      <dsp:spPr>
        <a:xfrm>
          <a:off x="1707517" y="1194"/>
          <a:ext cx="1697532" cy="848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Level playing field</a:t>
          </a:r>
          <a:endParaRPr lang="en-GB" sz="2000" kern="1200" dirty="0"/>
        </a:p>
      </dsp:txBody>
      <dsp:txXfrm>
        <a:off x="1748950" y="42627"/>
        <a:ext cx="1614666" cy="765900"/>
      </dsp:txXfrm>
    </dsp:sp>
    <dsp:sp modelId="{219CE65A-09CB-4AB2-852D-87C50D429DB3}">
      <dsp:nvSpPr>
        <dsp:cNvPr id="0" name=""/>
        <dsp:cNvSpPr/>
      </dsp:nvSpPr>
      <dsp:spPr>
        <a:xfrm>
          <a:off x="3228594" y="1106321"/>
          <a:ext cx="1697532" cy="848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Equivalent</a:t>
          </a:r>
          <a:endParaRPr lang="en-GB" sz="2000" kern="1200" dirty="0"/>
        </a:p>
      </dsp:txBody>
      <dsp:txXfrm>
        <a:off x="3270027" y="1147754"/>
        <a:ext cx="1614666" cy="765900"/>
      </dsp:txXfrm>
    </dsp:sp>
    <dsp:sp modelId="{E3914C71-50B6-4150-A160-0D8BBED0A66B}">
      <dsp:nvSpPr>
        <dsp:cNvPr id="0" name=""/>
        <dsp:cNvSpPr/>
      </dsp:nvSpPr>
      <dsp:spPr>
        <a:xfrm>
          <a:off x="2647595" y="2894455"/>
          <a:ext cx="1697532" cy="848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Equality for all</a:t>
          </a:r>
          <a:endParaRPr lang="en-GB" sz="2000" kern="1200" dirty="0"/>
        </a:p>
      </dsp:txBody>
      <dsp:txXfrm>
        <a:off x="2689028" y="2935888"/>
        <a:ext cx="1614666" cy="765900"/>
      </dsp:txXfrm>
    </dsp:sp>
    <dsp:sp modelId="{9EB0CF40-2C9E-41CB-8C9B-73A31A99B942}">
      <dsp:nvSpPr>
        <dsp:cNvPr id="0" name=""/>
        <dsp:cNvSpPr/>
      </dsp:nvSpPr>
      <dsp:spPr>
        <a:xfrm>
          <a:off x="785618" y="2871029"/>
          <a:ext cx="1697532" cy="848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Equal </a:t>
          </a:r>
          <a:r>
            <a:rPr lang="en-GB" sz="2000" kern="1200" dirty="0" smtClean="0"/>
            <a:t>opportunities</a:t>
          </a:r>
          <a:endParaRPr lang="en-GB" sz="2000" kern="1200" dirty="0"/>
        </a:p>
      </dsp:txBody>
      <dsp:txXfrm>
        <a:off x="827051" y="2912462"/>
        <a:ext cx="1614666" cy="765900"/>
      </dsp:txXfrm>
    </dsp:sp>
    <dsp:sp modelId="{9E445867-AED8-4BA9-BA2B-05FD0BFD65F3}">
      <dsp:nvSpPr>
        <dsp:cNvPr id="0" name=""/>
        <dsp:cNvSpPr/>
      </dsp:nvSpPr>
      <dsp:spPr>
        <a:xfrm>
          <a:off x="186440" y="1106321"/>
          <a:ext cx="1697532" cy="848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The same treatment</a:t>
          </a:r>
          <a:endParaRPr lang="en-GB" sz="2000" kern="1200" dirty="0"/>
        </a:p>
      </dsp:txBody>
      <dsp:txXfrm>
        <a:off x="227873" y="1147754"/>
        <a:ext cx="1614666" cy="765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D1FD00AB-5E05-44BA-8340-AF282DE02535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DD438E53-F1DB-4910-977E-747CD18A7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13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A5461400-1911-4CA0-8B4B-0DDA28CFA82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3" tIns="45866" rIns="91733" bIns="4586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1733" tIns="45866" rIns="91733" bIns="4586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387058DE-E35D-4A61-85F7-AC71EBCCB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7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2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93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2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4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59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7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8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6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61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6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28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C475-95CA-49D4-83D0-C730A19B6EC1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C0D2A-51B7-4637-BC4B-D030A472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7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>
                <a:solidFill>
                  <a:srgbClr val="00B050"/>
                </a:solidFill>
              </a:rPr>
              <a:t>“Is there really no room at the inn?”</a:t>
            </a:r>
            <a:r>
              <a:rPr lang="en-GB" dirty="0"/>
              <a:t> 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innkeeper only has one double room, who will he give it to?  The disabled person, the pregnant woman or the homosexual couple? 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3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Equality/Fair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Kind to One Another</a:t>
            </a:r>
          </a:p>
          <a:p>
            <a:pPr marL="0" indent="0">
              <a:buNone/>
            </a:pPr>
            <a:r>
              <a:rPr lang="en-GB" dirty="0" smtClean="0"/>
              <a:t>	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Merry Christmas Everyone  </a:t>
            </a:r>
            <a:endParaRPr lang="en-GB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ljfn4\AppData\Local\Microsoft\Windows\Temporary Internet Files\Content.IE5\K8PGRE16\holly-161189_640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79"/>
            <a:ext cx="1224136" cy="725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ljfn4\AppData\Local\Microsoft\Windows\Temporary Internet Files\Content.IE5\K8PGRE16\holly-161189_640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84984"/>
            <a:ext cx="1944215" cy="1440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5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Anti-Discrimination Law and its relationship with Equality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 of anti-discrimination law is to promote the principle of equal treatment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law </a:t>
            </a:r>
            <a:r>
              <a:rPr lang="en-GB" dirty="0" smtClean="0"/>
              <a:t>creates </a:t>
            </a:r>
            <a:r>
              <a:rPr lang="en-GB" dirty="0" smtClean="0"/>
              <a:t>a hierarchy because of the different levels of protections it affords to the groups covered by </a:t>
            </a:r>
            <a:r>
              <a:rPr lang="en-GB" dirty="0" smtClean="0"/>
              <a:t>it</a:t>
            </a:r>
            <a:endParaRPr lang="en-GB" dirty="0" smtClean="0"/>
          </a:p>
          <a:p>
            <a:r>
              <a:rPr lang="en-GB" dirty="0" smtClean="0"/>
              <a:t>What happens when the competing rights collide?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86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800"/>
            <a:ext cx="7787208" cy="3744417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What do you mean when you think about equality?  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52583387"/>
              </p:ext>
            </p:extLst>
          </p:nvPr>
        </p:nvGraphicFramePr>
        <p:xfrm>
          <a:off x="1115616" y="2492896"/>
          <a:ext cx="511256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9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Politician’s and Equality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David Cameron in his speech to the 2015 Conservative Party Conference</a:t>
            </a:r>
          </a:p>
          <a:p>
            <a:pPr marL="400050" lvl="1" indent="0">
              <a:buNone/>
            </a:pPr>
            <a:endParaRPr lang="en-GB" sz="2800" dirty="0" smtClean="0"/>
          </a:p>
          <a:p>
            <a:pPr marL="400050" lvl="1" indent="0">
              <a:buNone/>
            </a:pPr>
            <a:r>
              <a:rPr lang="en-GB" sz="2800" dirty="0" smtClean="0"/>
              <a:t>“Fair chance”</a:t>
            </a:r>
          </a:p>
          <a:p>
            <a:pPr marL="1828800" lvl="4" indent="0">
              <a:buNone/>
            </a:pPr>
            <a:endParaRPr lang="en-GB" sz="3200" dirty="0" smtClean="0"/>
          </a:p>
          <a:p>
            <a:pPr marL="1828800" lvl="4" indent="0">
              <a:buNone/>
            </a:pPr>
            <a:r>
              <a:rPr lang="en-GB" sz="3200" dirty="0" smtClean="0"/>
              <a:t>“Equal shot”</a:t>
            </a:r>
          </a:p>
          <a:p>
            <a:pPr marL="1371600" lvl="3" indent="0">
              <a:buNone/>
            </a:pPr>
            <a:endParaRPr lang="en-GB" sz="3200" dirty="0" smtClean="0"/>
          </a:p>
          <a:p>
            <a:pPr marL="1371600" lvl="3" indent="0">
              <a:buNone/>
            </a:pPr>
            <a:r>
              <a:rPr lang="en-GB" sz="3200" dirty="0" smtClean="0"/>
              <a:t>“Real equality”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38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Jeremy </a:t>
            </a:r>
            <a:r>
              <a:rPr lang="en-GB" dirty="0" err="1" smtClean="0"/>
              <a:t>Corbyn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“…greater </a:t>
            </a:r>
            <a:r>
              <a:rPr lang="en-GB" dirty="0"/>
              <a:t>equality and opportunity for </a:t>
            </a:r>
            <a:r>
              <a:rPr lang="en-GB" dirty="0" smtClean="0"/>
              <a:t>all”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“Move </a:t>
            </a:r>
            <a:r>
              <a:rPr lang="en-GB" dirty="0"/>
              <a:t>society towards “real” gender </a:t>
            </a:r>
            <a:r>
              <a:rPr lang="en-GB" dirty="0" smtClean="0"/>
              <a:t>equality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3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>Pushchair v Wheelchair</a:t>
            </a:r>
            <a:br>
              <a:rPr lang="en-GB" dirty="0" smtClean="0"/>
            </a:br>
            <a:r>
              <a:rPr lang="en-GB" sz="2700" i="1" dirty="0" err="1" smtClean="0"/>
              <a:t>Paulley</a:t>
            </a:r>
            <a:r>
              <a:rPr lang="en-GB" sz="2700" i="1" dirty="0" smtClean="0"/>
              <a:t> v First Group Plc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098" name="Picture 2" descr="C:\Users\qrqc5\AppData\Local\Microsoft\Windows\Temporary Internet Files\Content.IE5\IV8TF7JL\pregnant-woman-with-umbrella-1425129062okY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5594" y="1844824"/>
            <a:ext cx="2479005" cy="247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qrqc5\AppData\Local\Microsoft\Windows\Temporary Internet Files\Content.IE5\GSWXISAD\Surf_Silver_Cross_Aston_Martin_edition_10_IIHIH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304" y="2780928"/>
            <a:ext cx="181052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qrqc5\AppData\Local\Microsoft\Windows\Temporary Internet Files\Content.IE5\IV8TF7JL\man-in-wheelchair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84" y="2276872"/>
            <a:ext cx="34833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qrqc5\AppData\Local\Microsoft\Windows\Temporary Internet Files\Content.IE5\K71R9AXP\bus-306857_6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20688"/>
            <a:ext cx="1103784" cy="79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8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344613" algn="l"/>
              </a:tabLst>
            </a:pPr>
            <a:r>
              <a:rPr lang="en-GB" dirty="0" smtClean="0"/>
              <a:t>Religious Belief v Sexual Orientation</a:t>
            </a:r>
            <a:br>
              <a:rPr lang="en-GB" dirty="0" smtClean="0"/>
            </a:br>
            <a:r>
              <a:rPr lang="en-GB" sz="2200" i="1" dirty="0" smtClean="0"/>
              <a:t>B</a:t>
            </a:r>
            <a:r>
              <a:rPr lang="en-GB" sz="2200" i="1" dirty="0" smtClean="0"/>
              <a:t>ull </a:t>
            </a:r>
            <a:r>
              <a:rPr lang="en-GB" sz="2200" i="1" dirty="0" smtClean="0"/>
              <a:t>v </a:t>
            </a:r>
            <a:r>
              <a:rPr lang="en-GB" sz="2200" i="1" dirty="0" smtClean="0"/>
              <a:t>Hall [2013]UKSC 73 and Black v Wilkinson [2013] EWCA </a:t>
            </a:r>
            <a:r>
              <a:rPr lang="en-GB" sz="2200" i="1" dirty="0" err="1" smtClean="0"/>
              <a:t>Civ</a:t>
            </a:r>
            <a:r>
              <a:rPr lang="en-GB" sz="2200" i="1" dirty="0" smtClean="0"/>
              <a:t> 820</a:t>
            </a:r>
            <a:br>
              <a:rPr lang="en-GB" sz="2200" i="1" dirty="0" smtClean="0"/>
            </a:br>
            <a:endParaRPr lang="en-GB" sz="2200" i="1" dirty="0"/>
          </a:p>
        </p:txBody>
      </p:sp>
      <p:pic>
        <p:nvPicPr>
          <p:cNvPr id="3075" name="Picture 3" descr="C:\Users\qrqc5\AppData\Local\Microsoft\Windows\Temporary Internet Files\Content.IE5\K71R9AXP\ms-bed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348709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qrqc5\AppData\Local\Microsoft\Windows\Temporary Internet Files\Content.IE5\IV8TF7JL\Man-and-man-icon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26" y="2348880"/>
            <a:ext cx="419861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6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Religious Belief </a:t>
            </a:r>
            <a:r>
              <a:rPr lang="en-GB" dirty="0" smtClean="0"/>
              <a:t>v </a:t>
            </a:r>
            <a:r>
              <a:rPr lang="en-GB" dirty="0" smtClean="0"/>
              <a:t>Sexual Orientation</a:t>
            </a:r>
            <a:br>
              <a:rPr lang="en-GB" dirty="0" smtClean="0"/>
            </a:br>
            <a:r>
              <a:rPr lang="en-GB" sz="1800" b="1" i="1" dirty="0"/>
              <a:t>Gareth Lee v </a:t>
            </a:r>
            <a:r>
              <a:rPr lang="en-GB" sz="1800" b="1" i="1" dirty="0" err="1"/>
              <a:t>Ashers</a:t>
            </a:r>
            <a:r>
              <a:rPr lang="en-GB" sz="1800" b="1" i="1" dirty="0"/>
              <a:t> Baking Co. Ltd. and Colin McArthur and Karen McArthur 19/05/2015  Belfast </a:t>
            </a:r>
            <a:r>
              <a:rPr lang="en-GB" sz="1800" b="1" i="1" dirty="0" smtClean="0"/>
              <a:t>County Court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  <a:latin typeface="Brush Script MT" panose="03060802040406070304" pitchFamily="66" charset="0"/>
              </a:rPr>
              <a:t>“Support Gay Marriage”</a:t>
            </a:r>
            <a:endParaRPr lang="en-GB" i="1" dirty="0">
              <a:solidFill>
                <a:schemeClr val="accent3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Picture 2" descr="C:\Users\qrqc5\AppData\Local\Microsoft\Windows\Temporary Internet Files\Content.IE5\IV8TF7JL\birthday-cake2-h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7"/>
            <a:ext cx="1826141" cy="147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087" y="2492896"/>
            <a:ext cx="387127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4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435100" algn="l"/>
              </a:tabLst>
            </a:pPr>
            <a:r>
              <a:rPr lang="en-GB" dirty="0" smtClean="0"/>
              <a:t>Religious Belief v Sexual Orientation</a:t>
            </a:r>
            <a:br>
              <a:rPr lang="en-GB" dirty="0" smtClean="0"/>
            </a:br>
            <a:r>
              <a:rPr lang="en-GB" sz="3100" i="1" dirty="0" err="1" smtClean="0"/>
              <a:t>Ladele</a:t>
            </a:r>
            <a:r>
              <a:rPr lang="en-GB" sz="3100" i="1" dirty="0" smtClean="0"/>
              <a:t> v Islington LBC</a:t>
            </a:r>
            <a:endParaRPr lang="en-GB" i="1" dirty="0"/>
          </a:p>
        </p:txBody>
      </p:sp>
      <p:pic>
        <p:nvPicPr>
          <p:cNvPr id="5122" name="Picture 2" descr="C:\Users\qrqc5\AppData\Local\Microsoft\Windows\Temporary Internet Files\Content.IE5\K71R9AXP\cross-303723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95696"/>
            <a:ext cx="3384376" cy="233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167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“Is there really no room at the inn?”  </vt:lpstr>
      <vt:lpstr>Anti-Discrimination Law and its relationship with Equality</vt:lpstr>
      <vt:lpstr>Equality</vt:lpstr>
      <vt:lpstr>Politician’s and Equality</vt:lpstr>
      <vt:lpstr>Equality</vt:lpstr>
      <vt:lpstr>Pushchair v Wheelchair Paulley v First Group Plc </vt:lpstr>
      <vt:lpstr>Religious Belief v Sexual Orientation Bull v Hall [2013]UKSC 73 and Black v Wilkinson [2013] EWCA Civ 820 </vt:lpstr>
      <vt:lpstr>  Religious Belief v Sexual Orientation Gareth Lee v Ashers Baking Co. Ltd. and Colin McArthur and Karen McArthur 19/05/2015  Belfast County Court </vt:lpstr>
      <vt:lpstr>Religious Belief v Sexual Orientation Ladele v Islington LBC</vt:lpstr>
      <vt:lpstr>Equality/Fair Treatment</vt:lpstr>
    </vt:vector>
  </TitlesOfParts>
  <Company>Northumbria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Macfarlane</dc:creator>
  <cp:lastModifiedBy>Northumbria University</cp:lastModifiedBy>
  <cp:revision>35</cp:revision>
  <cp:lastPrinted>2015-12-09T23:20:11Z</cp:lastPrinted>
  <dcterms:created xsi:type="dcterms:W3CDTF">2015-10-12T09:51:09Z</dcterms:created>
  <dcterms:modified xsi:type="dcterms:W3CDTF">2015-12-09T23:20:23Z</dcterms:modified>
</cp:coreProperties>
</file>