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9">
  <p:sldMasterIdLst>
    <p:sldMasterId id="2147483648" r:id="rId1"/>
  </p:sldMasterIdLst>
  <p:notesMasterIdLst>
    <p:notesMasterId r:id="rId32"/>
  </p:notesMasterIdLst>
  <p:handoutMasterIdLst>
    <p:handoutMasterId r:id="rId33"/>
  </p:handoutMasterIdLst>
  <p:sldIdLst>
    <p:sldId id="3981" r:id="rId2"/>
    <p:sldId id="3964" r:id="rId3"/>
    <p:sldId id="3966" r:id="rId4"/>
    <p:sldId id="4000" r:id="rId5"/>
    <p:sldId id="4002" r:id="rId6"/>
    <p:sldId id="3973" r:id="rId7"/>
    <p:sldId id="3968" r:id="rId8"/>
    <p:sldId id="3998" r:id="rId9"/>
    <p:sldId id="3997" r:id="rId10"/>
    <p:sldId id="3970" r:id="rId11"/>
    <p:sldId id="3991" r:id="rId12"/>
    <p:sldId id="3969" r:id="rId13"/>
    <p:sldId id="3971" r:id="rId14"/>
    <p:sldId id="4003" r:id="rId15"/>
    <p:sldId id="3989" r:id="rId16"/>
    <p:sldId id="3977" r:id="rId17"/>
    <p:sldId id="4005" r:id="rId18"/>
    <p:sldId id="4004" r:id="rId19"/>
    <p:sldId id="4006" r:id="rId20"/>
    <p:sldId id="3990" r:id="rId21"/>
    <p:sldId id="3976" r:id="rId22"/>
    <p:sldId id="3978" r:id="rId23"/>
    <p:sldId id="3982" r:id="rId24"/>
    <p:sldId id="3985" r:id="rId25"/>
    <p:sldId id="3979" r:id="rId26"/>
    <p:sldId id="3980" r:id="rId27"/>
    <p:sldId id="3988" r:id="rId28"/>
    <p:sldId id="3965" r:id="rId29"/>
    <p:sldId id="3987" r:id="rId30"/>
    <p:sldId id="3993" r:id="rId31"/>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784" autoAdjust="0"/>
  </p:normalViewPr>
  <p:slideViewPr>
    <p:cSldViewPr>
      <p:cViewPr varScale="1">
        <p:scale>
          <a:sx n="77" d="100"/>
          <a:sy n="77" d="100"/>
        </p:scale>
        <p:origin x="1368"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74" d="100"/>
          <a:sy n="74" d="100"/>
        </p:scale>
        <p:origin x="399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1"/>
          <p:cNvSpPr>
            <a:spLocks noGrp="1"/>
          </p:cNvSpPr>
          <p:nvPr>
            <p:ph type="hdr" sz="quarter"/>
          </p:nvPr>
        </p:nvSpPr>
        <p:spPr>
          <a:xfrm>
            <a:off x="14597" y="8172"/>
            <a:ext cx="3588019" cy="539675"/>
          </a:xfrm>
          <a:prstGeom prst="rect">
            <a:avLst/>
          </a:prstGeom>
        </p:spPr>
        <p:txBody>
          <a:bodyPr vert="horz" lIns="91440" tIns="45720" rIns="91440" bIns="45720" rtlCol="0"/>
          <a:lstStyle>
            <a:lvl1pPr algn="l">
              <a:defRPr sz="1200"/>
            </a:lvl1pPr>
          </a:lstStyle>
          <a:p>
            <a:r>
              <a:rPr lang="en-GB" dirty="0"/>
              <a:t>Tort Law</a:t>
            </a:r>
          </a:p>
        </p:txBody>
      </p:sp>
      <p:sp>
        <p:nvSpPr>
          <p:cNvPr id="7" name="Slide Number Placeholder 4"/>
          <p:cNvSpPr>
            <a:spLocks noGrp="1"/>
          </p:cNvSpPr>
          <p:nvPr>
            <p:ph type="sldNum" sz="quarter" idx="3"/>
          </p:nvPr>
        </p:nvSpPr>
        <p:spPr>
          <a:xfrm>
            <a:off x="4099877" y="9363873"/>
            <a:ext cx="2620396" cy="539675"/>
          </a:xfrm>
          <a:prstGeom prst="rect">
            <a:avLst/>
          </a:prstGeom>
        </p:spPr>
        <p:txBody>
          <a:bodyPr vert="horz" lIns="91440" tIns="45720" rIns="91440" bIns="45720" rtlCol="0" anchor="b"/>
          <a:lstStyle>
            <a:lvl1pPr algn="r">
              <a:defRPr sz="1200"/>
            </a:lvl1pPr>
          </a:lstStyle>
          <a:p>
            <a:fld id="{A771E5D3-C61D-46AA-826C-E46FC9503FBD}" type="slidenum">
              <a:rPr lang="en-GB" smtClean="0"/>
              <a:pPr/>
              <a:t>‹#›</a:t>
            </a:fld>
            <a:endParaRPr lang="en-GB" dirty="0"/>
          </a:p>
        </p:txBody>
      </p:sp>
      <p:pic>
        <p:nvPicPr>
          <p:cNvPr id="8" name="Picture 7" descr="U:\Glenn Stephenson\Pictures &amp; Logos\Law School CMYK.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0734"/>
          <a:stretch/>
        </p:blipFill>
        <p:spPr bwMode="auto">
          <a:xfrm>
            <a:off x="4232343" y="93847"/>
            <a:ext cx="2337585" cy="368323"/>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a:spLocks noGrp="1"/>
          </p:cNvSpPr>
          <p:nvPr>
            <p:ph type="ftr" sz="quarter" idx="2"/>
          </p:nvPr>
        </p:nvSpPr>
        <p:spPr>
          <a:xfrm>
            <a:off x="23538" y="9369802"/>
            <a:ext cx="3588921" cy="541918"/>
          </a:xfrm>
          <a:prstGeom prst="rect">
            <a:avLst/>
          </a:prstGeom>
        </p:spPr>
        <p:txBody>
          <a:bodyPr vert="horz" lIns="91440" tIns="45720" rIns="91440" bIns="45720" rtlCol="0" anchor="b"/>
          <a:lstStyle>
            <a:lvl1pPr algn="l">
              <a:defRPr sz="1200"/>
            </a:lvl1pPr>
          </a:lstStyle>
          <a:p>
            <a:r>
              <a:rPr lang="en-GB" dirty="0" smtClean="0"/>
              <a:t>Vicarious Liability – Stage 3 – Close Connection - Part 3</a:t>
            </a:r>
            <a:endParaRPr lang="en-GB" dirty="0"/>
          </a:p>
        </p:txBody>
      </p:sp>
    </p:spTree>
    <p:extLst>
      <p:ext uri="{BB962C8B-B14F-4D97-AF65-F5344CB8AC3E}">
        <p14:creationId xmlns:p14="http://schemas.microsoft.com/office/powerpoint/2010/main" val="208394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A23C0FC1-1BF1-4E77-879C-4E2D4272A376}" type="datetimeFigureOut">
              <a:rPr lang="en-GB" smtClean="0"/>
              <a:t>21/11/2017</a:t>
            </a:fld>
            <a:endParaRPr lang="en-GB" dirty="0"/>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A548E7D6-C122-43B7-BF84-96DBF63842EB}" type="slidenum">
              <a:rPr lang="en-GB" smtClean="0"/>
              <a:t>‹#›</a:t>
            </a:fld>
            <a:endParaRPr lang="en-GB" dirty="0"/>
          </a:p>
        </p:txBody>
      </p:sp>
    </p:spTree>
    <p:extLst>
      <p:ext uri="{BB962C8B-B14F-4D97-AF65-F5344CB8AC3E}">
        <p14:creationId xmlns:p14="http://schemas.microsoft.com/office/powerpoint/2010/main" val="3416500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1</a:t>
            </a:fld>
            <a:endParaRPr lang="en-GB" dirty="0"/>
          </a:p>
        </p:txBody>
      </p:sp>
    </p:spTree>
    <p:extLst>
      <p:ext uri="{BB962C8B-B14F-4D97-AF65-F5344CB8AC3E}">
        <p14:creationId xmlns:p14="http://schemas.microsoft.com/office/powerpoint/2010/main" val="2413322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10</a:t>
            </a:fld>
            <a:endParaRPr lang="en-GB" dirty="0"/>
          </a:p>
        </p:txBody>
      </p:sp>
    </p:spTree>
    <p:extLst>
      <p:ext uri="{BB962C8B-B14F-4D97-AF65-F5344CB8AC3E}">
        <p14:creationId xmlns:p14="http://schemas.microsoft.com/office/powerpoint/2010/main" val="885653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11</a:t>
            </a:fld>
            <a:endParaRPr lang="en-GB" dirty="0"/>
          </a:p>
        </p:txBody>
      </p:sp>
    </p:spTree>
    <p:extLst>
      <p:ext uri="{BB962C8B-B14F-4D97-AF65-F5344CB8AC3E}">
        <p14:creationId xmlns:p14="http://schemas.microsoft.com/office/powerpoint/2010/main" val="4060788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12</a:t>
            </a:fld>
            <a:endParaRPr lang="en-GB" dirty="0"/>
          </a:p>
        </p:txBody>
      </p:sp>
    </p:spTree>
    <p:extLst>
      <p:ext uri="{BB962C8B-B14F-4D97-AF65-F5344CB8AC3E}">
        <p14:creationId xmlns:p14="http://schemas.microsoft.com/office/powerpoint/2010/main" val="2768995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13</a:t>
            </a:fld>
            <a:endParaRPr lang="en-GB" dirty="0"/>
          </a:p>
        </p:txBody>
      </p:sp>
    </p:spTree>
    <p:extLst>
      <p:ext uri="{BB962C8B-B14F-4D97-AF65-F5344CB8AC3E}">
        <p14:creationId xmlns:p14="http://schemas.microsoft.com/office/powerpoint/2010/main" val="1519776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14</a:t>
            </a:fld>
            <a:endParaRPr lang="en-GB" dirty="0"/>
          </a:p>
        </p:txBody>
      </p:sp>
    </p:spTree>
    <p:extLst>
      <p:ext uri="{BB962C8B-B14F-4D97-AF65-F5344CB8AC3E}">
        <p14:creationId xmlns:p14="http://schemas.microsoft.com/office/powerpoint/2010/main" val="1155489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15</a:t>
            </a:fld>
            <a:endParaRPr lang="en-GB" dirty="0"/>
          </a:p>
        </p:txBody>
      </p:sp>
    </p:spTree>
    <p:extLst>
      <p:ext uri="{BB962C8B-B14F-4D97-AF65-F5344CB8AC3E}">
        <p14:creationId xmlns:p14="http://schemas.microsoft.com/office/powerpoint/2010/main" val="1990888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16</a:t>
            </a:fld>
            <a:endParaRPr lang="en-GB" dirty="0"/>
          </a:p>
        </p:txBody>
      </p:sp>
    </p:spTree>
    <p:extLst>
      <p:ext uri="{BB962C8B-B14F-4D97-AF65-F5344CB8AC3E}">
        <p14:creationId xmlns:p14="http://schemas.microsoft.com/office/powerpoint/2010/main" val="2982200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17</a:t>
            </a:fld>
            <a:endParaRPr lang="en-GB" dirty="0"/>
          </a:p>
        </p:txBody>
      </p:sp>
    </p:spTree>
    <p:extLst>
      <p:ext uri="{BB962C8B-B14F-4D97-AF65-F5344CB8AC3E}">
        <p14:creationId xmlns:p14="http://schemas.microsoft.com/office/powerpoint/2010/main" val="2942284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18</a:t>
            </a:fld>
            <a:endParaRPr lang="en-GB" dirty="0"/>
          </a:p>
        </p:txBody>
      </p:sp>
    </p:spTree>
    <p:extLst>
      <p:ext uri="{BB962C8B-B14F-4D97-AF65-F5344CB8AC3E}">
        <p14:creationId xmlns:p14="http://schemas.microsoft.com/office/powerpoint/2010/main" val="1322590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19</a:t>
            </a:fld>
            <a:endParaRPr lang="en-GB" dirty="0"/>
          </a:p>
        </p:txBody>
      </p:sp>
    </p:spTree>
    <p:extLst>
      <p:ext uri="{BB962C8B-B14F-4D97-AF65-F5344CB8AC3E}">
        <p14:creationId xmlns:p14="http://schemas.microsoft.com/office/powerpoint/2010/main" val="4106220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2</a:t>
            </a:fld>
            <a:endParaRPr lang="en-GB" dirty="0"/>
          </a:p>
        </p:txBody>
      </p:sp>
    </p:spTree>
    <p:extLst>
      <p:ext uri="{BB962C8B-B14F-4D97-AF65-F5344CB8AC3E}">
        <p14:creationId xmlns:p14="http://schemas.microsoft.com/office/powerpoint/2010/main" val="845544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20</a:t>
            </a:fld>
            <a:endParaRPr lang="en-GB" dirty="0"/>
          </a:p>
        </p:txBody>
      </p:sp>
    </p:spTree>
    <p:extLst>
      <p:ext uri="{BB962C8B-B14F-4D97-AF65-F5344CB8AC3E}">
        <p14:creationId xmlns:p14="http://schemas.microsoft.com/office/powerpoint/2010/main" val="353242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21</a:t>
            </a:fld>
            <a:endParaRPr lang="en-GB" dirty="0"/>
          </a:p>
        </p:txBody>
      </p:sp>
    </p:spTree>
    <p:extLst>
      <p:ext uri="{BB962C8B-B14F-4D97-AF65-F5344CB8AC3E}">
        <p14:creationId xmlns:p14="http://schemas.microsoft.com/office/powerpoint/2010/main" val="1168605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22</a:t>
            </a:fld>
            <a:endParaRPr lang="en-GB" dirty="0"/>
          </a:p>
        </p:txBody>
      </p:sp>
    </p:spTree>
    <p:extLst>
      <p:ext uri="{BB962C8B-B14F-4D97-AF65-F5344CB8AC3E}">
        <p14:creationId xmlns:p14="http://schemas.microsoft.com/office/powerpoint/2010/main" val="1177329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23</a:t>
            </a:fld>
            <a:endParaRPr lang="en-GB" dirty="0"/>
          </a:p>
        </p:txBody>
      </p:sp>
    </p:spTree>
    <p:extLst>
      <p:ext uri="{BB962C8B-B14F-4D97-AF65-F5344CB8AC3E}">
        <p14:creationId xmlns:p14="http://schemas.microsoft.com/office/powerpoint/2010/main" val="2852290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24</a:t>
            </a:fld>
            <a:endParaRPr lang="en-GB" dirty="0"/>
          </a:p>
        </p:txBody>
      </p:sp>
    </p:spTree>
    <p:extLst>
      <p:ext uri="{BB962C8B-B14F-4D97-AF65-F5344CB8AC3E}">
        <p14:creationId xmlns:p14="http://schemas.microsoft.com/office/powerpoint/2010/main" val="2521040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25</a:t>
            </a:fld>
            <a:endParaRPr lang="en-GB" dirty="0"/>
          </a:p>
        </p:txBody>
      </p:sp>
    </p:spTree>
    <p:extLst>
      <p:ext uri="{BB962C8B-B14F-4D97-AF65-F5344CB8AC3E}">
        <p14:creationId xmlns:p14="http://schemas.microsoft.com/office/powerpoint/2010/main" val="1626910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26</a:t>
            </a:fld>
            <a:endParaRPr lang="en-GB" dirty="0"/>
          </a:p>
        </p:txBody>
      </p:sp>
    </p:spTree>
    <p:extLst>
      <p:ext uri="{BB962C8B-B14F-4D97-AF65-F5344CB8AC3E}">
        <p14:creationId xmlns:p14="http://schemas.microsoft.com/office/powerpoint/2010/main" val="2735720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27</a:t>
            </a:fld>
            <a:endParaRPr lang="en-GB" dirty="0"/>
          </a:p>
        </p:txBody>
      </p:sp>
    </p:spTree>
    <p:extLst>
      <p:ext uri="{BB962C8B-B14F-4D97-AF65-F5344CB8AC3E}">
        <p14:creationId xmlns:p14="http://schemas.microsoft.com/office/powerpoint/2010/main" val="817285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28</a:t>
            </a:fld>
            <a:endParaRPr lang="en-GB" dirty="0"/>
          </a:p>
        </p:txBody>
      </p:sp>
    </p:spTree>
    <p:extLst>
      <p:ext uri="{BB962C8B-B14F-4D97-AF65-F5344CB8AC3E}">
        <p14:creationId xmlns:p14="http://schemas.microsoft.com/office/powerpoint/2010/main" val="12567638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29</a:t>
            </a:fld>
            <a:endParaRPr lang="en-GB" dirty="0"/>
          </a:p>
        </p:txBody>
      </p:sp>
    </p:spTree>
    <p:extLst>
      <p:ext uri="{BB962C8B-B14F-4D97-AF65-F5344CB8AC3E}">
        <p14:creationId xmlns:p14="http://schemas.microsoft.com/office/powerpoint/2010/main" val="3384772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3</a:t>
            </a:fld>
            <a:endParaRPr lang="en-GB" dirty="0"/>
          </a:p>
        </p:txBody>
      </p:sp>
    </p:spTree>
    <p:extLst>
      <p:ext uri="{BB962C8B-B14F-4D97-AF65-F5344CB8AC3E}">
        <p14:creationId xmlns:p14="http://schemas.microsoft.com/office/powerpoint/2010/main" val="2094972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30</a:t>
            </a:fld>
            <a:endParaRPr lang="en-GB" dirty="0"/>
          </a:p>
        </p:txBody>
      </p:sp>
    </p:spTree>
    <p:extLst>
      <p:ext uri="{BB962C8B-B14F-4D97-AF65-F5344CB8AC3E}">
        <p14:creationId xmlns:p14="http://schemas.microsoft.com/office/powerpoint/2010/main" val="1400906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4</a:t>
            </a:fld>
            <a:endParaRPr lang="en-GB" dirty="0"/>
          </a:p>
        </p:txBody>
      </p:sp>
    </p:spTree>
    <p:extLst>
      <p:ext uri="{BB962C8B-B14F-4D97-AF65-F5344CB8AC3E}">
        <p14:creationId xmlns:p14="http://schemas.microsoft.com/office/powerpoint/2010/main" val="2063550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5</a:t>
            </a:fld>
            <a:endParaRPr lang="en-GB" dirty="0"/>
          </a:p>
        </p:txBody>
      </p:sp>
    </p:spTree>
    <p:extLst>
      <p:ext uri="{BB962C8B-B14F-4D97-AF65-F5344CB8AC3E}">
        <p14:creationId xmlns:p14="http://schemas.microsoft.com/office/powerpoint/2010/main" val="3347750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6</a:t>
            </a:fld>
            <a:endParaRPr lang="en-GB" dirty="0"/>
          </a:p>
        </p:txBody>
      </p:sp>
    </p:spTree>
    <p:extLst>
      <p:ext uri="{BB962C8B-B14F-4D97-AF65-F5344CB8AC3E}">
        <p14:creationId xmlns:p14="http://schemas.microsoft.com/office/powerpoint/2010/main" val="461334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7</a:t>
            </a:fld>
            <a:endParaRPr lang="en-GB" dirty="0"/>
          </a:p>
        </p:txBody>
      </p:sp>
    </p:spTree>
    <p:extLst>
      <p:ext uri="{BB962C8B-B14F-4D97-AF65-F5344CB8AC3E}">
        <p14:creationId xmlns:p14="http://schemas.microsoft.com/office/powerpoint/2010/main" val="3614547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8</a:t>
            </a:fld>
            <a:endParaRPr lang="en-GB" dirty="0"/>
          </a:p>
        </p:txBody>
      </p:sp>
    </p:spTree>
    <p:extLst>
      <p:ext uri="{BB962C8B-B14F-4D97-AF65-F5344CB8AC3E}">
        <p14:creationId xmlns:p14="http://schemas.microsoft.com/office/powerpoint/2010/main" val="1978830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8E7D6-C122-43B7-BF84-96DBF63842EB}" type="slidenum">
              <a:rPr lang="en-GB" smtClean="0"/>
              <a:t>9</a:t>
            </a:fld>
            <a:endParaRPr lang="en-GB" dirty="0"/>
          </a:p>
        </p:txBody>
      </p:sp>
    </p:spTree>
    <p:extLst>
      <p:ext uri="{BB962C8B-B14F-4D97-AF65-F5344CB8AC3E}">
        <p14:creationId xmlns:p14="http://schemas.microsoft.com/office/powerpoint/2010/main" val="2014853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4400"/>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6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85039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9471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11" name="Title 6"/>
          <p:cNvSpPr>
            <a:spLocks noGrp="1"/>
          </p:cNvSpPr>
          <p:nvPr>
            <p:ph type="title"/>
          </p:nvPr>
        </p:nvSpPr>
        <p:spPr>
          <a:xfrm>
            <a:off x="0" y="0"/>
            <a:ext cx="9144000" cy="476672"/>
          </a:xfrm>
          <a:solidFill>
            <a:schemeClr val="bg1"/>
          </a:solidFill>
        </p:spPr>
        <p:txBody>
          <a:bodyPr anchor="ctr" anchorCtr="0"/>
          <a:lstStyle>
            <a:lvl1pPr algn="l">
              <a:defRPr cap="small" baseline="0"/>
            </a:lvl1pPr>
          </a:lstStyle>
          <a:p>
            <a:r>
              <a:rPr lang="en-GB" sz="4000" dirty="0"/>
              <a:t>Trespass to the Person</a:t>
            </a:r>
          </a:p>
        </p:txBody>
      </p:sp>
      <p:sp>
        <p:nvSpPr>
          <p:cNvPr id="4" name="TextBox 3"/>
          <p:cNvSpPr txBox="1"/>
          <p:nvPr userDrawn="1"/>
        </p:nvSpPr>
        <p:spPr>
          <a:xfrm>
            <a:off x="0" y="6519600"/>
            <a:ext cx="7092280" cy="365785"/>
          </a:xfrm>
          <a:prstGeom prst="rect">
            <a:avLst/>
          </a:prstGeom>
          <a:solidFill>
            <a:schemeClr val="bg1"/>
          </a:solidFill>
        </p:spPr>
        <p:txBody>
          <a:bodyPr wrap="square" rtlCol="0" anchor="ctr" anchorCtr="0">
            <a:noAutofit/>
          </a:bodyPr>
          <a:lstStyle/>
          <a:p>
            <a:endParaRPr lang="en-GB" dirty="0"/>
          </a:p>
        </p:txBody>
      </p:sp>
    </p:spTree>
    <p:extLst>
      <p:ext uri="{BB962C8B-B14F-4D97-AF65-F5344CB8AC3E}">
        <p14:creationId xmlns:p14="http://schemas.microsoft.com/office/powerpoint/2010/main" val="3430643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537465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520259"/>
            <a:ext cx="2133600" cy="365125"/>
          </a:xfrm>
          <a:prstGeom prst="rect">
            <a:avLst/>
          </a:prstGeom>
        </p:spPr>
        <p:txBody>
          <a:bodyPr vert="horz" lIns="91440" tIns="45720" rIns="91440" bIns="45720" rtlCol="0" anchor="ctr"/>
          <a:lstStyle>
            <a:lvl1pPr algn="l">
              <a:defRPr sz="1050" b="1">
                <a:solidFill>
                  <a:srgbClr val="002060"/>
                </a:solidFill>
              </a:defRPr>
            </a:lvl1pPr>
          </a:lstStyle>
          <a:p>
            <a:fld id="{66971C35-B5B4-43A4-9AF8-3DEFB0AFB676}" type="datetime4">
              <a:rPr lang="en-GB" smtClean="0"/>
              <a:t>21 November 2017</a:t>
            </a:fld>
            <a:endParaRPr lang="en-GB" dirty="0"/>
          </a:p>
        </p:txBody>
      </p:sp>
      <p:sp>
        <p:nvSpPr>
          <p:cNvPr id="5" name="Footer Placeholder 4"/>
          <p:cNvSpPr>
            <a:spLocks noGrp="1"/>
          </p:cNvSpPr>
          <p:nvPr>
            <p:ph type="ftr" sz="quarter" idx="3"/>
          </p:nvPr>
        </p:nvSpPr>
        <p:spPr>
          <a:xfrm>
            <a:off x="3124200" y="6520259"/>
            <a:ext cx="2895600" cy="365125"/>
          </a:xfrm>
          <a:prstGeom prst="rect">
            <a:avLst/>
          </a:prstGeom>
        </p:spPr>
        <p:txBody>
          <a:bodyPr vert="horz" lIns="91440" tIns="45720" rIns="91440" bIns="45720" rtlCol="0" anchor="ctr"/>
          <a:lstStyle>
            <a:lvl1pPr algn="ctr">
              <a:defRPr sz="1050" b="1">
                <a:solidFill>
                  <a:srgbClr val="002060"/>
                </a:solidFill>
              </a:defRPr>
            </a:lvl1pPr>
          </a:lstStyle>
          <a:p>
            <a:r>
              <a:rPr lang="en-GB" dirty="0"/>
              <a:t>Civil Litigation</a:t>
            </a:r>
          </a:p>
        </p:txBody>
      </p:sp>
      <p:pic>
        <p:nvPicPr>
          <p:cNvPr id="7" name="Picture 6" descr="U:\Glenn Stephenson\Pictures &amp; Logos\Law School CMYK.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70734"/>
          <a:stretch/>
        </p:blipFill>
        <p:spPr bwMode="auto">
          <a:xfrm>
            <a:off x="7189415" y="6519204"/>
            <a:ext cx="1919089" cy="338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033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Lst>
  <p:hf hdr="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unnamed/47093936/in/photolist-5anoq-asnhrX-pNL5v5-9zAeFm-sbLtXg-yHG2q-b6uqon-o4N6XX-SMhRPP-niDCfz-5oQYz3-kAtayc-dHPEYv-6wYgQf-qUW351-2tGdjX-P4g51-5Ponb6-ozfgqL-7YcYD4-niDguB-2tHd8Z-pdmhDS-79qXr5-iR9DPr-d7ArX3-r11WwC-8ayAam-7KtdZf-4nGMEH-ofm7gR-fqhYE4-B7FH8u-7mhj7t-5iU72T-q7KU13-cDWUjQ-oMCLN3-4sSHP1-nbdKHe-34RGLp-dkWMby-rNWSEC-3qGMTH-8HSTje-7xXuE6-at1KcR-gbmh7K-62MM7n-aptaHZ" TargetMode="External"/><Relationship Id="rId7"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creativecommons.org/licenses/by/2.0/" TargetMode="External"/><Relationship Id="rId5" Type="http://schemas.openxmlformats.org/officeDocument/2006/relationships/hyperlink" Target="https://www.flickr.com/photos/unnamed/" TargetMode="External"/><Relationship Id="rId4" Type="http://schemas.openxmlformats.org/officeDocument/2006/relationships/hyperlink" Target="https://www.flickr.com/photos/altogetherfoo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creativecommons.org/licenses/by/2.0/" TargetMode="External"/><Relationship Id="rId5" Type="http://schemas.openxmlformats.org/officeDocument/2006/relationships/hyperlink" Target="https://www.flickr.com/photos/94246383@N00" TargetMode="External"/><Relationship Id="rId4" Type="http://schemas.openxmlformats.org/officeDocument/2006/relationships/hyperlink" Target="https://www.flickr.com/photos/94246383@N00/8835909864"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altogetherfool/3543149882/in/photolist-6p6z25-6p2qB8-pt3Tzi-pbz1ca-pr1Tf7-p9KGds-pbyzsS-pbxMPi-pt3STi-5BZReL-xmdg1t-xmddHn-xm6DR3-5XmZXU-6p6vos-6p6wPC-5XhLy2-5XhKdT-5XhKuZ-5XmZrA-5XhKSv-5XhLpH-dXW5y2-p9Kr7e-prftpn-p9KL79-jb3pGV-7Zsyyr-8HCY2U-smQpe-ec6qEq-akDG9n-o4rcHW-akGvK9-dygGHE-akwrwy-6p6wCs-8eQdP6-by89Qd-eXJUF6-nteBDa-eXJUma-ghTpoi-eYLMGD-6p2puM-hBqiV7-dRxokp-815tL5-qPDEGx-BK4pNg" TargetMode="External"/><Relationship Id="rId7" Type="http://schemas.openxmlformats.org/officeDocument/2006/relationships/hyperlink" Target="https://www.theguardian.com/politics/2008/sep/29/toryconference.georgeosborn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hyperlink" Target="https://creativecommons.org/licenses/by/2.0/" TargetMode="External"/><Relationship Id="rId4" Type="http://schemas.openxmlformats.org/officeDocument/2006/relationships/hyperlink" Target="https://www.flickr.com/photos/altogetherfoo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creativecommons.org/licenses/by/2.0/" TargetMode="External"/><Relationship Id="rId5" Type="http://schemas.openxmlformats.org/officeDocument/2006/relationships/hyperlink" Target="https://www.flickr.com/photos/aquamech-utah/" TargetMode="External"/><Relationship Id="rId4" Type="http://schemas.openxmlformats.org/officeDocument/2006/relationships/hyperlink" Target="https://www.flickr.com/photos/aquamech-utah/24445486463"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nigelpooleqc.blogspot.co.uk/2014/09/contributory-negligence-in-clinical.html" TargetMode="External"/><Relationship Id="rId5" Type="http://schemas.openxmlformats.org/officeDocument/2006/relationships/hyperlink" Target="http://www.kingschambers.com/" TargetMode="External"/><Relationship Id="rId4" Type="http://schemas.openxmlformats.org/officeDocument/2006/relationships/hyperlink" Target="http://www.kingschambers.com/nigel-poole-qc-personal-injury.htm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nyphotographic.com/" TargetMode="External"/><Relationship Id="rId13" Type="http://schemas.openxmlformats.org/officeDocument/2006/relationships/hyperlink" Target="http://www.kingschambers.com/" TargetMode="External"/><Relationship Id="rId3" Type="http://schemas.openxmlformats.org/officeDocument/2006/relationships/hyperlink" Target="http://quoteinvestigator.com/2015/07/23/great-power/" TargetMode="External"/><Relationship Id="rId7" Type="http://schemas.openxmlformats.org/officeDocument/2006/relationships/hyperlink" Target="http://www.thebluediamondgallery.com/wooden-tile/d/duty.html" TargetMode="External"/><Relationship Id="rId12" Type="http://schemas.openxmlformats.org/officeDocument/2006/relationships/hyperlink" Target="http://www.kingschambers.com/news/2015/03/04/nigel-poole-qc-to-speak-at-kings-college-london-on-lord-saachis-medical-innovation-bill/" TargetMode="External"/><Relationship Id="rId17" Type="http://schemas.openxmlformats.org/officeDocument/2006/relationships/hyperlink" Target="https://www.flickr.com/photos/aquamech-utah/" TargetMode="External"/><Relationship Id="rId2" Type="http://schemas.openxmlformats.org/officeDocument/2006/relationships/notesSlide" Target="../notesSlides/notesSlide28.xml"/><Relationship Id="rId16" Type="http://schemas.openxmlformats.org/officeDocument/2006/relationships/hyperlink" Target="https://www.flickr.com/photos/aquamech-utah/24445486463" TargetMode="External"/><Relationship Id="rId1" Type="http://schemas.openxmlformats.org/officeDocument/2006/relationships/slideLayout" Target="../slideLayouts/slideLayout2.xml"/><Relationship Id="rId6" Type="http://schemas.openxmlformats.org/officeDocument/2006/relationships/hyperlink" Target="https://creativecommons.org/licenses/by/2.0/" TargetMode="External"/><Relationship Id="rId11" Type="http://schemas.openxmlformats.org/officeDocument/2006/relationships/hyperlink" Target="https://www.flickr.com/photos/unnamed/" TargetMode="External"/><Relationship Id="rId5" Type="http://schemas.openxmlformats.org/officeDocument/2006/relationships/hyperlink" Target="https://www.flickr.com/photos/altogetherfool/" TargetMode="External"/><Relationship Id="rId15" Type="http://schemas.openxmlformats.org/officeDocument/2006/relationships/hyperlink" Target="https://www.flickr.com/photos/94246383@N00" TargetMode="External"/><Relationship Id="rId10" Type="http://schemas.openxmlformats.org/officeDocument/2006/relationships/hyperlink" Target="https://www.flickr.com/photos/unnamed/47093936/in/photolist-5anoq-asnhrX-pNL5v5-9zAeFm-sbLtXg-yHG2q-b6uqon-o4N6XX-SMhRPP-niDCfz-5oQYz3-kAtayc-dHPEYv-6wYgQf-qUW351-2tGdjX-P4g51-5Ponb6-ozfgqL-7YcYD4-niDguB-2tHd8Z-pdmhDS-79qXr5-iR9DPr-d7ArX3-r11WwC-8ayAam-7KtdZf-4nGMEH-ofm7gR-fqhYE4-B7FH8u-7mhj7t-5iU72T-q7KU13-cDWUjQ-oMCLN3-4sSHP1-nbdKHe-34RGLp-dkWMby-rNWSEC-3qGMTH-8HSTje-7xXuE6-at1KcR-gbmh7K-62MM7n-aptaHZ" TargetMode="External"/><Relationship Id="rId4" Type="http://schemas.openxmlformats.org/officeDocument/2006/relationships/hyperlink" Target="https://www.flickr.com/photos/altogetherfool/3543149882/in/photolist-6p6z25-6p2qB8-pt3Tzi-pbz1ca-pr1Tf7-p9KGds-pbyzsS-pbxMPi-pt3STi-5BZReL-xmdg1t-xmddHn-xm6DR3-5XmZXU-6p6vos-6p6wPC-5XhLy2-5XhKdT-5XhKuZ-5XmZrA-5XhKSv-5XhLpH-dXW5y2-p9Kr7e-prftpn-p9KL79-jb3pGV-7Zsyyr-8HCY2U-smQpe-ec6qEq-akDG9n-o4rcHW-akGvK9-dygGHE-akwrwy-6p6wCs-8eQdP6-by89Qd-eXJUF6-nteBDa-eXJUma-ghTpoi-eYLMGD-6p2puM-hBqiV7-dRxokp-815tL5-qPDEGx-BK4pNg" TargetMode="External"/><Relationship Id="rId9" Type="http://schemas.openxmlformats.org/officeDocument/2006/relationships/hyperlink" Target="https://creativecommons.org/licenses/by-sa/3.0/" TargetMode="External"/><Relationship Id="rId14" Type="http://schemas.openxmlformats.org/officeDocument/2006/relationships/hyperlink" Target="https://www.flickr.com/photos/94246383@N00/8835909864"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quoteinvestigator.com/2015/07/23/great-power/"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www.thebluediamondgallery.com/wooden-tile/d/duty.html" TargetMode="External"/><Relationship Id="rId7" Type="http://schemas.openxmlformats.org/officeDocument/2006/relationships/hyperlink" Target="http://quoteinvestigator.com/2015/07/23/great-power/"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creativecommons.org/licenses/by-sa/3.0/" TargetMode="External"/><Relationship Id="rId5" Type="http://schemas.openxmlformats.org/officeDocument/2006/relationships/hyperlink" Target="http://nyphotographic.com/" TargetMode="External"/><Relationship Id="rId4" Type="http://schemas.openxmlformats.org/officeDocument/2006/relationships/hyperlink" Target="https://www.flickr.com/photos/altogetherfoo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7388"/>
            <a:ext cx="9144000" cy="4438650"/>
          </a:xfrm>
          <a:prstGeom prst="rect">
            <a:avLst/>
          </a:prstGeom>
        </p:spPr>
      </p:pic>
      <p:sp>
        <p:nvSpPr>
          <p:cNvPr id="6" name="Title 5"/>
          <p:cNvSpPr>
            <a:spLocks noGrp="1"/>
          </p:cNvSpPr>
          <p:nvPr>
            <p:ph type="title"/>
          </p:nvPr>
        </p:nvSpPr>
        <p:spPr>
          <a:xfrm>
            <a:off x="722312" y="5073203"/>
            <a:ext cx="8421688" cy="1362075"/>
          </a:xfrm>
        </p:spPr>
        <p:txBody>
          <a:bodyPr>
            <a:noAutofit/>
          </a:bodyPr>
          <a:lstStyle/>
          <a:p>
            <a:r>
              <a:rPr lang="en-GB" sz="2200" dirty="0" smtClean="0">
                <a:latin typeface="Garamond" panose="02020404030301010803" pitchFamily="18" charset="0"/>
              </a:rPr>
              <a:t>‘Patient </a:t>
            </a:r>
            <a:r>
              <a:rPr lang="en-GB" sz="2200" dirty="0">
                <a:latin typeface="Garamond" panose="02020404030301010803" pitchFamily="18" charset="0"/>
              </a:rPr>
              <a:t>knows </a:t>
            </a:r>
            <a:r>
              <a:rPr lang="en-GB" sz="2200" dirty="0" smtClean="0">
                <a:latin typeface="Garamond" panose="02020404030301010803" pitchFamily="18" charset="0"/>
              </a:rPr>
              <a:t>best’ </a:t>
            </a:r>
            <a:r>
              <a:rPr lang="en-GB" sz="2200" dirty="0">
                <a:latin typeface="Garamond" panose="02020404030301010803" pitchFamily="18" charset="0"/>
              </a:rPr>
              <a:t>and the </a:t>
            </a:r>
            <a:r>
              <a:rPr lang="en-GB" sz="2200" dirty="0" smtClean="0">
                <a:latin typeface="Garamond" panose="02020404030301010803" pitchFamily="18" charset="0"/>
              </a:rPr>
              <a:t>‘Paradigm’ patient</a:t>
            </a:r>
            <a:br>
              <a:rPr lang="en-GB" sz="2200" dirty="0" smtClean="0">
                <a:latin typeface="Garamond" panose="02020404030301010803" pitchFamily="18" charset="0"/>
              </a:rPr>
            </a:br>
            <a:r>
              <a:rPr lang="en-GB" sz="2000" b="0" dirty="0" smtClean="0">
                <a:latin typeface="Garamond" panose="02020404030301010803" pitchFamily="18" charset="0"/>
              </a:rPr>
              <a:t>tensions </a:t>
            </a:r>
            <a:r>
              <a:rPr lang="en-GB" sz="2000" b="0" dirty="0">
                <a:latin typeface="Garamond" panose="02020404030301010803" pitchFamily="18" charset="0"/>
              </a:rPr>
              <a:t>of </a:t>
            </a:r>
            <a:r>
              <a:rPr lang="en-GB" sz="2000" b="0" dirty="0" smtClean="0">
                <a:latin typeface="Garamond" panose="02020404030301010803" pitchFamily="18" charset="0"/>
              </a:rPr>
              <a:t>relative blame </a:t>
            </a:r>
            <a:r>
              <a:rPr lang="en-GB" sz="2000" b="0" dirty="0">
                <a:latin typeface="Garamond" panose="02020404030301010803" pitchFamily="18" charset="0"/>
              </a:rPr>
              <a:t>in a clinical </a:t>
            </a:r>
            <a:r>
              <a:rPr lang="en-GB" sz="2000" b="0" dirty="0" smtClean="0">
                <a:latin typeface="Garamond" panose="02020404030301010803" pitchFamily="18" charset="0"/>
              </a:rPr>
              <a:t>context</a:t>
            </a:r>
            <a:br>
              <a:rPr lang="en-GB" sz="2000" b="0" dirty="0" smtClean="0">
                <a:latin typeface="Garamond" panose="02020404030301010803" pitchFamily="18" charset="0"/>
              </a:rPr>
            </a:br>
            <a:r>
              <a:rPr lang="en-GB" sz="2000" b="0" dirty="0">
                <a:latin typeface="Garamond" panose="02020404030301010803" pitchFamily="18" charset="0"/>
              </a:rPr>
              <a:t/>
            </a:r>
            <a:br>
              <a:rPr lang="en-GB" sz="2000" b="0" dirty="0">
                <a:latin typeface="Garamond" panose="02020404030301010803" pitchFamily="18" charset="0"/>
              </a:rPr>
            </a:br>
            <a:r>
              <a:rPr lang="en-GB" sz="2000" b="0" cap="none" dirty="0" smtClean="0">
                <a:latin typeface="Garamond" panose="02020404030301010803" pitchFamily="18" charset="0"/>
              </a:rPr>
              <a:t>John Bates, Northumbria Law School</a:t>
            </a:r>
            <a:endParaRPr lang="en-GB" sz="2000" b="0" cap="none" dirty="0">
              <a:latin typeface="Garamond" panose="02020404030301010803" pitchFamily="18" charset="0"/>
            </a:endParaRPr>
          </a:p>
        </p:txBody>
      </p:sp>
      <p:sp>
        <p:nvSpPr>
          <p:cNvPr id="7" name="Text Placeholder 6"/>
          <p:cNvSpPr>
            <a:spLocks noGrp="1"/>
          </p:cNvSpPr>
          <p:nvPr>
            <p:ph type="body" idx="1"/>
          </p:nvPr>
        </p:nvSpPr>
        <p:spPr>
          <a:xfrm>
            <a:off x="722313" y="3573016"/>
            <a:ext cx="7772400" cy="1500187"/>
          </a:xfrm>
        </p:spPr>
        <p:txBody>
          <a:bodyPr/>
          <a:lstStyle/>
          <a:p>
            <a:r>
              <a:rPr lang="en-GB" dirty="0" smtClean="0">
                <a:latin typeface="Garamond" panose="02020404030301010803" pitchFamily="18" charset="0"/>
              </a:rPr>
              <a:t>SLSA 2017 &gt; Medical Law, Healthcare and Bioethics</a:t>
            </a:r>
            <a:endParaRPr lang="en-GB" dirty="0">
              <a:latin typeface="Garamond" panose="02020404030301010803" pitchFamily="18" charset="0"/>
            </a:endParaRPr>
          </a:p>
        </p:txBody>
      </p:sp>
      <p:sp>
        <p:nvSpPr>
          <p:cNvPr id="9" name="TextBox 8"/>
          <p:cNvSpPr txBox="1"/>
          <p:nvPr/>
        </p:nvSpPr>
        <p:spPr>
          <a:xfrm>
            <a:off x="7380312" y="35332"/>
            <a:ext cx="1800200" cy="369332"/>
          </a:xfrm>
          <a:prstGeom prst="rect">
            <a:avLst/>
          </a:prstGeom>
          <a:noFill/>
        </p:spPr>
        <p:txBody>
          <a:bodyPr wrap="square" rtlCol="0">
            <a:spAutoFit/>
          </a:bodyPr>
          <a:lstStyle/>
          <a:p>
            <a:r>
              <a:rPr lang="en-GB" dirty="0">
                <a:solidFill>
                  <a:schemeClr val="tx2">
                    <a:lumMod val="40000"/>
                    <a:lumOff val="60000"/>
                  </a:schemeClr>
                </a:solidFill>
              </a:rPr>
              <a:t>@MrJohnBates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116632"/>
            <a:ext cx="288032" cy="247882"/>
          </a:xfrm>
          <a:prstGeom prst="rect">
            <a:avLst/>
          </a:prstGeom>
        </p:spPr>
      </p:pic>
    </p:spTree>
    <p:extLst>
      <p:ext uri="{BB962C8B-B14F-4D97-AF65-F5344CB8AC3E}">
        <p14:creationId xmlns:p14="http://schemas.microsoft.com/office/powerpoint/2010/main" val="57482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3977" y="476672"/>
            <a:ext cx="8352928" cy="4893647"/>
          </a:xfrm>
          <a:prstGeom prst="rect">
            <a:avLst/>
          </a:prstGeom>
          <a:solidFill>
            <a:schemeClr val="bg1"/>
          </a:solidFill>
        </p:spPr>
        <p:txBody>
          <a:bodyPr wrap="square" rtlCol="0">
            <a:spAutoFit/>
          </a:bodyPr>
          <a:lstStyle/>
          <a:p>
            <a:r>
              <a:rPr lang="en-GB" sz="2400" b="1" dirty="0" smtClean="0">
                <a:latin typeface="Garamond" panose="02020404030301010803" pitchFamily="18" charset="0"/>
              </a:rPr>
              <a:t>“</a:t>
            </a:r>
            <a:r>
              <a:rPr lang="en-GB" sz="2400" dirty="0">
                <a:latin typeface="Garamond" panose="02020404030301010803" pitchFamily="18" charset="0"/>
              </a:rPr>
              <a:t>The doctor is </a:t>
            </a:r>
            <a:r>
              <a:rPr lang="en-GB" sz="2400" dirty="0" smtClean="0">
                <a:latin typeface="Garamond" panose="02020404030301010803" pitchFamily="18" charset="0"/>
              </a:rPr>
              <a:t>therefore under </a:t>
            </a:r>
            <a:r>
              <a:rPr lang="en-GB" sz="2400" dirty="0">
                <a:latin typeface="Garamond" panose="02020404030301010803" pitchFamily="18" charset="0"/>
              </a:rPr>
              <a:t>a duty to take reasonable care to ensure that the patient is aware </a:t>
            </a:r>
            <a:r>
              <a:rPr lang="en-GB" sz="2400" dirty="0" smtClean="0">
                <a:latin typeface="Garamond" panose="02020404030301010803" pitchFamily="18" charset="0"/>
              </a:rPr>
              <a:t>of any </a:t>
            </a:r>
            <a:r>
              <a:rPr lang="en-GB" sz="2400" b="1" dirty="0">
                <a:latin typeface="Garamond" panose="02020404030301010803" pitchFamily="18" charset="0"/>
              </a:rPr>
              <a:t>material risks</a:t>
            </a:r>
            <a:r>
              <a:rPr lang="en-GB" sz="2400" dirty="0">
                <a:latin typeface="Garamond" panose="02020404030301010803" pitchFamily="18" charset="0"/>
              </a:rPr>
              <a:t> involved in any recommended treatment, and of </a:t>
            </a:r>
            <a:r>
              <a:rPr lang="en-GB" sz="2400" dirty="0" smtClean="0">
                <a:latin typeface="Garamond" panose="02020404030301010803" pitchFamily="18" charset="0"/>
              </a:rPr>
              <a:t>any reasonable </a:t>
            </a:r>
            <a:r>
              <a:rPr lang="en-GB" sz="2400" dirty="0">
                <a:latin typeface="Garamond" panose="02020404030301010803" pitchFamily="18" charset="0"/>
              </a:rPr>
              <a:t>alternative or variant treatments. The test of materiality </a:t>
            </a:r>
            <a:r>
              <a:rPr lang="en-GB" sz="2400" dirty="0" smtClean="0">
                <a:latin typeface="Garamond" panose="02020404030301010803" pitchFamily="18" charset="0"/>
              </a:rPr>
              <a:t>is whether</a:t>
            </a:r>
            <a:r>
              <a:rPr lang="en-GB" sz="2400" dirty="0">
                <a:latin typeface="Garamond" panose="02020404030301010803" pitchFamily="18" charset="0"/>
              </a:rPr>
              <a:t>, in the circumstances of the particular case, </a:t>
            </a:r>
            <a:r>
              <a:rPr lang="en-GB" sz="2400" b="1" dirty="0">
                <a:latin typeface="Garamond" panose="02020404030301010803" pitchFamily="18" charset="0"/>
              </a:rPr>
              <a:t>a reasonable person </a:t>
            </a:r>
            <a:r>
              <a:rPr lang="en-GB" sz="2400" b="1" dirty="0" smtClean="0">
                <a:latin typeface="Garamond" panose="02020404030301010803" pitchFamily="18" charset="0"/>
              </a:rPr>
              <a:t>in the patient’s </a:t>
            </a:r>
            <a:r>
              <a:rPr lang="en-GB" sz="2400" b="1" dirty="0">
                <a:latin typeface="Garamond" panose="02020404030301010803" pitchFamily="18" charset="0"/>
              </a:rPr>
              <a:t>position</a:t>
            </a:r>
            <a:r>
              <a:rPr lang="en-GB" sz="2400" dirty="0">
                <a:latin typeface="Garamond" panose="02020404030301010803" pitchFamily="18" charset="0"/>
              </a:rPr>
              <a:t> would be likely to attach </a:t>
            </a:r>
            <a:r>
              <a:rPr lang="en-GB" sz="2400" dirty="0" smtClean="0">
                <a:latin typeface="Garamond" panose="02020404030301010803" pitchFamily="18" charset="0"/>
              </a:rPr>
              <a:t>significance </a:t>
            </a:r>
            <a:r>
              <a:rPr lang="en-GB" sz="2400" dirty="0">
                <a:latin typeface="Garamond" panose="02020404030301010803" pitchFamily="18" charset="0"/>
              </a:rPr>
              <a:t>to the risk, or </a:t>
            </a:r>
            <a:r>
              <a:rPr lang="en-GB" sz="2400" dirty="0" smtClean="0">
                <a:latin typeface="Garamond" panose="02020404030301010803" pitchFamily="18" charset="0"/>
              </a:rPr>
              <a:t>the doctor </a:t>
            </a:r>
            <a:r>
              <a:rPr lang="en-GB" sz="2400" b="1" dirty="0">
                <a:latin typeface="Garamond" panose="02020404030301010803" pitchFamily="18" charset="0"/>
              </a:rPr>
              <a:t>is or should reasonably be aware</a:t>
            </a:r>
            <a:r>
              <a:rPr lang="en-GB" sz="2400" dirty="0">
                <a:latin typeface="Garamond" panose="02020404030301010803" pitchFamily="18" charset="0"/>
              </a:rPr>
              <a:t> that the </a:t>
            </a:r>
            <a:r>
              <a:rPr lang="en-GB" sz="2400" b="1" dirty="0">
                <a:latin typeface="Garamond" panose="02020404030301010803" pitchFamily="18" charset="0"/>
              </a:rPr>
              <a:t>particular patient</a:t>
            </a:r>
            <a:r>
              <a:rPr lang="en-GB" sz="2400" dirty="0">
                <a:latin typeface="Garamond" panose="02020404030301010803" pitchFamily="18" charset="0"/>
              </a:rPr>
              <a:t> would </a:t>
            </a:r>
            <a:r>
              <a:rPr lang="en-GB" sz="2400" dirty="0" smtClean="0">
                <a:latin typeface="Garamond" panose="02020404030301010803" pitchFamily="18" charset="0"/>
              </a:rPr>
              <a:t>be likely </a:t>
            </a:r>
            <a:r>
              <a:rPr lang="en-GB" sz="2400" dirty="0">
                <a:latin typeface="Garamond" panose="02020404030301010803" pitchFamily="18" charset="0"/>
              </a:rPr>
              <a:t>to attach </a:t>
            </a:r>
            <a:r>
              <a:rPr lang="en-GB" sz="2400" dirty="0" smtClean="0">
                <a:latin typeface="Garamond" panose="02020404030301010803" pitchFamily="18" charset="0"/>
              </a:rPr>
              <a:t>significance </a:t>
            </a:r>
            <a:r>
              <a:rPr lang="en-GB" sz="2400" dirty="0">
                <a:latin typeface="Garamond" panose="02020404030301010803" pitchFamily="18" charset="0"/>
              </a:rPr>
              <a:t>to it</a:t>
            </a:r>
            <a:r>
              <a:rPr lang="en-GB" sz="2400" dirty="0" smtClean="0">
                <a:latin typeface="Garamond" panose="02020404030301010803" pitchFamily="18" charset="0"/>
              </a:rPr>
              <a:t>.</a:t>
            </a:r>
            <a:r>
              <a:rPr lang="en-GB" sz="2400" b="1" dirty="0" smtClean="0">
                <a:latin typeface="Garamond" panose="02020404030301010803" pitchFamily="18" charset="0"/>
              </a:rPr>
              <a:t>”</a:t>
            </a:r>
          </a:p>
          <a:p>
            <a:endParaRPr lang="en-GB" sz="2400" i="1" dirty="0" smtClean="0">
              <a:latin typeface="Garamond" panose="02020404030301010803" pitchFamily="18" charset="0"/>
            </a:endParaRPr>
          </a:p>
          <a:p>
            <a:pPr algn="r"/>
            <a:r>
              <a:rPr lang="en-GB" sz="2400" i="1" dirty="0" smtClean="0">
                <a:latin typeface="Garamond" panose="02020404030301010803" pitchFamily="18" charset="0"/>
              </a:rPr>
              <a:t>Montgomery </a:t>
            </a:r>
            <a:r>
              <a:rPr lang="en-GB" sz="2400" i="1" dirty="0">
                <a:latin typeface="Garamond" panose="02020404030301010803" pitchFamily="18" charset="0"/>
              </a:rPr>
              <a:t>v Lanarkshire Health Board (General Medical</a:t>
            </a:r>
          </a:p>
          <a:p>
            <a:pPr algn="r"/>
            <a:r>
              <a:rPr lang="en-GB" sz="2400" i="1" dirty="0">
                <a:latin typeface="Garamond" panose="02020404030301010803" pitchFamily="18" charset="0"/>
              </a:rPr>
              <a:t>Council intervening</a:t>
            </a:r>
            <a:r>
              <a:rPr lang="en-GB" sz="2400" i="1" dirty="0" smtClean="0">
                <a:latin typeface="Garamond" panose="02020404030301010803" pitchFamily="18" charset="0"/>
              </a:rPr>
              <a:t>) </a:t>
            </a:r>
            <a:r>
              <a:rPr lang="en-GB" sz="2400" dirty="0">
                <a:latin typeface="Garamond" panose="02020404030301010803" pitchFamily="18" charset="0"/>
              </a:rPr>
              <a:t>[2015] UKSC </a:t>
            </a:r>
            <a:r>
              <a:rPr lang="en-GB" sz="2400" dirty="0" smtClean="0">
                <a:latin typeface="Garamond" panose="02020404030301010803" pitchFamily="18" charset="0"/>
              </a:rPr>
              <a:t>11, [2015] AC 1430</a:t>
            </a:r>
          </a:p>
          <a:p>
            <a:pPr algn="r"/>
            <a:r>
              <a:rPr lang="en-GB" sz="2400" dirty="0" smtClean="0">
                <a:latin typeface="Garamond" panose="02020404030301010803" pitchFamily="18" charset="0"/>
              </a:rPr>
              <a:t>[87] (Lord Kerr)</a:t>
            </a:r>
          </a:p>
          <a:p>
            <a:pPr algn="r"/>
            <a:r>
              <a:rPr lang="en-GB" sz="2400" dirty="0" smtClean="0">
                <a:latin typeface="Garamond" panose="02020404030301010803" pitchFamily="18" charset="0"/>
              </a:rPr>
              <a:t>(emphasis added)</a:t>
            </a:r>
          </a:p>
        </p:txBody>
      </p:sp>
    </p:spTree>
    <p:extLst>
      <p:ext uri="{BB962C8B-B14F-4D97-AF65-F5344CB8AC3E}">
        <p14:creationId xmlns:p14="http://schemas.microsoft.com/office/powerpoint/2010/main" val="4086466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4300"/>
          <a:stretch/>
        </p:blipFill>
        <p:spPr>
          <a:xfrm>
            <a:off x="0" y="1"/>
            <a:ext cx="9144000" cy="6879774"/>
          </a:xfrm>
          <a:prstGeom prst="rect">
            <a:avLst/>
          </a:prstGeom>
        </p:spPr>
      </p:pic>
      <p:sp>
        <p:nvSpPr>
          <p:cNvPr id="5" name="Title 5"/>
          <p:cNvSpPr txBox="1">
            <a:spLocks/>
          </p:cNvSpPr>
          <p:nvPr/>
        </p:nvSpPr>
        <p:spPr>
          <a:xfrm>
            <a:off x="-2366" y="4715730"/>
            <a:ext cx="9254885" cy="1305558"/>
          </a:xfrm>
          <a:prstGeom prst="rect">
            <a:avLst/>
          </a:prstGeom>
          <a:solidFill>
            <a:schemeClr val="bg1"/>
          </a:solidFill>
        </p:spPr>
        <p:txBody>
          <a:bodyPr vert="horz" lIns="91440" tIns="45720" rIns="91440" bIns="45720" rtlCol="0" anchor="ctr" anchorCtr="0">
            <a:noAutofit/>
          </a:bodyPr>
          <a:lstStyle>
            <a:lvl1pPr algn="l" defTabSz="914400" rtl="0" eaLnBrk="1" latinLnBrk="0" hangingPunct="1">
              <a:spcBef>
                <a:spcPct val="0"/>
              </a:spcBef>
              <a:buNone/>
              <a:defRPr sz="4000" b="1" kern="1200" cap="small" baseline="0">
                <a:solidFill>
                  <a:schemeClr val="tx1"/>
                </a:solidFill>
                <a:latin typeface="+mj-lt"/>
                <a:ea typeface="+mj-ea"/>
                <a:cs typeface="+mj-cs"/>
              </a:defRPr>
            </a:lvl1pPr>
          </a:lstStyle>
          <a:p>
            <a:r>
              <a:rPr lang="en-GB" sz="2200" cap="none" dirty="0" smtClean="0">
                <a:latin typeface="Garamond" panose="02020404030301010803" pitchFamily="18" charset="0"/>
              </a:rPr>
              <a:t>LIMB 1: A REASONABLE PERSON IN THE PATIENT’S POSITION</a:t>
            </a:r>
          </a:p>
          <a:p>
            <a:r>
              <a:rPr lang="en-GB" sz="2000" b="0" dirty="0" smtClean="0">
                <a:latin typeface="Garamond" panose="02020404030301010803" pitchFamily="18" charset="0"/>
              </a:rPr>
              <a:t>THE EVOLUTION OF THE REASONABLE PERSON OVER TIME</a:t>
            </a:r>
          </a:p>
          <a:p>
            <a:r>
              <a:rPr lang="en-GB" sz="1800" b="0" cap="none" dirty="0" smtClean="0">
                <a:latin typeface="Garamond" panose="02020404030301010803" pitchFamily="18" charset="0"/>
              </a:rPr>
              <a:t>From the man on the Clapham Omnibus to a reasonable person on a Boris Bus with an Oyster Card</a:t>
            </a:r>
            <a:endParaRPr lang="en-GB" sz="1800" b="0" cap="none" dirty="0">
              <a:latin typeface="Garamond" panose="02020404030301010803" pitchFamily="18" charset="0"/>
            </a:endParaRPr>
          </a:p>
        </p:txBody>
      </p:sp>
    </p:spTree>
    <p:extLst>
      <p:ext uri="{BB962C8B-B14F-4D97-AF65-F5344CB8AC3E}">
        <p14:creationId xmlns:p14="http://schemas.microsoft.com/office/powerpoint/2010/main" val="4115024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12" y="6453335"/>
            <a:ext cx="7055768" cy="416879"/>
          </a:xfrm>
        </p:spPr>
        <p:txBody>
          <a:bodyPr>
            <a:noAutofit/>
          </a:bodyPr>
          <a:lstStyle/>
          <a:p>
            <a:r>
              <a:rPr lang="en-GB" sz="900" b="0" cap="none" dirty="0">
                <a:latin typeface="+mn-lt"/>
              </a:rPr>
              <a:t>Image </a:t>
            </a:r>
            <a:r>
              <a:rPr lang="en-GB" sz="900" b="0" cap="none" dirty="0" smtClean="0">
                <a:latin typeface="+mn-lt"/>
              </a:rPr>
              <a:t>credit: </a:t>
            </a:r>
            <a:r>
              <a:rPr lang="en-GB" sz="900" b="0" cap="none" dirty="0">
                <a:latin typeface="+mn-lt"/>
              </a:rPr>
              <a:t>Copyright </a:t>
            </a:r>
            <a:r>
              <a:rPr lang="en-GB" sz="900" b="0" cap="none" dirty="0">
                <a:latin typeface="+mn-lt"/>
                <a:hlinkClick r:id="rId3"/>
              </a:rPr>
              <a:t>Freedom</a:t>
            </a:r>
            <a:r>
              <a:rPr lang="en-GB" sz="900" b="0" cap="none" dirty="0">
                <a:latin typeface="+mn-lt"/>
              </a:rPr>
              <a:t> by</a:t>
            </a:r>
            <a:r>
              <a:rPr lang="en-GB" sz="900" b="0" cap="none" dirty="0">
                <a:latin typeface="+mn-lt"/>
                <a:hlinkClick r:id="rId4"/>
              </a:rPr>
              <a:t> </a:t>
            </a:r>
            <a:r>
              <a:rPr lang="en-GB" sz="900" b="0" cap="none" dirty="0">
                <a:latin typeface="+mn-lt"/>
                <a:hlinkClick r:id="rId5"/>
              </a:rPr>
              <a:t>The unnamed</a:t>
            </a:r>
            <a:r>
              <a:rPr lang="en-GB" sz="900" b="0" cap="none" dirty="0">
                <a:latin typeface="+mn-lt"/>
              </a:rPr>
              <a:t>. Licensed under </a:t>
            </a:r>
            <a:r>
              <a:rPr lang="en-GB" sz="900" b="0" cap="none" dirty="0">
                <a:latin typeface="+mn-lt"/>
                <a:hlinkClick r:id="rId6"/>
              </a:rPr>
              <a:t>CC BY-2.0</a:t>
            </a:r>
            <a:r>
              <a:rPr lang="en-GB" sz="900" b="0" cap="none" dirty="0">
                <a:latin typeface="+mn-lt"/>
              </a:rPr>
              <a:t> / image cropped.</a:t>
            </a: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900"/>
          <a:stretch/>
        </p:blipFill>
        <p:spPr>
          <a:xfrm>
            <a:off x="0" y="-1"/>
            <a:ext cx="9144000" cy="6453336"/>
          </a:xfrm>
          <a:prstGeom prst="rect">
            <a:avLst/>
          </a:prstGeom>
        </p:spPr>
      </p:pic>
      <p:sp>
        <p:nvSpPr>
          <p:cNvPr id="7" name="Oval 6"/>
          <p:cNvSpPr/>
          <p:nvPr/>
        </p:nvSpPr>
        <p:spPr>
          <a:xfrm>
            <a:off x="4932040" y="1119484"/>
            <a:ext cx="1296144" cy="122413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5"/>
          <p:cNvSpPr txBox="1">
            <a:spLocks/>
          </p:cNvSpPr>
          <p:nvPr/>
        </p:nvSpPr>
        <p:spPr>
          <a:xfrm>
            <a:off x="-2366" y="4715730"/>
            <a:ext cx="9254885" cy="1305558"/>
          </a:xfrm>
          <a:prstGeom prst="rect">
            <a:avLst/>
          </a:prstGeom>
          <a:solidFill>
            <a:schemeClr val="bg1"/>
          </a:solidFill>
        </p:spPr>
        <p:txBody>
          <a:bodyPr vert="horz" lIns="91440" tIns="45720" rIns="91440" bIns="45720" rtlCol="0" anchor="ctr" anchorCtr="0">
            <a:noAutofit/>
          </a:bodyPr>
          <a:lstStyle>
            <a:lvl1pPr algn="l" defTabSz="914400" rtl="0" eaLnBrk="1" latinLnBrk="0" hangingPunct="1">
              <a:spcBef>
                <a:spcPct val="0"/>
              </a:spcBef>
              <a:buNone/>
              <a:defRPr sz="4000" b="1" kern="1200" cap="small" baseline="0">
                <a:solidFill>
                  <a:schemeClr val="tx1"/>
                </a:solidFill>
                <a:latin typeface="+mj-lt"/>
                <a:ea typeface="+mj-ea"/>
                <a:cs typeface="+mj-cs"/>
              </a:defRPr>
            </a:lvl1pPr>
          </a:lstStyle>
          <a:p>
            <a:r>
              <a:rPr lang="en-GB" sz="2400" cap="none" dirty="0" smtClean="0">
                <a:latin typeface="Garamond" panose="02020404030301010803" pitchFamily="18" charset="0"/>
              </a:rPr>
              <a:t>LIMB 2: RISKS ATTACHED BY THE PARTICULAR PATIENT</a:t>
            </a:r>
          </a:p>
          <a:p>
            <a:r>
              <a:rPr lang="en-GB" sz="2000" b="0" dirty="0" smtClean="0">
                <a:latin typeface="Garamond" panose="02020404030301010803" pitchFamily="18" charset="0"/>
              </a:rPr>
              <a:t>A MULTI-FACTORIAL, FACT-SENSITIVE ASSESSMENT SHAPED BY THE DUTY</a:t>
            </a:r>
            <a:endParaRPr lang="en-GB" sz="2000" b="0" cap="none" dirty="0">
              <a:latin typeface="Garamond" panose="02020404030301010803" pitchFamily="18" charset="0"/>
            </a:endParaRPr>
          </a:p>
        </p:txBody>
      </p:sp>
    </p:spTree>
    <p:extLst>
      <p:ext uri="{BB962C8B-B14F-4D97-AF65-F5344CB8AC3E}">
        <p14:creationId xmlns:p14="http://schemas.microsoft.com/office/powerpoint/2010/main" val="3979777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3977" y="476672"/>
            <a:ext cx="8352928" cy="5632311"/>
          </a:xfrm>
          <a:prstGeom prst="rect">
            <a:avLst/>
          </a:prstGeom>
          <a:solidFill>
            <a:schemeClr val="bg1"/>
          </a:solidFill>
        </p:spPr>
        <p:txBody>
          <a:bodyPr wrap="square" rtlCol="0">
            <a:spAutoFit/>
          </a:bodyPr>
          <a:lstStyle/>
          <a:p>
            <a:r>
              <a:rPr lang="en-GB" sz="2400" b="1" dirty="0" smtClean="0">
                <a:latin typeface="Garamond" panose="02020404030301010803" pitchFamily="18" charset="0"/>
              </a:rPr>
              <a:t>“</a:t>
            </a:r>
            <a:r>
              <a:rPr lang="en-GB" sz="2400" dirty="0" smtClean="0">
                <a:latin typeface="Garamond" panose="02020404030301010803" pitchFamily="18" charset="0"/>
              </a:rPr>
              <a:t>the </a:t>
            </a:r>
            <a:r>
              <a:rPr lang="en-GB" sz="2400" dirty="0">
                <a:latin typeface="Garamond" panose="02020404030301010803" pitchFamily="18" charset="0"/>
              </a:rPr>
              <a:t>assessment of whether a risk is material cannot be reduced</a:t>
            </a:r>
          </a:p>
          <a:p>
            <a:r>
              <a:rPr lang="en-GB" sz="2400" dirty="0">
                <a:latin typeface="Garamond" panose="02020404030301010803" pitchFamily="18" charset="0"/>
              </a:rPr>
              <a:t>to percentages. </a:t>
            </a:r>
            <a:r>
              <a:rPr lang="en-GB" sz="2400" b="1" dirty="0">
                <a:latin typeface="Garamond" panose="02020404030301010803" pitchFamily="18" charset="0"/>
              </a:rPr>
              <a:t>The </a:t>
            </a:r>
            <a:r>
              <a:rPr lang="en-GB" sz="2400" b="1" dirty="0" smtClean="0">
                <a:latin typeface="Garamond" panose="02020404030301010803" pitchFamily="18" charset="0"/>
              </a:rPr>
              <a:t>significance </a:t>
            </a:r>
            <a:r>
              <a:rPr lang="en-GB" sz="2400" b="1" dirty="0">
                <a:latin typeface="Garamond" panose="02020404030301010803" pitchFamily="18" charset="0"/>
              </a:rPr>
              <a:t>of a given risk is likely to </a:t>
            </a:r>
            <a:r>
              <a:rPr lang="en-GB" sz="2400" b="1" dirty="0" smtClean="0">
                <a:latin typeface="Garamond" panose="02020404030301010803" pitchFamily="18" charset="0"/>
              </a:rPr>
              <a:t>reflect </a:t>
            </a:r>
            <a:r>
              <a:rPr lang="en-GB" sz="2400" b="1" dirty="0">
                <a:latin typeface="Garamond" panose="02020404030301010803" pitchFamily="18" charset="0"/>
              </a:rPr>
              <a:t>a variety </a:t>
            </a:r>
            <a:r>
              <a:rPr lang="en-GB" sz="2400" b="1" dirty="0" smtClean="0">
                <a:latin typeface="Garamond" panose="02020404030301010803" pitchFamily="18" charset="0"/>
              </a:rPr>
              <a:t>of factors </a:t>
            </a:r>
            <a:r>
              <a:rPr lang="en-GB" sz="2400" b="1" dirty="0">
                <a:latin typeface="Garamond" panose="02020404030301010803" pitchFamily="18" charset="0"/>
              </a:rPr>
              <a:t>besides its magnitude</a:t>
            </a:r>
            <a:r>
              <a:rPr lang="en-GB" sz="2400" dirty="0">
                <a:latin typeface="Garamond" panose="02020404030301010803" pitchFamily="18" charset="0"/>
              </a:rPr>
              <a:t>: for example, the </a:t>
            </a:r>
            <a:r>
              <a:rPr lang="en-GB" sz="2400" b="1" dirty="0">
                <a:latin typeface="Garamond" panose="02020404030301010803" pitchFamily="18" charset="0"/>
              </a:rPr>
              <a:t>nature</a:t>
            </a:r>
            <a:r>
              <a:rPr lang="en-GB" sz="2400" dirty="0">
                <a:latin typeface="Garamond" panose="02020404030301010803" pitchFamily="18" charset="0"/>
              </a:rPr>
              <a:t> of the risk, the </a:t>
            </a:r>
            <a:r>
              <a:rPr lang="en-GB" sz="2400" b="1" dirty="0" smtClean="0">
                <a:latin typeface="Garamond" panose="02020404030301010803" pitchFamily="18" charset="0"/>
              </a:rPr>
              <a:t>effect</a:t>
            </a:r>
            <a:r>
              <a:rPr lang="en-GB" sz="2400" dirty="0" smtClean="0">
                <a:latin typeface="Garamond" panose="02020404030301010803" pitchFamily="18" charset="0"/>
              </a:rPr>
              <a:t> which </a:t>
            </a:r>
            <a:r>
              <a:rPr lang="en-GB" sz="2400" dirty="0">
                <a:latin typeface="Garamond" panose="02020404030301010803" pitchFamily="18" charset="0"/>
              </a:rPr>
              <a:t>its occurrence would have on </a:t>
            </a:r>
            <a:r>
              <a:rPr lang="en-GB" sz="2400" b="1" dirty="0">
                <a:latin typeface="Garamond" panose="02020404030301010803" pitchFamily="18" charset="0"/>
              </a:rPr>
              <a:t>the life of the patient</a:t>
            </a:r>
            <a:r>
              <a:rPr lang="en-GB" sz="2400" dirty="0">
                <a:latin typeface="Garamond" panose="02020404030301010803" pitchFamily="18" charset="0"/>
              </a:rPr>
              <a:t>, the importance </a:t>
            </a:r>
            <a:r>
              <a:rPr lang="en-GB" sz="2400" b="1" dirty="0" smtClean="0">
                <a:latin typeface="Garamond" panose="02020404030301010803" pitchFamily="18" charset="0"/>
              </a:rPr>
              <a:t>to the </a:t>
            </a:r>
            <a:r>
              <a:rPr lang="en-GB" sz="2400" b="1" dirty="0">
                <a:latin typeface="Garamond" panose="02020404030301010803" pitchFamily="18" charset="0"/>
              </a:rPr>
              <a:t>patient </a:t>
            </a:r>
            <a:r>
              <a:rPr lang="en-GB" sz="2400" dirty="0">
                <a:latin typeface="Garamond" panose="02020404030301010803" pitchFamily="18" charset="0"/>
              </a:rPr>
              <a:t>of the </a:t>
            </a:r>
            <a:r>
              <a:rPr lang="en-GB" sz="2400" b="1" dirty="0" smtClean="0">
                <a:latin typeface="Garamond" panose="02020404030301010803" pitchFamily="18" charset="0"/>
              </a:rPr>
              <a:t>benefits </a:t>
            </a:r>
            <a:r>
              <a:rPr lang="en-GB" sz="2400" b="1" dirty="0">
                <a:latin typeface="Garamond" panose="02020404030301010803" pitchFamily="18" charset="0"/>
              </a:rPr>
              <a:t>sought</a:t>
            </a:r>
            <a:r>
              <a:rPr lang="en-GB" sz="2400" dirty="0">
                <a:latin typeface="Garamond" panose="02020404030301010803" pitchFamily="18" charset="0"/>
              </a:rPr>
              <a:t> to be achieved by the treatment, </a:t>
            </a:r>
            <a:r>
              <a:rPr lang="en-GB" sz="2400" dirty="0" smtClean="0">
                <a:latin typeface="Garamond" panose="02020404030301010803" pitchFamily="18" charset="0"/>
              </a:rPr>
              <a:t>the </a:t>
            </a:r>
            <a:r>
              <a:rPr lang="en-GB" sz="2400" b="1" dirty="0" smtClean="0">
                <a:latin typeface="Garamond" panose="02020404030301010803" pitchFamily="18" charset="0"/>
              </a:rPr>
              <a:t>alternatives </a:t>
            </a:r>
            <a:r>
              <a:rPr lang="en-GB" sz="2400" b="1" dirty="0">
                <a:latin typeface="Garamond" panose="02020404030301010803" pitchFamily="18" charset="0"/>
              </a:rPr>
              <a:t>available</a:t>
            </a:r>
            <a:r>
              <a:rPr lang="en-GB" sz="2400" dirty="0">
                <a:latin typeface="Garamond" panose="02020404030301010803" pitchFamily="18" charset="0"/>
              </a:rPr>
              <a:t>, and the </a:t>
            </a:r>
            <a:r>
              <a:rPr lang="en-GB" sz="2400" b="1" dirty="0">
                <a:latin typeface="Garamond" panose="02020404030301010803" pitchFamily="18" charset="0"/>
              </a:rPr>
              <a:t>risks involved</a:t>
            </a:r>
            <a:r>
              <a:rPr lang="en-GB" sz="2400" dirty="0">
                <a:latin typeface="Garamond" panose="02020404030301010803" pitchFamily="18" charset="0"/>
              </a:rPr>
              <a:t> in those alternatives. </a:t>
            </a:r>
            <a:r>
              <a:rPr lang="en-GB" sz="2400" dirty="0" smtClean="0">
                <a:latin typeface="Garamond" panose="02020404030301010803" pitchFamily="18" charset="0"/>
              </a:rPr>
              <a:t>The assessment </a:t>
            </a:r>
            <a:r>
              <a:rPr lang="en-GB" sz="2400" dirty="0">
                <a:latin typeface="Garamond" panose="02020404030301010803" pitchFamily="18" charset="0"/>
              </a:rPr>
              <a:t>is therefore </a:t>
            </a:r>
            <a:r>
              <a:rPr lang="en-GB" sz="2400" b="1" dirty="0">
                <a:latin typeface="Garamond" panose="02020404030301010803" pitchFamily="18" charset="0"/>
              </a:rPr>
              <a:t>fact-sensitive</a:t>
            </a:r>
            <a:r>
              <a:rPr lang="en-GB" sz="2400" dirty="0">
                <a:latin typeface="Garamond" panose="02020404030301010803" pitchFamily="18" charset="0"/>
              </a:rPr>
              <a:t>, and </a:t>
            </a:r>
            <a:r>
              <a:rPr lang="en-GB" sz="2400" b="1" dirty="0">
                <a:latin typeface="Garamond" panose="02020404030301010803" pitchFamily="18" charset="0"/>
              </a:rPr>
              <a:t>sensitive also to the </a:t>
            </a:r>
            <a:r>
              <a:rPr lang="en-GB" sz="2400" b="1" dirty="0" smtClean="0">
                <a:latin typeface="Garamond" panose="02020404030301010803" pitchFamily="18" charset="0"/>
              </a:rPr>
              <a:t>characteristics of </a:t>
            </a:r>
            <a:r>
              <a:rPr lang="en-GB" sz="2400" b="1" dirty="0">
                <a:latin typeface="Garamond" panose="02020404030301010803" pitchFamily="18" charset="0"/>
              </a:rPr>
              <a:t>the patient</a:t>
            </a:r>
            <a:r>
              <a:rPr lang="en-GB" sz="2400" dirty="0" smtClean="0">
                <a:latin typeface="Garamond" panose="02020404030301010803" pitchFamily="18" charset="0"/>
              </a:rPr>
              <a:t>.</a:t>
            </a:r>
            <a:r>
              <a:rPr lang="en-GB" sz="2400" b="1" dirty="0" smtClean="0">
                <a:latin typeface="Garamond" panose="02020404030301010803" pitchFamily="18" charset="0"/>
              </a:rPr>
              <a:t>”</a:t>
            </a:r>
          </a:p>
          <a:p>
            <a:endParaRPr lang="en-GB" sz="2400" b="1" dirty="0" smtClean="0">
              <a:latin typeface="Garamond" panose="02020404030301010803" pitchFamily="18" charset="0"/>
            </a:endParaRPr>
          </a:p>
          <a:p>
            <a:pPr algn="r"/>
            <a:r>
              <a:rPr lang="en-GB" sz="2400" i="1" dirty="0">
                <a:latin typeface="Garamond" panose="02020404030301010803" pitchFamily="18" charset="0"/>
              </a:rPr>
              <a:t>Montgomery v Lanarkshire Health Board (General Medical</a:t>
            </a:r>
          </a:p>
          <a:p>
            <a:pPr algn="r"/>
            <a:r>
              <a:rPr lang="en-GB" sz="2400" i="1" dirty="0">
                <a:latin typeface="Garamond" panose="02020404030301010803" pitchFamily="18" charset="0"/>
              </a:rPr>
              <a:t>Council intervening) </a:t>
            </a:r>
            <a:r>
              <a:rPr lang="en-GB" sz="2400" dirty="0">
                <a:latin typeface="Garamond" panose="02020404030301010803" pitchFamily="18" charset="0"/>
              </a:rPr>
              <a:t>[2015] UKSC 11, [2015] AC 1430</a:t>
            </a:r>
          </a:p>
          <a:p>
            <a:pPr algn="r"/>
            <a:r>
              <a:rPr lang="en-GB" sz="2400" dirty="0">
                <a:latin typeface="Garamond" panose="02020404030301010803" pitchFamily="18" charset="0"/>
              </a:rPr>
              <a:t>[</a:t>
            </a:r>
            <a:r>
              <a:rPr lang="en-GB" sz="2400" dirty="0" smtClean="0">
                <a:latin typeface="Garamond" panose="02020404030301010803" pitchFamily="18" charset="0"/>
              </a:rPr>
              <a:t>89] </a:t>
            </a:r>
            <a:r>
              <a:rPr lang="en-GB" sz="2400" dirty="0">
                <a:latin typeface="Garamond" panose="02020404030301010803" pitchFamily="18" charset="0"/>
              </a:rPr>
              <a:t>(Lord Kerr</a:t>
            </a:r>
            <a:r>
              <a:rPr lang="en-GB" sz="2400" dirty="0" smtClean="0">
                <a:latin typeface="Garamond" panose="02020404030301010803" pitchFamily="18" charset="0"/>
              </a:rPr>
              <a:t>)</a:t>
            </a:r>
          </a:p>
          <a:p>
            <a:pPr algn="r"/>
            <a:r>
              <a:rPr lang="en-GB" sz="2400" dirty="0">
                <a:latin typeface="Garamond" panose="02020404030301010803" pitchFamily="18" charset="0"/>
              </a:rPr>
              <a:t>(emphasis added)</a:t>
            </a:r>
          </a:p>
          <a:p>
            <a:pPr algn="r"/>
            <a:endParaRPr lang="en-GB" sz="2400" dirty="0">
              <a:latin typeface="Garamond" panose="02020404030301010803" pitchFamily="18" charset="0"/>
            </a:endParaRPr>
          </a:p>
        </p:txBody>
      </p:sp>
    </p:spTree>
    <p:extLst>
      <p:ext uri="{BB962C8B-B14F-4D97-AF65-F5344CB8AC3E}">
        <p14:creationId xmlns:p14="http://schemas.microsoft.com/office/powerpoint/2010/main" val="1679928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latin typeface="Garamond" panose="02020404030301010803" pitchFamily="18" charset="0"/>
              </a:rPr>
              <a:t>Determining ‘fault’ of the claimant</a:t>
            </a:r>
            <a:endParaRPr lang="en-GB" dirty="0">
              <a:latin typeface="Garamond" panose="02020404030301010803" pitchFamily="18" charset="0"/>
            </a:endParaRPr>
          </a:p>
        </p:txBody>
      </p:sp>
      <p:sp>
        <p:nvSpPr>
          <p:cNvPr id="4" name="Content Placeholder 3"/>
          <p:cNvSpPr>
            <a:spLocks noGrp="1"/>
          </p:cNvSpPr>
          <p:nvPr>
            <p:ph idx="1"/>
          </p:nvPr>
        </p:nvSpPr>
        <p:spPr/>
        <p:txBody>
          <a:bodyPr>
            <a:normAutofit fontScale="92500"/>
          </a:bodyPr>
          <a:lstStyle/>
          <a:p>
            <a:r>
              <a:rPr lang="en-GB" sz="2400" dirty="0" smtClean="0">
                <a:latin typeface="Garamond" panose="02020404030301010803" pitchFamily="18" charset="0"/>
              </a:rPr>
              <a:t>How to rationalise the patient’s right to self-determination without a sanction of not taking ‘reasonable’ care for safety?</a:t>
            </a:r>
          </a:p>
          <a:p>
            <a:pPr marL="0" indent="0">
              <a:buNone/>
            </a:pPr>
            <a:r>
              <a:rPr lang="en-GB" sz="2400" dirty="0" smtClean="0">
                <a:latin typeface="Garamond" panose="02020404030301010803" pitchFamily="18" charset="0"/>
              </a:rPr>
              <a:t> </a:t>
            </a:r>
          </a:p>
          <a:p>
            <a:r>
              <a:rPr lang="en-GB" sz="2400" dirty="0" smtClean="0">
                <a:latin typeface="Garamond" panose="02020404030301010803" pitchFamily="18" charset="0"/>
              </a:rPr>
              <a:t>What standard is expected of the claimant?</a:t>
            </a:r>
          </a:p>
          <a:p>
            <a:pPr lvl="1"/>
            <a:r>
              <a:rPr lang="en-GB" sz="2000" dirty="0" smtClean="0">
                <a:latin typeface="Garamond" panose="02020404030301010803" pitchFamily="18" charset="0"/>
              </a:rPr>
              <a:t>A purely objective reasonable patient?</a:t>
            </a:r>
          </a:p>
          <a:p>
            <a:pPr lvl="2"/>
            <a:r>
              <a:rPr lang="en-GB" sz="1600" dirty="0" smtClean="0">
                <a:latin typeface="Garamond" panose="02020404030301010803" pitchFamily="18" charset="0"/>
              </a:rPr>
              <a:t>Have the characteristics of the reasonable patient changed over time?</a:t>
            </a:r>
          </a:p>
          <a:p>
            <a:pPr lvl="2"/>
            <a:r>
              <a:rPr lang="en-GB" sz="1600" dirty="0" smtClean="0">
                <a:latin typeface="Garamond" panose="02020404030301010803" pitchFamily="18" charset="0"/>
              </a:rPr>
              <a:t>The inquisitive patient, the researching patient, the less reliant patient, the more autonomous patient?</a:t>
            </a:r>
          </a:p>
          <a:p>
            <a:pPr lvl="1"/>
            <a:r>
              <a:rPr lang="en-GB" sz="2000" dirty="0" smtClean="0">
                <a:latin typeface="Garamond" panose="02020404030301010803" pitchFamily="18" charset="0"/>
              </a:rPr>
              <a:t>The purely subjective actual patient?</a:t>
            </a:r>
          </a:p>
          <a:p>
            <a:endParaRPr lang="en-GB" sz="2400" dirty="0" smtClean="0">
              <a:latin typeface="Garamond" panose="02020404030301010803" pitchFamily="18" charset="0"/>
            </a:endParaRPr>
          </a:p>
          <a:p>
            <a:r>
              <a:rPr lang="en-GB" sz="2400" dirty="0" smtClean="0">
                <a:latin typeface="Garamond" panose="02020404030301010803" pitchFamily="18" charset="0"/>
              </a:rPr>
              <a:t>The themes of the participative dialogue in </a:t>
            </a:r>
            <a:r>
              <a:rPr lang="en-GB" sz="2400" i="1" dirty="0" smtClean="0">
                <a:latin typeface="Garamond" panose="02020404030301010803" pitchFamily="18" charset="0"/>
              </a:rPr>
              <a:t>Montgomery</a:t>
            </a:r>
            <a:r>
              <a:rPr lang="en-GB" sz="2400" dirty="0" smtClean="0">
                <a:latin typeface="Garamond" panose="02020404030301010803" pitchFamily="18" charset="0"/>
              </a:rPr>
              <a:t> shape notions of the foreseeability of the patient’s conduct and, in turn, the scope of the healthcare professional’s duty to the patient</a:t>
            </a:r>
            <a:endParaRPr lang="en-GB" sz="2400" dirty="0">
              <a:latin typeface="Garamond" panose="02020404030301010803" pitchFamily="18" charset="0"/>
            </a:endParaRPr>
          </a:p>
        </p:txBody>
      </p:sp>
    </p:spTree>
    <p:extLst>
      <p:ext uri="{BB962C8B-B14F-4D97-AF65-F5344CB8AC3E}">
        <p14:creationId xmlns:p14="http://schemas.microsoft.com/office/powerpoint/2010/main" val="377087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6594" b="13432"/>
          <a:stretch/>
        </p:blipFill>
        <p:spPr>
          <a:xfrm>
            <a:off x="0" y="0"/>
            <a:ext cx="9180512" cy="6381328"/>
          </a:xfrm>
          <a:prstGeom prst="rect">
            <a:avLst/>
          </a:prstGeom>
        </p:spPr>
      </p:pic>
      <p:sp>
        <p:nvSpPr>
          <p:cNvPr id="4" name="Title 3"/>
          <p:cNvSpPr>
            <a:spLocks noGrp="1"/>
          </p:cNvSpPr>
          <p:nvPr>
            <p:ph type="title"/>
          </p:nvPr>
        </p:nvSpPr>
        <p:spPr>
          <a:xfrm>
            <a:off x="36512" y="6453335"/>
            <a:ext cx="7055768" cy="416879"/>
          </a:xfrm>
        </p:spPr>
        <p:txBody>
          <a:bodyPr>
            <a:noAutofit/>
          </a:bodyPr>
          <a:lstStyle/>
          <a:p>
            <a:r>
              <a:rPr lang="en-GB" sz="900" b="0" cap="none" dirty="0">
                <a:latin typeface="+mn-lt"/>
              </a:rPr>
              <a:t>Image </a:t>
            </a:r>
            <a:r>
              <a:rPr lang="en-GB" sz="900" b="0" cap="none" dirty="0" smtClean="0">
                <a:latin typeface="+mn-lt"/>
              </a:rPr>
              <a:t>credit: </a:t>
            </a:r>
            <a:r>
              <a:rPr lang="en-GB" sz="900" b="0" cap="none" dirty="0">
                <a:latin typeface="+mn-lt"/>
              </a:rPr>
              <a:t>Copyright </a:t>
            </a:r>
            <a:r>
              <a:rPr lang="en-GB" sz="900" b="0" cap="none" dirty="0">
                <a:latin typeface="+mn-lt"/>
                <a:hlinkClick r:id="rId4"/>
              </a:rPr>
              <a:t>We stand out in a crowd</a:t>
            </a:r>
            <a:r>
              <a:rPr lang="en-GB" sz="900" b="0" cap="none" dirty="0">
                <a:latin typeface="+mn-lt"/>
              </a:rPr>
              <a:t> by </a:t>
            </a:r>
            <a:r>
              <a:rPr lang="en-GB" sz="900" b="0" cap="none" dirty="0">
                <a:latin typeface="+mn-lt"/>
                <a:hlinkClick r:id="rId5"/>
              </a:rPr>
              <a:t> Charles and Adrienne Esseltine</a:t>
            </a:r>
            <a:r>
              <a:rPr lang="en-GB" sz="900" b="0" cap="none" dirty="0">
                <a:latin typeface="+mn-lt"/>
              </a:rPr>
              <a:t>. Licensed under </a:t>
            </a:r>
            <a:r>
              <a:rPr lang="en-GB" sz="900" b="0" cap="none" dirty="0">
                <a:latin typeface="+mn-lt"/>
                <a:hlinkClick r:id="rId6"/>
              </a:rPr>
              <a:t>CC BY-2.0</a:t>
            </a:r>
            <a:endParaRPr lang="en-GB" sz="900" b="0" cap="none" dirty="0">
              <a:latin typeface="+mn-lt"/>
            </a:endParaRPr>
          </a:p>
        </p:txBody>
      </p:sp>
      <p:sp>
        <p:nvSpPr>
          <p:cNvPr id="7" name="Oval 6"/>
          <p:cNvSpPr/>
          <p:nvPr/>
        </p:nvSpPr>
        <p:spPr>
          <a:xfrm>
            <a:off x="3564396" y="1966528"/>
            <a:ext cx="2375756" cy="225456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5"/>
          <p:cNvSpPr txBox="1">
            <a:spLocks/>
          </p:cNvSpPr>
          <p:nvPr/>
        </p:nvSpPr>
        <p:spPr>
          <a:xfrm>
            <a:off x="-2366" y="4715730"/>
            <a:ext cx="9254885" cy="1305558"/>
          </a:xfrm>
          <a:prstGeom prst="rect">
            <a:avLst/>
          </a:prstGeom>
          <a:solidFill>
            <a:schemeClr val="bg1"/>
          </a:solidFill>
        </p:spPr>
        <p:txBody>
          <a:bodyPr vert="horz" lIns="91440" tIns="45720" rIns="91440" bIns="45720" rtlCol="0" anchor="ctr" anchorCtr="0">
            <a:noAutofit/>
          </a:bodyPr>
          <a:lstStyle>
            <a:lvl1pPr algn="l" defTabSz="914400" rtl="0" eaLnBrk="1" latinLnBrk="0" hangingPunct="1">
              <a:spcBef>
                <a:spcPct val="0"/>
              </a:spcBef>
              <a:buNone/>
              <a:defRPr sz="4000" b="1" kern="1200" cap="small" baseline="0">
                <a:solidFill>
                  <a:schemeClr val="tx1"/>
                </a:solidFill>
                <a:latin typeface="+mj-lt"/>
                <a:ea typeface="+mj-ea"/>
                <a:cs typeface="+mj-cs"/>
              </a:defRPr>
            </a:lvl1pPr>
          </a:lstStyle>
          <a:p>
            <a:r>
              <a:rPr lang="en-GB" sz="2200" dirty="0" smtClean="0">
                <a:latin typeface="Garamond" panose="02020404030301010803" pitchFamily="18" charset="0"/>
              </a:rPr>
              <a:t>THE SIGNIFICANCE AND MATERIALITY OF RISKS</a:t>
            </a:r>
          </a:p>
          <a:p>
            <a:r>
              <a:rPr lang="en-GB" sz="2000" b="0" dirty="0" smtClean="0">
                <a:latin typeface="Garamond" panose="02020404030301010803" pitchFamily="18" charset="0"/>
              </a:rPr>
              <a:t>A MULTI-FACTORIAL, FACT-SENSITIVE ASSESSMENT SHAPED BY THE DUTY</a:t>
            </a:r>
            <a:endParaRPr lang="en-GB" sz="2000" b="0" cap="none" dirty="0">
              <a:latin typeface="Garamond" panose="02020404030301010803" pitchFamily="18" charset="0"/>
            </a:endParaRPr>
          </a:p>
        </p:txBody>
      </p:sp>
    </p:spTree>
    <p:extLst>
      <p:ext uri="{BB962C8B-B14F-4D97-AF65-F5344CB8AC3E}">
        <p14:creationId xmlns:p14="http://schemas.microsoft.com/office/powerpoint/2010/main" val="730315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latin typeface="Garamond" panose="02020404030301010803" pitchFamily="18" charset="0"/>
              </a:rPr>
              <a:t>A taxonomy of ‘fault’?</a:t>
            </a:r>
            <a:endParaRPr lang="en-GB" dirty="0">
              <a:latin typeface="Garamond" panose="02020404030301010803" pitchFamily="18" charset="0"/>
            </a:endParaRPr>
          </a:p>
        </p:txBody>
      </p:sp>
      <p:sp>
        <p:nvSpPr>
          <p:cNvPr id="4" name="Content Placeholder 3"/>
          <p:cNvSpPr>
            <a:spLocks noGrp="1"/>
          </p:cNvSpPr>
          <p:nvPr>
            <p:ph idx="1"/>
          </p:nvPr>
        </p:nvSpPr>
        <p:spPr/>
        <p:txBody>
          <a:bodyPr>
            <a:normAutofit fontScale="92500" lnSpcReduction="20000"/>
          </a:bodyPr>
          <a:lstStyle/>
          <a:p>
            <a:r>
              <a:rPr lang="en-GB" sz="2400" dirty="0" smtClean="0">
                <a:latin typeface="Garamond" panose="02020404030301010803" pitchFamily="18" charset="0"/>
              </a:rPr>
              <a:t>The scope </a:t>
            </a:r>
            <a:r>
              <a:rPr lang="en-GB" sz="2400" dirty="0">
                <a:latin typeface="Garamond" panose="02020404030301010803" pitchFamily="18" charset="0"/>
              </a:rPr>
              <a:t>of the defendant’s </a:t>
            </a:r>
            <a:r>
              <a:rPr lang="en-GB" sz="2400" dirty="0" smtClean="0">
                <a:latin typeface="Garamond" panose="02020404030301010803" pitchFamily="18" charset="0"/>
              </a:rPr>
              <a:t>duty shapes the notion of </a:t>
            </a:r>
            <a:r>
              <a:rPr lang="en-GB" sz="2400" b="1" dirty="0" smtClean="0">
                <a:latin typeface="Garamond" panose="02020404030301010803" pitchFamily="18" charset="0"/>
              </a:rPr>
              <a:t>relative</a:t>
            </a:r>
            <a:r>
              <a:rPr lang="en-GB" sz="2400" dirty="0" smtClean="0">
                <a:latin typeface="Garamond" panose="02020404030301010803" pitchFamily="18" charset="0"/>
              </a:rPr>
              <a:t> blameworthiness</a:t>
            </a:r>
          </a:p>
          <a:p>
            <a:pPr marL="0" indent="0">
              <a:buNone/>
            </a:pPr>
            <a:endParaRPr lang="en-GB" sz="2000" dirty="0">
              <a:latin typeface="Garamond" panose="02020404030301010803" pitchFamily="18" charset="0"/>
            </a:endParaRPr>
          </a:p>
          <a:p>
            <a:r>
              <a:rPr lang="en-GB" sz="2400" dirty="0" smtClean="0">
                <a:latin typeface="Garamond" panose="02020404030301010803" pitchFamily="18" charset="0"/>
              </a:rPr>
              <a:t>A qualitative difference for patient conduct related to different aspects of a duty – e.g. risks within scope of information duty cf. risks reasonably foreseeable otherwise?</a:t>
            </a:r>
          </a:p>
          <a:p>
            <a:endParaRPr lang="en-GB" sz="2400" dirty="0" smtClean="0">
              <a:latin typeface="Garamond" panose="02020404030301010803" pitchFamily="18" charset="0"/>
            </a:endParaRPr>
          </a:p>
          <a:p>
            <a:r>
              <a:rPr lang="en-GB" sz="2400" dirty="0" smtClean="0">
                <a:latin typeface="Garamond" panose="02020404030301010803" pitchFamily="18" charset="0"/>
              </a:rPr>
              <a:t>Timing:</a:t>
            </a:r>
          </a:p>
          <a:p>
            <a:pPr lvl="1"/>
            <a:r>
              <a:rPr lang="en-GB" sz="2000" dirty="0" smtClean="0">
                <a:latin typeface="Garamond" panose="02020404030301010803" pitchFamily="18" charset="0"/>
              </a:rPr>
              <a:t>Pre-dating breach of duty</a:t>
            </a:r>
          </a:p>
          <a:p>
            <a:pPr lvl="1"/>
            <a:r>
              <a:rPr lang="en-GB" sz="2000" dirty="0" smtClean="0">
                <a:latin typeface="Garamond" panose="02020404030301010803" pitchFamily="18" charset="0"/>
              </a:rPr>
              <a:t>‘Mixed up’ in the scope of the duty and the issue of breach</a:t>
            </a:r>
          </a:p>
          <a:p>
            <a:pPr lvl="1"/>
            <a:r>
              <a:rPr lang="en-GB" sz="2000" dirty="0" smtClean="0">
                <a:latin typeface="Garamond" panose="02020404030301010803" pitchFamily="18" charset="0"/>
              </a:rPr>
              <a:t>Subsequent to the breach</a:t>
            </a:r>
          </a:p>
          <a:p>
            <a:endParaRPr lang="en-GB" sz="2400" dirty="0">
              <a:latin typeface="Garamond" panose="02020404030301010803" pitchFamily="18" charset="0"/>
            </a:endParaRPr>
          </a:p>
          <a:p>
            <a:r>
              <a:rPr lang="en-GB" sz="2400" dirty="0" smtClean="0">
                <a:latin typeface="Garamond" panose="02020404030301010803" pitchFamily="18" charset="0"/>
              </a:rPr>
              <a:t>Capacity, autonomy, decision-making and a nuanced spectrum of (reasonably foreseeable) responses?</a:t>
            </a:r>
          </a:p>
          <a:p>
            <a:endParaRPr lang="en-GB" sz="2400" dirty="0">
              <a:latin typeface="Garamond" panose="02020404030301010803" pitchFamily="18" charset="0"/>
            </a:endParaRPr>
          </a:p>
        </p:txBody>
      </p:sp>
    </p:spTree>
    <p:extLst>
      <p:ext uri="{BB962C8B-B14F-4D97-AF65-F5344CB8AC3E}">
        <p14:creationId xmlns:p14="http://schemas.microsoft.com/office/powerpoint/2010/main" val="3437460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latin typeface="Garamond" panose="02020404030301010803" pitchFamily="18" charset="0"/>
              </a:rPr>
              <a:t>Examples of patient conduct</a:t>
            </a:r>
            <a:endParaRPr lang="en-GB" dirty="0">
              <a:latin typeface="Garamond" panose="02020404030301010803" pitchFamily="18" charset="0"/>
            </a:endParaRPr>
          </a:p>
        </p:txBody>
      </p:sp>
      <p:sp>
        <p:nvSpPr>
          <p:cNvPr id="4" name="Content Placeholder 3"/>
          <p:cNvSpPr>
            <a:spLocks noGrp="1"/>
          </p:cNvSpPr>
          <p:nvPr>
            <p:ph idx="1"/>
          </p:nvPr>
        </p:nvSpPr>
        <p:spPr/>
        <p:txBody>
          <a:bodyPr>
            <a:normAutofit/>
          </a:bodyPr>
          <a:lstStyle/>
          <a:p>
            <a:r>
              <a:rPr lang="en-GB" sz="2400" dirty="0" smtClean="0">
                <a:latin typeface="Garamond" panose="02020404030301010803" pitchFamily="18" charset="0"/>
              </a:rPr>
              <a:t>Before the breach of duty:</a:t>
            </a:r>
          </a:p>
          <a:p>
            <a:pPr lvl="1"/>
            <a:r>
              <a:rPr lang="en-GB" sz="2000" dirty="0" smtClean="0">
                <a:latin typeface="Garamond" panose="02020404030301010803" pitchFamily="18" charset="0"/>
              </a:rPr>
              <a:t>Delay in contacting health services (</a:t>
            </a:r>
            <a:r>
              <a:rPr lang="en-GB" sz="2000" i="1" dirty="0" smtClean="0">
                <a:latin typeface="Garamond" panose="02020404030301010803" pitchFamily="18" charset="0"/>
              </a:rPr>
              <a:t>Hardaker</a:t>
            </a:r>
            <a:r>
              <a:rPr lang="en-GB" sz="2000" dirty="0" smtClean="0">
                <a:latin typeface="Garamond" panose="02020404030301010803" pitchFamily="18" charset="0"/>
              </a:rPr>
              <a:t>)</a:t>
            </a:r>
          </a:p>
          <a:p>
            <a:pPr lvl="1"/>
            <a:r>
              <a:rPr lang="en-GB" sz="2000" dirty="0" smtClean="0">
                <a:latin typeface="Garamond" panose="02020404030301010803" pitchFamily="18" charset="0"/>
              </a:rPr>
              <a:t>Attempts to self-treat (</a:t>
            </a:r>
            <a:r>
              <a:rPr lang="en-GB" sz="2000" i="1" dirty="0" smtClean="0">
                <a:latin typeface="Garamond" panose="02020404030301010803" pitchFamily="18" charset="0"/>
              </a:rPr>
              <a:t>Hardaker</a:t>
            </a:r>
            <a:r>
              <a:rPr lang="en-GB" sz="2000" dirty="0" smtClean="0">
                <a:latin typeface="Garamond" panose="02020404030301010803" pitchFamily="18" charset="0"/>
              </a:rPr>
              <a:t>)</a:t>
            </a:r>
          </a:p>
          <a:p>
            <a:pPr lvl="1"/>
            <a:r>
              <a:rPr lang="en-GB" sz="2000" dirty="0" smtClean="0">
                <a:latin typeface="Garamond" panose="02020404030301010803" pitchFamily="18" charset="0"/>
              </a:rPr>
              <a:t>Drug addiction (</a:t>
            </a:r>
            <a:r>
              <a:rPr lang="en-GB" sz="2000" i="1" dirty="0" smtClean="0">
                <a:latin typeface="Garamond" panose="02020404030301010803" pitchFamily="18" charset="0"/>
              </a:rPr>
              <a:t>St George</a:t>
            </a:r>
            <a:r>
              <a:rPr lang="en-GB" sz="2000" dirty="0" smtClean="0">
                <a:latin typeface="Garamond" panose="02020404030301010803" pitchFamily="18" charset="0"/>
              </a:rPr>
              <a:t>)</a:t>
            </a:r>
          </a:p>
          <a:p>
            <a:pPr lvl="1"/>
            <a:r>
              <a:rPr lang="en-GB" sz="2000" dirty="0" smtClean="0">
                <a:latin typeface="Garamond" panose="02020404030301010803" pitchFamily="18" charset="0"/>
              </a:rPr>
              <a:t>Smoking (</a:t>
            </a:r>
            <a:r>
              <a:rPr lang="en-GB" sz="2000" i="1" dirty="0" smtClean="0">
                <a:latin typeface="Garamond" panose="02020404030301010803" pitchFamily="18" charset="0"/>
              </a:rPr>
              <a:t>Badger</a:t>
            </a:r>
            <a:r>
              <a:rPr lang="en-GB" sz="2000" dirty="0" smtClean="0">
                <a:latin typeface="Garamond" panose="02020404030301010803" pitchFamily="18" charset="0"/>
              </a:rPr>
              <a:t>) [-20%]</a:t>
            </a:r>
          </a:p>
          <a:p>
            <a:pPr lvl="1"/>
            <a:r>
              <a:rPr lang="en-GB" sz="2000" dirty="0" smtClean="0">
                <a:latin typeface="Garamond" panose="02020404030301010803" pitchFamily="18" charset="0"/>
              </a:rPr>
              <a:t>Dieting (</a:t>
            </a:r>
            <a:r>
              <a:rPr lang="en-GB" sz="2000" i="1" dirty="0" smtClean="0">
                <a:latin typeface="Garamond" panose="02020404030301010803" pitchFamily="18" charset="0"/>
              </a:rPr>
              <a:t>Almario v Varipatis</a:t>
            </a:r>
            <a:r>
              <a:rPr lang="en-GB" sz="2000" dirty="0" smtClean="0">
                <a:latin typeface="Garamond" panose="02020404030301010803" pitchFamily="18" charset="0"/>
              </a:rPr>
              <a:t>)</a:t>
            </a:r>
          </a:p>
          <a:p>
            <a:pPr lvl="1"/>
            <a:r>
              <a:rPr lang="en-GB" sz="2000" dirty="0" smtClean="0">
                <a:latin typeface="Garamond" panose="02020404030301010803" pitchFamily="18" charset="0"/>
              </a:rPr>
              <a:t>Alcohol </a:t>
            </a:r>
            <a:r>
              <a:rPr lang="en-GB" sz="2000" dirty="0">
                <a:latin typeface="Garamond" panose="02020404030301010803" pitchFamily="18" charset="0"/>
              </a:rPr>
              <a:t>(</a:t>
            </a:r>
            <a:r>
              <a:rPr lang="en-GB" sz="2000" i="1" dirty="0">
                <a:latin typeface="Garamond" panose="02020404030301010803" pitchFamily="18" charset="0"/>
              </a:rPr>
              <a:t>Almario v </a:t>
            </a:r>
            <a:r>
              <a:rPr lang="en-GB" sz="2000" i="1" dirty="0" smtClean="0">
                <a:latin typeface="Garamond" panose="02020404030301010803" pitchFamily="18" charset="0"/>
              </a:rPr>
              <a:t>Varipatis; Commonwealth v Maclean</a:t>
            </a:r>
            <a:r>
              <a:rPr lang="en-GB" sz="2000" dirty="0" smtClean="0">
                <a:latin typeface="Garamond" panose="02020404030301010803" pitchFamily="18" charset="0"/>
              </a:rPr>
              <a:t>)</a:t>
            </a:r>
            <a:endParaRPr lang="en-GB" sz="2000" dirty="0">
              <a:latin typeface="Garamond" panose="02020404030301010803" pitchFamily="18" charset="0"/>
            </a:endParaRPr>
          </a:p>
          <a:p>
            <a:endParaRPr lang="en-GB" dirty="0">
              <a:latin typeface="Garamond" panose="02020404030301010803" pitchFamily="18" charset="0"/>
            </a:endParaRPr>
          </a:p>
          <a:p>
            <a:r>
              <a:rPr lang="en-GB" sz="2400" dirty="0" smtClean="0">
                <a:latin typeface="Garamond" panose="02020404030301010803" pitchFamily="18" charset="0"/>
              </a:rPr>
              <a:t>But – a higher standard of care owed to vulnerable patients, and a reflection of the ‘eggshell skull’ rule in respect of causation in law.</a:t>
            </a:r>
            <a:endParaRPr lang="en-GB" sz="2400" dirty="0">
              <a:latin typeface="Garamond" panose="02020404030301010803" pitchFamily="18" charset="0"/>
            </a:endParaRPr>
          </a:p>
        </p:txBody>
      </p:sp>
    </p:spTree>
    <p:extLst>
      <p:ext uri="{BB962C8B-B14F-4D97-AF65-F5344CB8AC3E}">
        <p14:creationId xmlns:p14="http://schemas.microsoft.com/office/powerpoint/2010/main" val="3864453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latin typeface="Garamond" panose="02020404030301010803" pitchFamily="18" charset="0"/>
              </a:rPr>
              <a:t>Examples of patient conduct</a:t>
            </a:r>
            <a:endParaRPr lang="en-GB" dirty="0">
              <a:latin typeface="Garamond" panose="02020404030301010803" pitchFamily="18" charset="0"/>
            </a:endParaRPr>
          </a:p>
        </p:txBody>
      </p:sp>
      <p:sp>
        <p:nvSpPr>
          <p:cNvPr id="4" name="Content Placeholder 3"/>
          <p:cNvSpPr>
            <a:spLocks noGrp="1"/>
          </p:cNvSpPr>
          <p:nvPr>
            <p:ph idx="1"/>
          </p:nvPr>
        </p:nvSpPr>
        <p:spPr/>
        <p:txBody>
          <a:bodyPr>
            <a:normAutofit/>
          </a:bodyPr>
          <a:lstStyle/>
          <a:p>
            <a:r>
              <a:rPr lang="en-GB" sz="2400" dirty="0" smtClean="0">
                <a:latin typeface="Garamond" panose="02020404030301010803" pitchFamily="18" charset="0"/>
              </a:rPr>
              <a:t>Continuing/mixed up with the breach of duty:</a:t>
            </a:r>
          </a:p>
          <a:p>
            <a:pPr lvl="1"/>
            <a:r>
              <a:rPr lang="en-GB" sz="2000" dirty="0" smtClean="0">
                <a:latin typeface="Garamond" panose="02020404030301010803" pitchFamily="18" charset="0"/>
              </a:rPr>
              <a:t>Failing to give a comprehensive history, including circumstances and the seriousness of a condition (</a:t>
            </a:r>
            <a:r>
              <a:rPr lang="en-GB" sz="2000" i="1" dirty="0" smtClean="0">
                <a:latin typeface="Garamond" panose="02020404030301010803" pitchFamily="18" charset="0"/>
              </a:rPr>
              <a:t>Morrison</a:t>
            </a:r>
            <a:r>
              <a:rPr lang="en-GB" sz="2000" dirty="0" smtClean="0">
                <a:latin typeface="Garamond" panose="02020404030301010803" pitchFamily="18" charset="0"/>
              </a:rPr>
              <a:t>; </a:t>
            </a:r>
            <a:r>
              <a:rPr lang="en-GB" sz="2000" i="1" dirty="0" smtClean="0">
                <a:latin typeface="Garamond" panose="02020404030301010803" pitchFamily="18" charset="0"/>
              </a:rPr>
              <a:t>Friedsam,</a:t>
            </a:r>
            <a:r>
              <a:rPr lang="en-GB" sz="2000" dirty="0" smtClean="0">
                <a:latin typeface="Garamond" panose="02020404030301010803" pitchFamily="18" charset="0"/>
              </a:rPr>
              <a:t> </a:t>
            </a:r>
            <a:r>
              <a:rPr lang="en-GB" sz="2000" i="1" dirty="0" smtClean="0">
                <a:latin typeface="Garamond" panose="02020404030301010803" pitchFamily="18" charset="0"/>
              </a:rPr>
              <a:t>Baird</a:t>
            </a:r>
            <a:r>
              <a:rPr lang="en-GB" sz="2000" dirty="0" smtClean="0">
                <a:latin typeface="Garamond" panose="02020404030301010803" pitchFamily="18" charset="0"/>
              </a:rPr>
              <a:t>)</a:t>
            </a:r>
          </a:p>
          <a:p>
            <a:pPr lvl="1"/>
            <a:r>
              <a:rPr lang="en-GB" sz="2000" dirty="0" smtClean="0">
                <a:latin typeface="Garamond" panose="02020404030301010803" pitchFamily="18" charset="0"/>
              </a:rPr>
              <a:t>Concealment of proximate medical history (</a:t>
            </a:r>
            <a:r>
              <a:rPr lang="en-GB" sz="2000" i="1" dirty="0" smtClean="0">
                <a:latin typeface="Garamond" panose="02020404030301010803" pitchFamily="18" charset="0"/>
              </a:rPr>
              <a:t>Zeb</a:t>
            </a:r>
            <a:r>
              <a:rPr lang="en-GB" sz="2000" dirty="0" smtClean="0">
                <a:latin typeface="Garamond" panose="02020404030301010803" pitchFamily="18" charset="0"/>
              </a:rPr>
              <a:t>)</a:t>
            </a:r>
          </a:p>
          <a:p>
            <a:pPr lvl="1"/>
            <a:endParaRPr lang="en-GB" sz="2000" dirty="0">
              <a:latin typeface="Garamond" panose="02020404030301010803" pitchFamily="18" charset="0"/>
            </a:endParaRPr>
          </a:p>
          <a:p>
            <a:r>
              <a:rPr lang="en-GB" sz="2400" dirty="0">
                <a:latin typeface="Garamond" panose="02020404030301010803" pitchFamily="18" charset="0"/>
              </a:rPr>
              <a:t>But – a </a:t>
            </a:r>
            <a:r>
              <a:rPr lang="en-GB" sz="2400" dirty="0" smtClean="0">
                <a:latin typeface="Garamond" panose="02020404030301010803" pitchFamily="18" charset="0"/>
              </a:rPr>
              <a:t>clear professional duty to take a proper history…</a:t>
            </a:r>
            <a:endParaRPr lang="en-GB" sz="2400" dirty="0">
              <a:latin typeface="Garamond" panose="02020404030301010803" pitchFamily="18" charset="0"/>
            </a:endParaRPr>
          </a:p>
        </p:txBody>
      </p:sp>
    </p:spTree>
    <p:extLst>
      <p:ext uri="{BB962C8B-B14F-4D97-AF65-F5344CB8AC3E}">
        <p14:creationId xmlns:p14="http://schemas.microsoft.com/office/powerpoint/2010/main" val="1075734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latin typeface="Garamond" panose="02020404030301010803" pitchFamily="18" charset="0"/>
              </a:rPr>
              <a:t>Examples of patient conduct</a:t>
            </a:r>
            <a:endParaRPr lang="en-GB" dirty="0">
              <a:latin typeface="Garamond" panose="02020404030301010803" pitchFamily="18" charset="0"/>
            </a:endParaRPr>
          </a:p>
        </p:txBody>
      </p:sp>
      <p:sp>
        <p:nvSpPr>
          <p:cNvPr id="4" name="Content Placeholder 3"/>
          <p:cNvSpPr>
            <a:spLocks noGrp="1"/>
          </p:cNvSpPr>
          <p:nvPr>
            <p:ph idx="1"/>
          </p:nvPr>
        </p:nvSpPr>
        <p:spPr>
          <a:xfrm>
            <a:off x="457200" y="1600200"/>
            <a:ext cx="8229600" cy="5141168"/>
          </a:xfrm>
        </p:spPr>
        <p:txBody>
          <a:bodyPr>
            <a:normAutofit lnSpcReduction="10000"/>
          </a:bodyPr>
          <a:lstStyle/>
          <a:p>
            <a:r>
              <a:rPr lang="en-GB" sz="2400" dirty="0" smtClean="0">
                <a:latin typeface="Garamond" panose="02020404030301010803" pitchFamily="18" charset="0"/>
              </a:rPr>
              <a:t>After the breach of duty, within the scope of a continuing dialogue:</a:t>
            </a:r>
          </a:p>
          <a:p>
            <a:pPr lvl="1"/>
            <a:r>
              <a:rPr lang="en-GB" sz="2000" dirty="0" smtClean="0">
                <a:latin typeface="Garamond" panose="02020404030301010803" pitchFamily="18" charset="0"/>
              </a:rPr>
              <a:t>Failing to chase up an appointment (</a:t>
            </a:r>
            <a:r>
              <a:rPr lang="en-GB" sz="2000" i="1" dirty="0" smtClean="0">
                <a:latin typeface="Garamond" panose="02020404030301010803" pitchFamily="18" charset="0"/>
              </a:rPr>
              <a:t>P v Sedar</a:t>
            </a:r>
            <a:r>
              <a:rPr lang="en-GB" sz="2000" dirty="0" smtClean="0">
                <a:latin typeface="Garamond" panose="02020404030301010803" pitchFamily="18" charset="0"/>
              </a:rPr>
              <a:t>)</a:t>
            </a:r>
          </a:p>
          <a:p>
            <a:pPr lvl="1"/>
            <a:r>
              <a:rPr lang="en-GB" sz="2000" dirty="0">
                <a:latin typeface="Garamond" panose="02020404030301010803" pitchFamily="18" charset="0"/>
              </a:rPr>
              <a:t>Failing </a:t>
            </a:r>
            <a:r>
              <a:rPr lang="en-GB" sz="2000" dirty="0" smtClean="0">
                <a:latin typeface="Garamond" panose="02020404030301010803" pitchFamily="18" charset="0"/>
              </a:rPr>
              <a:t>to attend a check-up (</a:t>
            </a:r>
            <a:r>
              <a:rPr lang="en-GB" sz="2000" i="1" dirty="0" smtClean="0">
                <a:latin typeface="Garamond" panose="02020404030301010803" pitchFamily="18" charset="0"/>
              </a:rPr>
              <a:t>Ibrahim </a:t>
            </a:r>
            <a:r>
              <a:rPr lang="en-GB" sz="2000" dirty="0" smtClean="0">
                <a:latin typeface="Garamond" panose="02020404030301010803" pitchFamily="18" charset="0"/>
              </a:rPr>
              <a:t>[-25%]</a:t>
            </a:r>
            <a:r>
              <a:rPr lang="en-GB" sz="2000" i="1" dirty="0" smtClean="0">
                <a:latin typeface="Garamond" panose="02020404030301010803" pitchFamily="18" charset="0"/>
              </a:rPr>
              <a:t>; Pidgeon </a:t>
            </a:r>
            <a:r>
              <a:rPr lang="en-GB" sz="2000" dirty="0" smtClean="0">
                <a:latin typeface="Garamond" panose="02020404030301010803" pitchFamily="18" charset="0"/>
              </a:rPr>
              <a:t>[-2/3]); </a:t>
            </a:r>
            <a:r>
              <a:rPr lang="en-GB" sz="2000" i="1" dirty="0" smtClean="0">
                <a:latin typeface="Garamond" panose="02020404030301010803" pitchFamily="18" charset="0"/>
              </a:rPr>
              <a:t>Sims</a:t>
            </a:r>
            <a:r>
              <a:rPr lang="en-GB" sz="2000" dirty="0" smtClean="0">
                <a:latin typeface="Garamond" panose="02020404030301010803" pitchFamily="18" charset="0"/>
              </a:rPr>
              <a:t> (-20%)</a:t>
            </a:r>
            <a:endParaRPr lang="en-GB" sz="2000" dirty="0">
              <a:latin typeface="Garamond" panose="02020404030301010803" pitchFamily="18" charset="0"/>
            </a:endParaRPr>
          </a:p>
          <a:p>
            <a:pPr lvl="1"/>
            <a:r>
              <a:rPr lang="en-GB" sz="2000" dirty="0" smtClean="0">
                <a:latin typeface="Garamond" panose="02020404030301010803" pitchFamily="18" charset="0"/>
              </a:rPr>
              <a:t>Failing to undertake recommended treatment (</a:t>
            </a:r>
            <a:r>
              <a:rPr lang="en-GB" sz="2000" i="1" dirty="0" smtClean="0">
                <a:latin typeface="Garamond" panose="02020404030301010803" pitchFamily="18" charset="0"/>
              </a:rPr>
              <a:t>Geest</a:t>
            </a:r>
            <a:r>
              <a:rPr lang="en-GB" sz="2000" dirty="0" smtClean="0">
                <a:latin typeface="Garamond" panose="02020404030301010803" pitchFamily="18" charset="0"/>
              </a:rPr>
              <a:t>)</a:t>
            </a:r>
          </a:p>
          <a:p>
            <a:pPr lvl="1"/>
            <a:r>
              <a:rPr lang="en-GB" sz="2000" dirty="0" smtClean="0">
                <a:latin typeface="Garamond" panose="02020404030301010803" pitchFamily="18" charset="0"/>
              </a:rPr>
              <a:t>Self-discharge from hospital against advice (</a:t>
            </a:r>
            <a:r>
              <a:rPr lang="en-GB" sz="2000" i="1" dirty="0" smtClean="0">
                <a:latin typeface="Garamond" panose="02020404030301010803" pitchFamily="18" charset="0"/>
              </a:rPr>
              <a:t>Wei Fan</a:t>
            </a:r>
            <a:r>
              <a:rPr lang="en-GB" sz="2000" dirty="0" smtClean="0">
                <a:latin typeface="Garamond" panose="02020404030301010803" pitchFamily="18" charset="0"/>
              </a:rPr>
              <a:t>)</a:t>
            </a:r>
          </a:p>
          <a:p>
            <a:pPr lvl="1"/>
            <a:r>
              <a:rPr lang="en-GB" sz="2000" dirty="0" smtClean="0">
                <a:latin typeface="Garamond" panose="02020404030301010803" pitchFamily="18" charset="0"/>
              </a:rPr>
              <a:t>Failing to report deterioration in symptoms (on advice in a discharge booklet) (</a:t>
            </a:r>
            <a:r>
              <a:rPr lang="en-GB" sz="2000" i="1" dirty="0" smtClean="0">
                <a:latin typeface="Garamond" panose="02020404030301010803" pitchFamily="18" charset="0"/>
              </a:rPr>
              <a:t>Goddard</a:t>
            </a:r>
            <a:r>
              <a:rPr lang="en-GB" sz="2000" dirty="0" smtClean="0">
                <a:latin typeface="Garamond" panose="02020404030301010803" pitchFamily="18" charset="0"/>
              </a:rPr>
              <a:t>)</a:t>
            </a:r>
          </a:p>
          <a:p>
            <a:pPr lvl="1"/>
            <a:endParaRPr lang="en-GB" sz="2000" dirty="0">
              <a:latin typeface="Garamond" panose="02020404030301010803" pitchFamily="18" charset="0"/>
            </a:endParaRPr>
          </a:p>
          <a:p>
            <a:r>
              <a:rPr lang="en-GB" sz="2400" dirty="0">
                <a:latin typeface="Garamond" panose="02020404030301010803" pitchFamily="18" charset="0"/>
              </a:rPr>
              <a:t>After the breach of duty, </a:t>
            </a:r>
            <a:r>
              <a:rPr lang="en-GB" sz="2400" dirty="0" smtClean="0">
                <a:latin typeface="Garamond" panose="02020404030301010803" pitchFamily="18" charset="0"/>
              </a:rPr>
              <a:t>outside </a:t>
            </a:r>
            <a:r>
              <a:rPr lang="en-GB" sz="2400" dirty="0">
                <a:latin typeface="Garamond" panose="02020404030301010803" pitchFamily="18" charset="0"/>
              </a:rPr>
              <a:t>the scope of a continuing dialogue:</a:t>
            </a:r>
          </a:p>
          <a:p>
            <a:pPr lvl="1"/>
            <a:r>
              <a:rPr lang="en-GB" sz="2000" dirty="0">
                <a:latin typeface="Garamond" panose="02020404030301010803" pitchFamily="18" charset="0"/>
              </a:rPr>
              <a:t>Failing to limit post-treatment activities/gradual rehabilitation (</a:t>
            </a:r>
            <a:r>
              <a:rPr lang="en-GB" sz="2000" i="1" dirty="0">
                <a:latin typeface="Garamond" panose="02020404030301010803" pitchFamily="18" charset="0"/>
              </a:rPr>
              <a:t>Brushman</a:t>
            </a:r>
            <a:r>
              <a:rPr lang="en-GB" sz="2000" dirty="0">
                <a:latin typeface="Garamond" panose="02020404030301010803" pitchFamily="18" charset="0"/>
              </a:rPr>
              <a:t>)</a:t>
            </a:r>
          </a:p>
          <a:p>
            <a:pPr lvl="1"/>
            <a:r>
              <a:rPr lang="en-GB" sz="2000" dirty="0">
                <a:latin typeface="Garamond" panose="02020404030301010803" pitchFamily="18" charset="0"/>
              </a:rPr>
              <a:t>Failing to manage medication (including from an unorthodox source) (</a:t>
            </a:r>
            <a:r>
              <a:rPr lang="en-GB" sz="2000" i="1" dirty="0">
                <a:latin typeface="Garamond" panose="02020404030301010803" pitchFamily="18" charset="0"/>
              </a:rPr>
              <a:t>Crossman</a:t>
            </a:r>
            <a:r>
              <a:rPr lang="en-GB" sz="2000" dirty="0" smtClean="0">
                <a:latin typeface="Garamond" panose="02020404030301010803" pitchFamily="18" charset="0"/>
              </a:rPr>
              <a:t>) [- 2/3]  </a:t>
            </a:r>
            <a:endParaRPr lang="en-GB" sz="2000" dirty="0">
              <a:latin typeface="Garamond" panose="02020404030301010803" pitchFamily="18" charset="0"/>
            </a:endParaRPr>
          </a:p>
          <a:p>
            <a:pPr lvl="1"/>
            <a:r>
              <a:rPr lang="en-GB" sz="2000" dirty="0" smtClean="0">
                <a:latin typeface="Garamond" panose="02020404030301010803" pitchFamily="18" charset="0"/>
              </a:rPr>
              <a:t>Self-harm </a:t>
            </a:r>
            <a:r>
              <a:rPr lang="en-GB" sz="2000" dirty="0">
                <a:latin typeface="Garamond" panose="02020404030301010803" pitchFamily="18" charset="0"/>
              </a:rPr>
              <a:t>and suicide </a:t>
            </a:r>
            <a:r>
              <a:rPr lang="en-GB" sz="2000" dirty="0" smtClean="0">
                <a:latin typeface="Garamond" panose="02020404030301010803" pitchFamily="18" charset="0"/>
              </a:rPr>
              <a:t>(</a:t>
            </a:r>
            <a:r>
              <a:rPr lang="en-GB" sz="2000" i="1" dirty="0" smtClean="0">
                <a:latin typeface="Garamond" panose="02020404030301010803" pitchFamily="18" charset="0"/>
              </a:rPr>
              <a:t>Reeves</a:t>
            </a:r>
            <a:r>
              <a:rPr lang="en-GB" sz="2000" dirty="0" smtClean="0">
                <a:latin typeface="Garamond" panose="02020404030301010803" pitchFamily="18" charset="0"/>
              </a:rPr>
              <a:t>) </a:t>
            </a:r>
            <a:r>
              <a:rPr lang="en-GB" sz="2000" dirty="0">
                <a:latin typeface="Garamond" panose="02020404030301010803" pitchFamily="18" charset="0"/>
              </a:rPr>
              <a:t>[- </a:t>
            </a:r>
            <a:r>
              <a:rPr lang="en-GB" sz="2000" dirty="0" smtClean="0">
                <a:latin typeface="Garamond" panose="02020404030301010803" pitchFamily="18" charset="0"/>
              </a:rPr>
              <a:t>50%]; </a:t>
            </a:r>
            <a:r>
              <a:rPr lang="en-GB" sz="2000" i="1" dirty="0" smtClean="0">
                <a:latin typeface="Garamond" panose="02020404030301010803" pitchFamily="18" charset="0"/>
              </a:rPr>
              <a:t>Corr</a:t>
            </a:r>
            <a:r>
              <a:rPr lang="en-GB" sz="2000" dirty="0" smtClean="0">
                <a:latin typeface="Garamond" panose="02020404030301010803" pitchFamily="18" charset="0"/>
              </a:rPr>
              <a:t>) cf. </a:t>
            </a:r>
            <a:r>
              <a:rPr lang="en-GB" sz="2000" i="1" dirty="0" smtClean="0">
                <a:latin typeface="Garamond" panose="02020404030301010803" pitchFamily="18" charset="0"/>
              </a:rPr>
              <a:t>Calvert</a:t>
            </a:r>
            <a:r>
              <a:rPr lang="en-GB" sz="2000" dirty="0" smtClean="0">
                <a:latin typeface="Garamond" panose="02020404030301010803" pitchFamily="18" charset="0"/>
              </a:rPr>
              <a:t> (-30%)?</a:t>
            </a:r>
            <a:endParaRPr lang="en-GB" sz="2000" dirty="0">
              <a:latin typeface="Garamond" panose="02020404030301010803" pitchFamily="18" charset="0"/>
            </a:endParaRPr>
          </a:p>
        </p:txBody>
      </p:sp>
    </p:spTree>
    <p:extLst>
      <p:ext uri="{BB962C8B-B14F-4D97-AF65-F5344CB8AC3E}">
        <p14:creationId xmlns:p14="http://schemas.microsoft.com/office/powerpoint/2010/main" val="894023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12" y="6453335"/>
            <a:ext cx="7055768" cy="416879"/>
          </a:xfrm>
        </p:spPr>
        <p:txBody>
          <a:bodyPr>
            <a:noAutofit/>
          </a:bodyPr>
          <a:lstStyle/>
          <a:p>
            <a:r>
              <a:rPr lang="en-GB" sz="900" b="0" cap="none" dirty="0" smtClean="0">
                <a:latin typeface="+mn-lt"/>
              </a:rPr>
              <a:t>Image credit: Copyright </a:t>
            </a:r>
            <a:r>
              <a:rPr lang="en-GB" sz="900" b="0" cap="none" dirty="0" smtClean="0">
                <a:latin typeface="+mn-lt"/>
                <a:hlinkClick r:id="rId3"/>
              </a:rPr>
              <a:t> George Osborne 0486am</a:t>
            </a:r>
            <a:r>
              <a:rPr lang="en-GB" sz="900" b="0" cap="none" dirty="0" smtClean="0">
                <a:latin typeface="+mn-lt"/>
              </a:rPr>
              <a:t> by</a:t>
            </a:r>
            <a:r>
              <a:rPr lang="en-GB" sz="900" b="0" cap="none" dirty="0" smtClean="0">
                <a:latin typeface="+mn-lt"/>
                <a:hlinkClick r:id="rId4"/>
              </a:rPr>
              <a:t> Altogetherfool</a:t>
            </a:r>
            <a:r>
              <a:rPr lang="en-GB" sz="900" b="0" cap="none" dirty="0" smtClean="0">
                <a:latin typeface="+mn-lt"/>
              </a:rPr>
              <a:t>. </a:t>
            </a:r>
            <a:r>
              <a:rPr lang="en-GB" sz="900" b="0" cap="none" dirty="0">
                <a:latin typeface="+mn-lt"/>
              </a:rPr>
              <a:t>Licensed under </a:t>
            </a:r>
            <a:r>
              <a:rPr lang="en-GB" sz="900" b="0" cap="none" dirty="0">
                <a:latin typeface="+mn-lt"/>
                <a:hlinkClick r:id="rId5"/>
              </a:rPr>
              <a:t>CC BY-2.0</a:t>
            </a:r>
            <a:r>
              <a:rPr lang="en-GB" sz="900" b="0" cap="none" dirty="0">
                <a:latin typeface="+mn-lt"/>
              </a:rPr>
              <a:t> / image cropped</a:t>
            </a:r>
            <a:r>
              <a:rPr lang="en-GB" sz="900" b="0" cap="none" dirty="0" smtClean="0">
                <a:latin typeface="+mn-lt"/>
              </a:rPr>
              <a:t>. </a:t>
            </a:r>
            <a:endParaRPr lang="en-GB" sz="900" b="0" cap="none" dirty="0">
              <a:latin typeface="+mn-lt"/>
            </a:endParaRPr>
          </a:p>
        </p:txBody>
      </p:sp>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r="5679"/>
          <a:stretch/>
        </p:blipFill>
        <p:spPr>
          <a:xfrm>
            <a:off x="0" y="0"/>
            <a:ext cx="9153197" cy="6453335"/>
          </a:xfrm>
          <a:prstGeom prst="rect">
            <a:avLst/>
          </a:prstGeom>
        </p:spPr>
      </p:pic>
      <p:sp>
        <p:nvSpPr>
          <p:cNvPr id="6" name="TextBox 5"/>
          <p:cNvSpPr txBox="1"/>
          <p:nvPr/>
        </p:nvSpPr>
        <p:spPr>
          <a:xfrm>
            <a:off x="5868144" y="501925"/>
            <a:ext cx="3096344" cy="2739211"/>
          </a:xfrm>
          <a:prstGeom prst="rect">
            <a:avLst/>
          </a:prstGeom>
          <a:solidFill>
            <a:schemeClr val="bg1"/>
          </a:solidFill>
        </p:spPr>
        <p:txBody>
          <a:bodyPr wrap="square" rtlCol="0">
            <a:spAutoFit/>
          </a:bodyPr>
          <a:lstStyle/>
          <a:p>
            <a:r>
              <a:rPr lang="en-GB" sz="2400" b="1" dirty="0" smtClean="0">
                <a:latin typeface="Garamond" panose="02020404030301010803" pitchFamily="18" charset="0"/>
              </a:rPr>
              <a:t>“[W]e </a:t>
            </a:r>
            <a:r>
              <a:rPr lang="en-GB" sz="2400" b="1" dirty="0">
                <a:latin typeface="Garamond" panose="02020404030301010803" pitchFamily="18" charset="0"/>
              </a:rPr>
              <a:t>have always said that there are no rights without responsibilities</a:t>
            </a:r>
            <a:r>
              <a:rPr lang="en-GB" sz="2400" b="1" dirty="0" smtClean="0">
                <a:latin typeface="Garamond" panose="02020404030301010803" pitchFamily="18" charset="0"/>
              </a:rPr>
              <a:t>.  No </a:t>
            </a:r>
            <a:r>
              <a:rPr lang="en-GB" sz="2400" b="1" dirty="0">
                <a:latin typeface="Garamond" panose="02020404030301010803" pitchFamily="18" charset="0"/>
              </a:rPr>
              <a:t>help without conditions</a:t>
            </a:r>
            <a:r>
              <a:rPr lang="en-GB" sz="2400" b="1" dirty="0" smtClean="0">
                <a:latin typeface="Garamond" panose="02020404030301010803" pitchFamily="18" charset="0"/>
              </a:rPr>
              <a:t>.”</a:t>
            </a:r>
          </a:p>
          <a:p>
            <a:pPr algn="r"/>
            <a:r>
              <a:rPr lang="en-GB" sz="1400" dirty="0" smtClean="0">
                <a:latin typeface="Garamond" panose="02020404030301010803" pitchFamily="18" charset="0"/>
                <a:hlinkClick r:id="rId7"/>
              </a:rPr>
              <a:t>George Osborne, speech to Conservative Party Conference, 29 September 2008</a:t>
            </a:r>
            <a:endParaRPr lang="en-GB" sz="1400" dirty="0">
              <a:latin typeface="Garamond" panose="02020404030301010803" pitchFamily="18" charset="0"/>
            </a:endParaRPr>
          </a:p>
        </p:txBody>
      </p:sp>
    </p:spTree>
    <p:extLst>
      <p:ext uri="{BB962C8B-B14F-4D97-AF65-F5344CB8AC3E}">
        <p14:creationId xmlns:p14="http://schemas.microsoft.com/office/powerpoint/2010/main" val="456295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5900"/>
          <a:stretch/>
        </p:blipFill>
        <p:spPr>
          <a:xfrm>
            <a:off x="0" y="0"/>
            <a:ext cx="9144000" cy="6453336"/>
          </a:xfrm>
          <a:prstGeom prst="rect">
            <a:avLst/>
          </a:prstGeom>
        </p:spPr>
      </p:pic>
      <p:sp>
        <p:nvSpPr>
          <p:cNvPr id="4" name="Title 3"/>
          <p:cNvSpPr>
            <a:spLocks noGrp="1"/>
          </p:cNvSpPr>
          <p:nvPr>
            <p:ph type="title"/>
          </p:nvPr>
        </p:nvSpPr>
        <p:spPr>
          <a:xfrm>
            <a:off x="36512" y="6453335"/>
            <a:ext cx="7055768" cy="416879"/>
          </a:xfrm>
        </p:spPr>
        <p:txBody>
          <a:bodyPr>
            <a:noAutofit/>
          </a:bodyPr>
          <a:lstStyle/>
          <a:p>
            <a:r>
              <a:rPr lang="en-GB" sz="900" b="0" cap="none" dirty="0">
                <a:latin typeface="+mn-lt"/>
              </a:rPr>
              <a:t>Image </a:t>
            </a:r>
            <a:r>
              <a:rPr lang="en-GB" sz="900" b="0" cap="none" dirty="0" smtClean="0">
                <a:latin typeface="+mn-lt"/>
              </a:rPr>
              <a:t>credit: </a:t>
            </a:r>
            <a:r>
              <a:rPr lang="en-GB" sz="900" cap="none" dirty="0">
                <a:latin typeface="+mn-lt"/>
              </a:rPr>
              <a:t>Copyright </a:t>
            </a:r>
            <a:r>
              <a:rPr lang="en-GB" sz="900" cap="none" dirty="0">
                <a:latin typeface="+mn-lt"/>
                <a:hlinkClick r:id="rId4"/>
              </a:rPr>
              <a:t>Chain</a:t>
            </a:r>
            <a:r>
              <a:rPr lang="en-GB" sz="900" cap="none" dirty="0">
                <a:latin typeface="+mn-lt"/>
              </a:rPr>
              <a:t> by </a:t>
            </a:r>
            <a:r>
              <a:rPr lang="en-GB" sz="900" cap="none" dirty="0">
                <a:latin typeface="+mn-lt"/>
                <a:hlinkClick r:id="rId5"/>
              </a:rPr>
              <a:t>Aqua Mechanical</a:t>
            </a:r>
            <a:r>
              <a:rPr lang="en-GB" sz="900" cap="none" dirty="0">
                <a:latin typeface="+mn-lt"/>
              </a:rPr>
              <a:t>. Licensed under </a:t>
            </a:r>
            <a:r>
              <a:rPr lang="en-GB" sz="900" cap="none" dirty="0">
                <a:latin typeface="+mn-lt"/>
                <a:hlinkClick r:id="rId6"/>
              </a:rPr>
              <a:t>CC BY-2.0</a:t>
            </a:r>
            <a:endParaRPr lang="en-GB" sz="900" cap="none" dirty="0">
              <a:latin typeface="+mn-lt"/>
            </a:endParaRPr>
          </a:p>
        </p:txBody>
      </p:sp>
      <p:sp>
        <p:nvSpPr>
          <p:cNvPr id="7" name="Oval 6"/>
          <p:cNvSpPr/>
          <p:nvPr/>
        </p:nvSpPr>
        <p:spPr>
          <a:xfrm>
            <a:off x="3419872" y="1484784"/>
            <a:ext cx="2879812" cy="280831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5"/>
          <p:cNvSpPr txBox="1">
            <a:spLocks/>
          </p:cNvSpPr>
          <p:nvPr/>
        </p:nvSpPr>
        <p:spPr>
          <a:xfrm>
            <a:off x="-2366" y="4715730"/>
            <a:ext cx="9254885" cy="1305558"/>
          </a:xfrm>
          <a:prstGeom prst="rect">
            <a:avLst/>
          </a:prstGeom>
          <a:solidFill>
            <a:schemeClr val="bg1"/>
          </a:solidFill>
        </p:spPr>
        <p:txBody>
          <a:bodyPr vert="horz" lIns="91440" tIns="45720" rIns="91440" bIns="45720" rtlCol="0" anchor="ctr" anchorCtr="0">
            <a:noAutofit/>
          </a:bodyPr>
          <a:lstStyle>
            <a:lvl1pPr algn="l" defTabSz="914400" rtl="0" eaLnBrk="1" latinLnBrk="0" hangingPunct="1">
              <a:spcBef>
                <a:spcPct val="0"/>
              </a:spcBef>
              <a:buNone/>
              <a:defRPr sz="4000" b="1" kern="1200" cap="small" baseline="0">
                <a:solidFill>
                  <a:schemeClr val="tx1"/>
                </a:solidFill>
                <a:latin typeface="+mj-lt"/>
                <a:ea typeface="+mj-ea"/>
                <a:cs typeface="+mj-cs"/>
              </a:defRPr>
            </a:lvl1pPr>
          </a:lstStyle>
          <a:p>
            <a:r>
              <a:rPr lang="en-GB" sz="2200" dirty="0" smtClean="0">
                <a:latin typeface="Garamond" panose="02020404030301010803" pitchFamily="18" charset="0"/>
              </a:rPr>
              <a:t>CONDUCT IN A CAUSATION ENQUIRY</a:t>
            </a:r>
          </a:p>
          <a:p>
            <a:r>
              <a:rPr lang="en-GB" sz="2000" b="0" dirty="0" smtClean="0">
                <a:latin typeface="Garamond" panose="02020404030301010803" pitchFamily="18" charset="0"/>
              </a:rPr>
              <a:t>HOW CAN A CLAIMANT’S CONDUCT IMPACT ON THE CAUSATION OF LOSS?</a:t>
            </a:r>
            <a:endParaRPr lang="en-GB" sz="2000" b="0" cap="none" dirty="0">
              <a:latin typeface="Garamond" panose="02020404030301010803" pitchFamily="18" charset="0"/>
            </a:endParaRPr>
          </a:p>
        </p:txBody>
      </p:sp>
    </p:spTree>
    <p:extLst>
      <p:ext uri="{BB962C8B-B14F-4D97-AF65-F5344CB8AC3E}">
        <p14:creationId xmlns:p14="http://schemas.microsoft.com/office/powerpoint/2010/main" val="1099990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74638"/>
            <a:ext cx="8568952" cy="1143000"/>
          </a:xfrm>
        </p:spPr>
        <p:txBody>
          <a:bodyPr>
            <a:normAutofit fontScale="90000"/>
          </a:bodyPr>
          <a:lstStyle/>
          <a:p>
            <a:r>
              <a:rPr lang="en-GB" dirty="0" smtClean="0">
                <a:latin typeface="Garamond" panose="02020404030301010803" pitchFamily="18" charset="0"/>
              </a:rPr>
              <a:t>Causative potency of the claimant’s  ‘fault’</a:t>
            </a:r>
            <a:endParaRPr lang="en-GB" dirty="0">
              <a:latin typeface="Garamond" panose="02020404030301010803" pitchFamily="18" charset="0"/>
            </a:endParaRPr>
          </a:p>
        </p:txBody>
      </p:sp>
      <p:sp>
        <p:nvSpPr>
          <p:cNvPr id="4" name="Content Placeholder 3"/>
          <p:cNvSpPr>
            <a:spLocks noGrp="1"/>
          </p:cNvSpPr>
          <p:nvPr>
            <p:ph idx="1"/>
          </p:nvPr>
        </p:nvSpPr>
        <p:spPr>
          <a:xfrm>
            <a:off x="457200" y="1600200"/>
            <a:ext cx="8229600" cy="5069160"/>
          </a:xfrm>
        </p:spPr>
        <p:txBody>
          <a:bodyPr>
            <a:normAutofit/>
          </a:bodyPr>
          <a:lstStyle/>
          <a:p>
            <a:r>
              <a:rPr lang="en-GB" sz="2400" dirty="0" smtClean="0">
                <a:latin typeface="Garamond" panose="02020404030301010803" pitchFamily="18" charset="0"/>
              </a:rPr>
              <a:t>The need for fault to be causatively potent to the damage</a:t>
            </a:r>
          </a:p>
          <a:p>
            <a:pPr marL="0" indent="0">
              <a:buNone/>
            </a:pPr>
            <a:endParaRPr lang="en-GB" sz="2400" dirty="0" smtClean="0">
              <a:latin typeface="Garamond" panose="02020404030301010803" pitchFamily="18" charset="0"/>
            </a:endParaRPr>
          </a:p>
          <a:p>
            <a:r>
              <a:rPr lang="en-GB" sz="2400" dirty="0" smtClean="0">
                <a:latin typeface="Garamond" panose="02020404030301010803" pitchFamily="18" charset="0"/>
              </a:rPr>
              <a:t>Proximity to the breach</a:t>
            </a:r>
          </a:p>
          <a:p>
            <a:endParaRPr lang="en-GB" sz="2400" dirty="0">
              <a:latin typeface="Garamond" panose="02020404030301010803" pitchFamily="18" charset="0"/>
            </a:endParaRPr>
          </a:p>
          <a:p>
            <a:r>
              <a:rPr lang="en-GB" sz="2400" dirty="0" smtClean="0">
                <a:latin typeface="Garamond" panose="02020404030301010803" pitchFamily="18" charset="0"/>
              </a:rPr>
              <a:t>The difficulties of ascribing a causal potency to conduct in clinical negligence cases: evidential gaps and uncertainties</a:t>
            </a:r>
          </a:p>
          <a:p>
            <a:endParaRPr lang="en-GB" sz="2400" dirty="0">
              <a:latin typeface="Garamond" panose="02020404030301010803" pitchFamily="18" charset="0"/>
            </a:endParaRPr>
          </a:p>
          <a:p>
            <a:r>
              <a:rPr lang="en-GB" sz="2400" dirty="0" smtClean="0">
                <a:latin typeface="Garamond" panose="02020404030301010803" pitchFamily="18" charset="0"/>
              </a:rPr>
              <a:t>Fault and foreseeability scope of duty: analogies with treatment of the threshold for conduct of the claimant/a third party amounting to a </a:t>
            </a:r>
            <a:r>
              <a:rPr lang="en-GB" sz="2400" i="1" dirty="0" smtClean="0">
                <a:latin typeface="Garamond" panose="02020404030301010803" pitchFamily="18" charset="0"/>
              </a:rPr>
              <a:t>novus actus</a:t>
            </a:r>
            <a:endParaRPr lang="en-GB" sz="2400" i="1" dirty="0">
              <a:latin typeface="Garamond" panose="02020404030301010803" pitchFamily="18" charset="0"/>
            </a:endParaRPr>
          </a:p>
        </p:txBody>
      </p:sp>
    </p:spTree>
    <p:extLst>
      <p:ext uri="{BB962C8B-B14F-4D97-AF65-F5344CB8AC3E}">
        <p14:creationId xmlns:p14="http://schemas.microsoft.com/office/powerpoint/2010/main" val="455354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74638"/>
            <a:ext cx="8568952" cy="1143000"/>
          </a:xfrm>
        </p:spPr>
        <p:txBody>
          <a:bodyPr>
            <a:normAutofit fontScale="90000"/>
          </a:bodyPr>
          <a:lstStyle/>
          <a:p>
            <a:r>
              <a:rPr lang="en-GB" dirty="0" smtClean="0">
                <a:latin typeface="Garamond" panose="02020404030301010803" pitchFamily="18" charset="0"/>
              </a:rPr>
              <a:t>Justice and equity in reducing damages</a:t>
            </a:r>
            <a:endParaRPr lang="en-GB" dirty="0">
              <a:latin typeface="Garamond" panose="02020404030301010803" pitchFamily="18" charset="0"/>
            </a:endParaRPr>
          </a:p>
        </p:txBody>
      </p:sp>
      <p:sp>
        <p:nvSpPr>
          <p:cNvPr id="4" name="Content Placeholder 3"/>
          <p:cNvSpPr>
            <a:spLocks noGrp="1"/>
          </p:cNvSpPr>
          <p:nvPr>
            <p:ph idx="1"/>
          </p:nvPr>
        </p:nvSpPr>
        <p:spPr/>
        <p:txBody>
          <a:bodyPr>
            <a:normAutofit/>
          </a:bodyPr>
          <a:lstStyle/>
          <a:p>
            <a:r>
              <a:rPr lang="en-GB" sz="2400" dirty="0" smtClean="0">
                <a:latin typeface="Garamond" panose="02020404030301010803" pitchFamily="18" charset="0"/>
              </a:rPr>
              <a:t>A backstop</a:t>
            </a:r>
          </a:p>
          <a:p>
            <a:endParaRPr lang="en-GB" sz="2400" dirty="0">
              <a:latin typeface="Garamond" panose="02020404030301010803" pitchFamily="18" charset="0"/>
            </a:endParaRPr>
          </a:p>
          <a:p>
            <a:r>
              <a:rPr lang="en-GB" sz="2400" b="1" dirty="0" smtClean="0">
                <a:latin typeface="Garamond" panose="02020404030301010803" pitchFamily="18" charset="0"/>
              </a:rPr>
              <a:t>Relative blameworthiness</a:t>
            </a:r>
            <a:r>
              <a:rPr lang="en-GB" sz="2400" dirty="0" smtClean="0">
                <a:latin typeface="Garamond" panose="02020404030301010803" pitchFamily="18" charset="0"/>
              </a:rPr>
              <a:t> for damage</a:t>
            </a:r>
          </a:p>
          <a:p>
            <a:endParaRPr lang="en-GB" sz="2400" dirty="0">
              <a:latin typeface="Garamond" panose="02020404030301010803" pitchFamily="18" charset="0"/>
            </a:endParaRPr>
          </a:p>
          <a:p>
            <a:r>
              <a:rPr lang="en-GB" sz="2400" dirty="0" smtClean="0">
                <a:latin typeface="Garamond" panose="02020404030301010803" pitchFamily="18" charset="0"/>
              </a:rPr>
              <a:t>Avoiding a micro-analysis</a:t>
            </a:r>
          </a:p>
        </p:txBody>
      </p:sp>
    </p:spTree>
    <p:extLst>
      <p:ext uri="{BB962C8B-B14F-4D97-AF65-F5344CB8AC3E}">
        <p14:creationId xmlns:p14="http://schemas.microsoft.com/office/powerpoint/2010/main" val="22787947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latin typeface="Garamond" panose="02020404030301010803" pitchFamily="18" charset="0"/>
              </a:rPr>
              <a:t>Challenges</a:t>
            </a:r>
            <a:endParaRPr lang="en-GB" dirty="0">
              <a:latin typeface="Garamond" panose="02020404030301010803" pitchFamily="18" charset="0"/>
            </a:endParaRPr>
          </a:p>
        </p:txBody>
      </p:sp>
      <p:sp>
        <p:nvSpPr>
          <p:cNvPr id="4" name="Content Placeholder 3"/>
          <p:cNvSpPr>
            <a:spLocks noGrp="1"/>
          </p:cNvSpPr>
          <p:nvPr>
            <p:ph idx="1"/>
          </p:nvPr>
        </p:nvSpPr>
        <p:spPr/>
        <p:txBody>
          <a:bodyPr>
            <a:normAutofit/>
          </a:bodyPr>
          <a:lstStyle/>
          <a:p>
            <a:r>
              <a:rPr lang="en-GB" sz="2400" dirty="0" smtClean="0">
                <a:latin typeface="Garamond" panose="02020404030301010803" pitchFamily="18" charset="0"/>
              </a:rPr>
              <a:t>‘Lifestyle’ choices</a:t>
            </a:r>
          </a:p>
          <a:p>
            <a:r>
              <a:rPr lang="en-GB" sz="2400" dirty="0" smtClean="0">
                <a:latin typeface="Garamond" panose="02020404030301010803" pitchFamily="18" charset="0"/>
              </a:rPr>
              <a:t>Failure to engage in a ‘participative dialogue’</a:t>
            </a:r>
          </a:p>
          <a:p>
            <a:r>
              <a:rPr lang="en-GB" sz="2400" dirty="0" smtClean="0">
                <a:latin typeface="Garamond" panose="02020404030301010803" pitchFamily="18" charset="0"/>
              </a:rPr>
              <a:t>The other side of medical candour: medical histories</a:t>
            </a:r>
          </a:p>
          <a:p>
            <a:r>
              <a:rPr lang="en-GB" sz="2400" dirty="0" smtClean="0">
                <a:latin typeface="Garamond" panose="02020404030301010803" pitchFamily="18" charset="0"/>
              </a:rPr>
              <a:t>(Dis)engagement with treatment</a:t>
            </a:r>
          </a:p>
          <a:p>
            <a:r>
              <a:rPr lang="en-GB" sz="2400" dirty="0" smtClean="0">
                <a:latin typeface="Garamond" panose="02020404030301010803" pitchFamily="18" charset="0"/>
              </a:rPr>
              <a:t>Impact on behavioural choices</a:t>
            </a:r>
          </a:p>
          <a:p>
            <a:r>
              <a:rPr lang="en-GB" sz="2400" dirty="0" smtClean="0">
                <a:latin typeface="Garamond" panose="02020404030301010803" pitchFamily="18" charset="0"/>
              </a:rPr>
              <a:t>Advise, encourage, remind – and resources constraints</a:t>
            </a:r>
          </a:p>
          <a:p>
            <a:endParaRPr lang="en-GB" sz="2400" dirty="0" smtClean="0">
              <a:latin typeface="Garamond" panose="02020404030301010803" pitchFamily="18" charset="0"/>
            </a:endParaRPr>
          </a:p>
          <a:p>
            <a:r>
              <a:rPr lang="en-GB" sz="2400" dirty="0" smtClean="0">
                <a:latin typeface="Garamond" panose="02020404030301010803" pitchFamily="18" charset="0"/>
              </a:rPr>
              <a:t>Focus on the scope of the health professional’s duty?</a:t>
            </a:r>
          </a:p>
          <a:p>
            <a:r>
              <a:rPr lang="en-GB" sz="2400" dirty="0" smtClean="0">
                <a:latin typeface="Garamond" panose="02020404030301010803" pitchFamily="18" charset="0"/>
              </a:rPr>
              <a:t>Scrutiny of reasons for exercising autonomous choice?</a:t>
            </a:r>
          </a:p>
        </p:txBody>
      </p:sp>
    </p:spTree>
    <p:extLst>
      <p:ext uri="{BB962C8B-B14F-4D97-AF65-F5344CB8AC3E}">
        <p14:creationId xmlns:p14="http://schemas.microsoft.com/office/powerpoint/2010/main" val="1763109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1544"/>
          <a:stretch/>
        </p:blipFill>
        <p:spPr>
          <a:xfrm>
            <a:off x="2913" y="0"/>
            <a:ext cx="9177599" cy="6453335"/>
          </a:xfrm>
          <a:prstGeom prst="rect">
            <a:avLst/>
          </a:prstGeom>
        </p:spPr>
      </p:pic>
      <p:sp>
        <p:nvSpPr>
          <p:cNvPr id="4" name="Title 3"/>
          <p:cNvSpPr>
            <a:spLocks noGrp="1"/>
          </p:cNvSpPr>
          <p:nvPr>
            <p:ph type="title"/>
          </p:nvPr>
        </p:nvSpPr>
        <p:spPr>
          <a:xfrm>
            <a:off x="36512" y="6453335"/>
            <a:ext cx="7055768" cy="416879"/>
          </a:xfrm>
        </p:spPr>
        <p:txBody>
          <a:bodyPr>
            <a:noAutofit/>
          </a:bodyPr>
          <a:lstStyle/>
          <a:p>
            <a:r>
              <a:rPr lang="en-GB" sz="900" b="0" cap="none" dirty="0">
                <a:latin typeface="+mn-lt"/>
              </a:rPr>
              <a:t>Image </a:t>
            </a:r>
            <a:r>
              <a:rPr lang="en-GB" sz="900" b="0" cap="none" dirty="0" smtClean="0">
                <a:latin typeface="+mn-lt"/>
              </a:rPr>
              <a:t>credit: </a:t>
            </a:r>
            <a:r>
              <a:rPr lang="en-GB" sz="900" b="0" cap="none" dirty="0">
                <a:latin typeface="+mn-lt"/>
                <a:hlinkClick r:id="rId4"/>
              </a:rPr>
              <a:t>Nigel Poole QC</a:t>
            </a:r>
            <a:r>
              <a:rPr lang="en-GB" sz="900" b="0" cap="none" dirty="0">
                <a:latin typeface="+mn-lt"/>
              </a:rPr>
              <a:t>. Copyright </a:t>
            </a:r>
            <a:r>
              <a:rPr lang="en-GB" sz="900" b="0" cap="none" dirty="0">
                <a:latin typeface="+mn-lt"/>
                <a:hlinkClick r:id="rId5"/>
              </a:rPr>
              <a:t>Kings Chambers</a:t>
            </a:r>
            <a:r>
              <a:rPr lang="en-GB" sz="900" b="0" cap="none" dirty="0">
                <a:latin typeface="+mn-lt"/>
              </a:rPr>
              <a:t> </a:t>
            </a:r>
          </a:p>
        </p:txBody>
      </p:sp>
      <p:sp>
        <p:nvSpPr>
          <p:cNvPr id="8" name="TextBox 7"/>
          <p:cNvSpPr txBox="1"/>
          <p:nvPr/>
        </p:nvSpPr>
        <p:spPr>
          <a:xfrm>
            <a:off x="5868144" y="116632"/>
            <a:ext cx="3131840" cy="6063198"/>
          </a:xfrm>
          <a:prstGeom prst="rect">
            <a:avLst/>
          </a:prstGeom>
          <a:solidFill>
            <a:schemeClr val="bg1"/>
          </a:solidFill>
        </p:spPr>
        <p:txBody>
          <a:bodyPr wrap="square" rtlCol="0">
            <a:spAutoFit/>
          </a:bodyPr>
          <a:lstStyle/>
          <a:p>
            <a:r>
              <a:rPr lang="en-GB" sz="2400" dirty="0" smtClean="0">
                <a:latin typeface="Garamond" panose="02020404030301010803" pitchFamily="18" charset="0"/>
              </a:rPr>
              <a:t>“I </a:t>
            </a:r>
            <a:r>
              <a:rPr lang="en-GB" sz="2400" dirty="0">
                <a:latin typeface="Garamond" panose="02020404030301010803" pitchFamily="18" charset="0"/>
              </a:rPr>
              <a:t>have seen contributory negligence pleaded in my clinical negligence cases more times in the last 12 months than in the previous 24 years put together. Perhaps this is coincidence. Perhaps there is a trend developing and others will have had the same experience. Maybe there is a policy being put into action</a:t>
            </a:r>
            <a:r>
              <a:rPr lang="en-GB" sz="2400" dirty="0" smtClean="0">
                <a:latin typeface="Garamond" panose="02020404030301010803" pitchFamily="18" charset="0"/>
              </a:rPr>
              <a:t>.”</a:t>
            </a:r>
          </a:p>
          <a:p>
            <a:pPr algn="r"/>
            <a:r>
              <a:rPr lang="en-GB" sz="1400" dirty="0" smtClean="0">
                <a:latin typeface="Garamond" panose="02020404030301010803" pitchFamily="18" charset="0"/>
                <a:hlinkClick r:id="rId6"/>
              </a:rPr>
              <a:t>Nigel Poole QC, Head of Kings Chambers</a:t>
            </a:r>
            <a:endParaRPr lang="en-GB" sz="1400" dirty="0">
              <a:latin typeface="Garamond" panose="02020404030301010803" pitchFamily="18" charset="0"/>
            </a:endParaRPr>
          </a:p>
        </p:txBody>
      </p:sp>
    </p:spTree>
    <p:extLst>
      <p:ext uri="{BB962C8B-B14F-4D97-AF65-F5344CB8AC3E}">
        <p14:creationId xmlns:p14="http://schemas.microsoft.com/office/powerpoint/2010/main" val="831773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74638"/>
            <a:ext cx="8568952" cy="1143000"/>
          </a:xfrm>
        </p:spPr>
        <p:txBody>
          <a:bodyPr>
            <a:normAutofit fontScale="90000"/>
          </a:bodyPr>
          <a:lstStyle/>
          <a:p>
            <a:r>
              <a:rPr lang="en-GB" dirty="0" smtClean="0">
                <a:latin typeface="Garamond" panose="02020404030301010803" pitchFamily="18" charset="0"/>
              </a:rPr>
              <a:t>Conduct and other aspects of negligence</a:t>
            </a:r>
            <a:endParaRPr lang="en-GB" dirty="0">
              <a:latin typeface="Garamond" panose="02020404030301010803" pitchFamily="18" charset="0"/>
            </a:endParaRPr>
          </a:p>
        </p:txBody>
      </p:sp>
      <p:sp>
        <p:nvSpPr>
          <p:cNvPr id="4" name="Content Placeholder 3"/>
          <p:cNvSpPr>
            <a:spLocks noGrp="1"/>
          </p:cNvSpPr>
          <p:nvPr>
            <p:ph idx="1"/>
          </p:nvPr>
        </p:nvSpPr>
        <p:spPr/>
        <p:txBody>
          <a:bodyPr>
            <a:normAutofit/>
          </a:bodyPr>
          <a:lstStyle/>
          <a:p>
            <a:r>
              <a:rPr lang="en-GB" sz="2400" dirty="0" smtClean="0">
                <a:latin typeface="Garamond" panose="02020404030301010803" pitchFamily="18" charset="0"/>
              </a:rPr>
              <a:t>Antecedent conduct as a first of successive sufficient factual causes of damage? (</a:t>
            </a:r>
            <a:r>
              <a:rPr lang="en-GB" sz="2400" i="1" dirty="0" smtClean="0">
                <a:latin typeface="Garamond" panose="02020404030301010803" pitchFamily="18" charset="0"/>
              </a:rPr>
              <a:t>Zeb</a:t>
            </a:r>
            <a:r>
              <a:rPr lang="en-GB" sz="2400" dirty="0" smtClean="0">
                <a:latin typeface="Garamond" panose="02020404030301010803" pitchFamily="18" charset="0"/>
              </a:rPr>
              <a:t>)</a:t>
            </a:r>
            <a:endParaRPr lang="en-GB" sz="2400" dirty="0">
              <a:latin typeface="Garamond" panose="02020404030301010803" pitchFamily="18" charset="0"/>
            </a:endParaRPr>
          </a:p>
          <a:p>
            <a:endParaRPr lang="en-GB" sz="2400" i="1" dirty="0" smtClean="0">
              <a:latin typeface="Garamond" panose="02020404030301010803" pitchFamily="18" charset="0"/>
            </a:endParaRPr>
          </a:p>
          <a:p>
            <a:r>
              <a:rPr lang="en-GB" sz="2400" i="1" dirty="0" smtClean="0">
                <a:latin typeface="Garamond" panose="02020404030301010803" pitchFamily="18" charset="0"/>
              </a:rPr>
              <a:t>Novus actus interveniens</a:t>
            </a:r>
            <a:r>
              <a:rPr lang="en-GB" sz="2400" dirty="0" smtClean="0">
                <a:latin typeface="Garamond" panose="02020404030301010803" pitchFamily="18" charset="0"/>
              </a:rPr>
              <a:t> by the claimant?</a:t>
            </a:r>
          </a:p>
          <a:p>
            <a:endParaRPr lang="en-GB" sz="2400" dirty="0">
              <a:latin typeface="Garamond" panose="02020404030301010803" pitchFamily="18" charset="0"/>
            </a:endParaRPr>
          </a:p>
          <a:p>
            <a:r>
              <a:rPr lang="en-GB" sz="2400" i="1" dirty="0" smtClean="0">
                <a:latin typeface="Garamond" panose="02020404030301010803" pitchFamily="18" charset="0"/>
              </a:rPr>
              <a:t>Volenti non fit injuria</a:t>
            </a:r>
            <a:r>
              <a:rPr lang="en-GB" sz="2400" dirty="0" smtClean="0">
                <a:latin typeface="Garamond" panose="02020404030301010803" pitchFamily="18" charset="0"/>
              </a:rPr>
              <a:t>?</a:t>
            </a:r>
          </a:p>
          <a:p>
            <a:endParaRPr lang="en-GB" sz="2400" dirty="0">
              <a:latin typeface="Garamond" panose="02020404030301010803" pitchFamily="18" charset="0"/>
            </a:endParaRPr>
          </a:p>
          <a:p>
            <a:r>
              <a:rPr lang="en-GB" sz="2400" dirty="0" smtClean="0">
                <a:latin typeface="Garamond" panose="02020404030301010803" pitchFamily="18" charset="0"/>
              </a:rPr>
              <a:t>Failure to mitigate in respect of losses attributable to the conduct?</a:t>
            </a:r>
          </a:p>
        </p:txBody>
      </p:sp>
    </p:spTree>
    <p:extLst>
      <p:ext uri="{BB962C8B-B14F-4D97-AF65-F5344CB8AC3E}">
        <p14:creationId xmlns:p14="http://schemas.microsoft.com/office/powerpoint/2010/main" val="22740651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74638"/>
            <a:ext cx="8568952" cy="1143000"/>
          </a:xfrm>
        </p:spPr>
        <p:txBody>
          <a:bodyPr>
            <a:normAutofit/>
          </a:bodyPr>
          <a:lstStyle/>
          <a:p>
            <a:r>
              <a:rPr lang="en-GB" dirty="0" smtClean="0">
                <a:latin typeface="Garamond" panose="02020404030301010803" pitchFamily="18" charset="0"/>
              </a:rPr>
              <a:t>Analogies with other causes of action</a:t>
            </a:r>
            <a:endParaRPr lang="en-GB" dirty="0">
              <a:latin typeface="Garamond" panose="02020404030301010803" pitchFamily="18" charset="0"/>
            </a:endParaRPr>
          </a:p>
        </p:txBody>
      </p:sp>
      <p:sp>
        <p:nvSpPr>
          <p:cNvPr id="4" name="Content Placeholder 3"/>
          <p:cNvSpPr>
            <a:spLocks noGrp="1"/>
          </p:cNvSpPr>
          <p:nvPr>
            <p:ph idx="1"/>
          </p:nvPr>
        </p:nvSpPr>
        <p:spPr/>
        <p:txBody>
          <a:bodyPr>
            <a:normAutofit fontScale="92500" lnSpcReduction="20000"/>
          </a:bodyPr>
          <a:lstStyle/>
          <a:p>
            <a:r>
              <a:rPr lang="en-GB" sz="2400" dirty="0">
                <a:latin typeface="Garamond" panose="02020404030301010803" pitchFamily="18" charset="0"/>
              </a:rPr>
              <a:t>Professional Negligence beyond the clinical context</a:t>
            </a:r>
          </a:p>
          <a:p>
            <a:endParaRPr lang="en-GB" sz="2400" dirty="0">
              <a:latin typeface="Garamond" panose="02020404030301010803" pitchFamily="18" charset="0"/>
            </a:endParaRPr>
          </a:p>
          <a:p>
            <a:r>
              <a:rPr lang="en-GB" sz="2400" dirty="0" smtClean="0">
                <a:latin typeface="Garamond" panose="02020404030301010803" pitchFamily="18" charset="0"/>
              </a:rPr>
              <a:t>Employers’ liability:</a:t>
            </a:r>
          </a:p>
          <a:p>
            <a:pPr lvl="1"/>
            <a:r>
              <a:rPr lang="en-GB" sz="2000" dirty="0" smtClean="0">
                <a:latin typeface="Garamond" panose="02020404030301010803" pitchFamily="18" charset="0"/>
              </a:rPr>
              <a:t>Personal, non-delegable duty of care</a:t>
            </a:r>
          </a:p>
          <a:p>
            <a:pPr lvl="1"/>
            <a:r>
              <a:rPr lang="en-GB" sz="2000" dirty="0" smtClean="0">
                <a:latin typeface="Garamond" panose="02020404030301010803" pitchFamily="18" charset="0"/>
              </a:rPr>
              <a:t>High standard of care reflecting:</a:t>
            </a:r>
          </a:p>
          <a:p>
            <a:pPr lvl="2"/>
            <a:r>
              <a:rPr lang="en-GB" sz="1600" dirty="0" smtClean="0">
                <a:latin typeface="Garamond" panose="02020404030301010803" pitchFamily="18" charset="0"/>
              </a:rPr>
              <a:t>Defendant’s </a:t>
            </a:r>
            <a:r>
              <a:rPr lang="en-GB" sz="1600" i="1" dirty="0" smtClean="0">
                <a:latin typeface="Garamond" panose="02020404030301010803" pitchFamily="18" charset="0"/>
              </a:rPr>
              <a:t>control</a:t>
            </a:r>
            <a:r>
              <a:rPr lang="en-GB" sz="1600" dirty="0" smtClean="0">
                <a:latin typeface="Garamond" panose="02020404030301010803" pitchFamily="18" charset="0"/>
              </a:rPr>
              <a:t> over claimant</a:t>
            </a:r>
          </a:p>
          <a:p>
            <a:pPr lvl="2"/>
            <a:r>
              <a:rPr lang="en-GB" sz="1600" dirty="0" smtClean="0">
                <a:latin typeface="Garamond" panose="02020404030301010803" pitchFamily="18" charset="0"/>
              </a:rPr>
              <a:t>Claimant’s relative lack of autonomy over matters within employer’s scope</a:t>
            </a:r>
          </a:p>
          <a:p>
            <a:pPr lvl="1"/>
            <a:r>
              <a:rPr lang="en-GB" sz="2000" dirty="0" smtClean="0">
                <a:latin typeface="Garamond" panose="02020404030301010803" pitchFamily="18" charset="0"/>
              </a:rPr>
              <a:t>Reluctance to find contributory negligence</a:t>
            </a:r>
          </a:p>
          <a:p>
            <a:endParaRPr lang="en-GB" sz="2400" dirty="0" smtClean="0">
              <a:latin typeface="Garamond" panose="02020404030301010803" pitchFamily="18" charset="0"/>
            </a:endParaRPr>
          </a:p>
          <a:p>
            <a:r>
              <a:rPr lang="en-GB" sz="2400" dirty="0" smtClean="0">
                <a:latin typeface="Garamond" panose="02020404030301010803" pitchFamily="18" charset="0"/>
              </a:rPr>
              <a:t>Trespass to the Person: respect for an individual’s right to bodily integrity, reflected in being actionable </a:t>
            </a:r>
            <a:r>
              <a:rPr lang="en-GB" sz="2400" i="1" dirty="0" smtClean="0">
                <a:latin typeface="Garamond" panose="02020404030301010803" pitchFamily="18" charset="0"/>
              </a:rPr>
              <a:t>per se</a:t>
            </a:r>
            <a:r>
              <a:rPr lang="en-GB" sz="2400" dirty="0" smtClean="0">
                <a:latin typeface="Garamond" panose="02020404030301010803" pitchFamily="18" charset="0"/>
              </a:rPr>
              <a:t>, the claimant-friendly ‘direct consequences’ rule of causation, and the lack of any defence of contributory negligence.</a:t>
            </a:r>
          </a:p>
          <a:p>
            <a:endParaRPr lang="en-GB" sz="2400" dirty="0">
              <a:latin typeface="Garamond" panose="02020404030301010803" pitchFamily="18" charset="0"/>
            </a:endParaRPr>
          </a:p>
          <a:p>
            <a:r>
              <a:rPr lang="en-GB" sz="2400" dirty="0" smtClean="0">
                <a:latin typeface="Garamond" panose="02020404030301010803" pitchFamily="18" charset="0"/>
              </a:rPr>
              <a:t>Deceit</a:t>
            </a:r>
          </a:p>
        </p:txBody>
      </p:sp>
    </p:spTree>
    <p:extLst>
      <p:ext uri="{BB962C8B-B14F-4D97-AF65-F5344CB8AC3E}">
        <p14:creationId xmlns:p14="http://schemas.microsoft.com/office/powerpoint/2010/main" val="31750319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74638"/>
            <a:ext cx="8568952" cy="1143000"/>
          </a:xfrm>
        </p:spPr>
        <p:txBody>
          <a:bodyPr>
            <a:normAutofit/>
          </a:bodyPr>
          <a:lstStyle/>
          <a:p>
            <a:r>
              <a:rPr lang="en-GB" dirty="0" smtClean="0">
                <a:latin typeface="Garamond" panose="02020404030301010803" pitchFamily="18" charset="0"/>
              </a:rPr>
              <a:t>Other jurisdictions</a:t>
            </a:r>
            <a:endParaRPr lang="en-GB" dirty="0">
              <a:latin typeface="Garamond" panose="02020404030301010803" pitchFamily="18" charset="0"/>
            </a:endParaRPr>
          </a:p>
        </p:txBody>
      </p:sp>
      <p:sp>
        <p:nvSpPr>
          <p:cNvPr id="4" name="Content Placeholder 3"/>
          <p:cNvSpPr>
            <a:spLocks noGrp="1"/>
          </p:cNvSpPr>
          <p:nvPr>
            <p:ph idx="1"/>
          </p:nvPr>
        </p:nvSpPr>
        <p:spPr/>
        <p:txBody>
          <a:bodyPr>
            <a:normAutofit/>
          </a:bodyPr>
          <a:lstStyle/>
          <a:p>
            <a:r>
              <a:rPr lang="en-GB" sz="2400" dirty="0" smtClean="0">
                <a:latin typeface="Garamond" panose="02020404030301010803" pitchFamily="18" charset="0"/>
              </a:rPr>
              <a:t>Canada</a:t>
            </a:r>
          </a:p>
          <a:p>
            <a:endParaRPr lang="en-GB" sz="2400" dirty="0">
              <a:latin typeface="Garamond" panose="02020404030301010803" pitchFamily="18" charset="0"/>
            </a:endParaRPr>
          </a:p>
          <a:p>
            <a:r>
              <a:rPr lang="en-GB" sz="2400" dirty="0" smtClean="0">
                <a:latin typeface="Garamond" panose="02020404030301010803" pitchFamily="18" charset="0"/>
              </a:rPr>
              <a:t>Australia</a:t>
            </a:r>
            <a:endParaRPr lang="en-GB" sz="2400" dirty="0">
              <a:latin typeface="Garamond" panose="02020404030301010803" pitchFamily="18" charset="0"/>
            </a:endParaRPr>
          </a:p>
          <a:p>
            <a:endParaRPr lang="en-GB" sz="2400" dirty="0">
              <a:latin typeface="Garamond" panose="02020404030301010803" pitchFamily="18" charset="0"/>
            </a:endParaRPr>
          </a:p>
          <a:p>
            <a:r>
              <a:rPr lang="en-GB" sz="2400" dirty="0" smtClean="0">
                <a:latin typeface="Garamond" panose="02020404030301010803" pitchFamily="18" charset="0"/>
              </a:rPr>
              <a:t>United States</a:t>
            </a:r>
          </a:p>
        </p:txBody>
      </p:sp>
    </p:spTree>
    <p:extLst>
      <p:ext uri="{BB962C8B-B14F-4D97-AF65-F5344CB8AC3E}">
        <p14:creationId xmlns:p14="http://schemas.microsoft.com/office/powerpoint/2010/main" val="20260285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latin typeface="Garamond" panose="02020404030301010803" pitchFamily="18" charset="0"/>
              </a:rPr>
              <a:t>Image credits</a:t>
            </a:r>
            <a:endParaRPr lang="en-GB" dirty="0">
              <a:latin typeface="Garamond" panose="02020404030301010803" pitchFamily="18" charset="0"/>
            </a:endParaRPr>
          </a:p>
        </p:txBody>
      </p:sp>
      <p:sp>
        <p:nvSpPr>
          <p:cNvPr id="4" name="Content Placeholder 3"/>
          <p:cNvSpPr>
            <a:spLocks noGrp="1"/>
          </p:cNvSpPr>
          <p:nvPr>
            <p:ph idx="1"/>
          </p:nvPr>
        </p:nvSpPr>
        <p:spPr/>
        <p:txBody>
          <a:bodyPr>
            <a:normAutofit fontScale="92500" lnSpcReduction="20000"/>
          </a:bodyPr>
          <a:lstStyle/>
          <a:p>
            <a:pPr marL="0" indent="0">
              <a:buNone/>
            </a:pPr>
            <a:r>
              <a:rPr lang="en-GB" sz="1800" dirty="0">
                <a:latin typeface="Garamond" panose="02020404030301010803" pitchFamily="18" charset="0"/>
              </a:rPr>
              <a:t>[1] </a:t>
            </a:r>
            <a:r>
              <a:rPr lang="en-GB" sz="1800" dirty="0" smtClean="0">
                <a:latin typeface="Garamond" panose="02020404030301010803" pitchFamily="18" charset="0"/>
                <a:hlinkClick r:id="rId3"/>
              </a:rPr>
              <a:t>'With Great Power Comes Great Responsibility'</a:t>
            </a:r>
            <a:r>
              <a:rPr lang="en-GB" sz="1800" dirty="0" smtClean="0">
                <a:latin typeface="Garamond" panose="02020404030301010803" pitchFamily="18" charset="0"/>
              </a:rPr>
              <a:t>  at </a:t>
            </a:r>
            <a:r>
              <a:rPr lang="en-GB" sz="1800" dirty="0" smtClean="0">
                <a:latin typeface="Garamond" panose="02020404030301010803" pitchFamily="18" charset="0"/>
                <a:hlinkClick r:id="rId3"/>
              </a:rPr>
              <a:t> QuoteInvestigator</a:t>
            </a:r>
            <a:r>
              <a:rPr lang="en-GB" sz="1800" dirty="0" smtClean="0">
                <a:latin typeface="Garamond" panose="02020404030301010803" pitchFamily="18" charset="0"/>
              </a:rPr>
              <a:t> 1962 </a:t>
            </a:r>
            <a:r>
              <a:rPr lang="en-GB" sz="1800" dirty="0">
                <a:latin typeface="Garamond" panose="02020404030301010803" pitchFamily="18" charset="0"/>
              </a:rPr>
              <a:t>August (Cover Date), Amazing Fantasy #15 (Formerly: Amazing Adult Fantasy), Comic Book Story Title: “Spider-Man!”, Writer: Stan Lee, Illustrator: Steve </a:t>
            </a:r>
            <a:r>
              <a:rPr lang="en-GB" sz="1800" dirty="0" smtClean="0">
                <a:latin typeface="Garamond" panose="02020404030301010803" pitchFamily="18" charset="0"/>
              </a:rPr>
              <a:t>Ditko. </a:t>
            </a:r>
            <a:r>
              <a:rPr lang="en-GB" sz="1800" dirty="0">
                <a:latin typeface="Garamond" panose="02020404030301010803" pitchFamily="18" charset="0"/>
              </a:rPr>
              <a:t>Published by Marvel Comics, New York</a:t>
            </a:r>
            <a:r>
              <a:rPr lang="en-GB" sz="1800" dirty="0" smtClean="0">
                <a:latin typeface="Garamond" panose="02020404030301010803" pitchFamily="18" charset="0"/>
              </a:rPr>
              <a:t>.)</a:t>
            </a:r>
          </a:p>
          <a:p>
            <a:pPr marL="0" indent="0">
              <a:buNone/>
            </a:pPr>
            <a:endParaRPr lang="en-GB" sz="1800" dirty="0">
              <a:latin typeface="Garamond" panose="02020404030301010803" pitchFamily="18" charset="0"/>
            </a:endParaRPr>
          </a:p>
          <a:p>
            <a:pPr marL="0" indent="0">
              <a:buNone/>
            </a:pPr>
            <a:r>
              <a:rPr lang="en-GB" sz="1800" dirty="0" smtClean="0">
                <a:latin typeface="Garamond" panose="02020404030301010803" pitchFamily="18" charset="0"/>
              </a:rPr>
              <a:t>[2] Copyright </a:t>
            </a:r>
            <a:r>
              <a:rPr lang="en-GB" sz="1800" dirty="0" smtClean="0">
                <a:latin typeface="Garamond" panose="02020404030301010803" pitchFamily="18" charset="0"/>
                <a:hlinkClick r:id="rId4"/>
              </a:rPr>
              <a:t> </a:t>
            </a:r>
            <a:r>
              <a:rPr lang="en-GB" sz="1800" dirty="0">
                <a:latin typeface="Garamond" panose="02020404030301010803" pitchFamily="18" charset="0"/>
                <a:hlinkClick r:id="rId4"/>
              </a:rPr>
              <a:t>George Osborne 0486am</a:t>
            </a:r>
            <a:r>
              <a:rPr lang="en-GB" sz="1800" dirty="0">
                <a:latin typeface="Garamond" panose="02020404030301010803" pitchFamily="18" charset="0"/>
              </a:rPr>
              <a:t> by</a:t>
            </a:r>
            <a:r>
              <a:rPr lang="en-GB" sz="1800" dirty="0">
                <a:latin typeface="Garamond" panose="02020404030301010803" pitchFamily="18" charset="0"/>
                <a:hlinkClick r:id="rId5"/>
              </a:rPr>
              <a:t> Altogetherfool</a:t>
            </a:r>
            <a:r>
              <a:rPr lang="en-GB" sz="1800" dirty="0">
                <a:latin typeface="Garamond" panose="02020404030301010803" pitchFamily="18" charset="0"/>
              </a:rPr>
              <a:t>. Licensed under </a:t>
            </a:r>
            <a:r>
              <a:rPr lang="en-GB" sz="1800" dirty="0">
                <a:latin typeface="Garamond" panose="02020404030301010803" pitchFamily="18" charset="0"/>
                <a:hlinkClick r:id="rId6"/>
              </a:rPr>
              <a:t>CC BY-2.0</a:t>
            </a:r>
            <a:r>
              <a:rPr lang="en-GB" sz="1800" dirty="0">
                <a:latin typeface="Garamond" panose="02020404030301010803" pitchFamily="18" charset="0"/>
              </a:rPr>
              <a:t> / image cropped</a:t>
            </a:r>
            <a:r>
              <a:rPr lang="en-GB" sz="1800" dirty="0" smtClean="0">
                <a:latin typeface="Garamond" panose="02020404030301010803" pitchFamily="18" charset="0"/>
              </a:rPr>
              <a:t>.</a:t>
            </a:r>
          </a:p>
          <a:p>
            <a:pPr marL="0" indent="0">
              <a:buNone/>
            </a:pPr>
            <a:endParaRPr lang="en-GB" sz="1800" dirty="0">
              <a:latin typeface="Garamond" panose="02020404030301010803" pitchFamily="18" charset="0"/>
            </a:endParaRPr>
          </a:p>
          <a:p>
            <a:pPr marL="0" indent="0">
              <a:buNone/>
            </a:pPr>
            <a:r>
              <a:rPr lang="en-GB" sz="1800" dirty="0" smtClean="0">
                <a:latin typeface="Garamond" panose="02020404030301010803" pitchFamily="18" charset="0"/>
              </a:rPr>
              <a:t>[3</a:t>
            </a:r>
            <a:r>
              <a:rPr lang="en-GB" sz="1800" dirty="0">
                <a:latin typeface="Garamond" panose="02020404030301010803" pitchFamily="18" charset="0"/>
              </a:rPr>
              <a:t>] Copyright </a:t>
            </a:r>
            <a:r>
              <a:rPr lang="en-GB" sz="1800" dirty="0" smtClean="0">
                <a:latin typeface="Garamond" panose="02020404030301010803" pitchFamily="18" charset="0"/>
                <a:hlinkClick r:id="rId7"/>
              </a:rPr>
              <a:t>Duty</a:t>
            </a:r>
            <a:r>
              <a:rPr lang="en-GB" sz="1800" dirty="0" smtClean="0">
                <a:latin typeface="Garamond" panose="02020404030301010803" pitchFamily="18" charset="0"/>
              </a:rPr>
              <a:t> </a:t>
            </a:r>
            <a:r>
              <a:rPr lang="en-GB" sz="1800" dirty="0">
                <a:latin typeface="Garamond" panose="02020404030301010803" pitchFamily="18" charset="0"/>
              </a:rPr>
              <a:t>by</a:t>
            </a:r>
            <a:r>
              <a:rPr lang="en-GB" sz="1800" dirty="0">
                <a:latin typeface="Garamond" panose="02020404030301010803" pitchFamily="18" charset="0"/>
                <a:hlinkClick r:id="rId5"/>
              </a:rPr>
              <a:t> </a:t>
            </a:r>
            <a:r>
              <a:rPr lang="en-GB" sz="1800" dirty="0" smtClean="0">
                <a:latin typeface="Garamond" panose="02020404030301010803" pitchFamily="18" charset="0"/>
                <a:hlinkClick r:id="rId8"/>
              </a:rPr>
              <a:t>Nick Youngson</a:t>
            </a:r>
            <a:r>
              <a:rPr lang="en-GB" sz="1800" dirty="0" smtClean="0">
                <a:latin typeface="Garamond" panose="02020404030301010803" pitchFamily="18" charset="0"/>
              </a:rPr>
              <a:t>. </a:t>
            </a:r>
            <a:r>
              <a:rPr lang="en-GB" sz="1800" dirty="0">
                <a:latin typeface="Garamond" panose="02020404030301010803" pitchFamily="18" charset="0"/>
              </a:rPr>
              <a:t>Licensed under </a:t>
            </a:r>
            <a:r>
              <a:rPr lang="en-GB" sz="1800" dirty="0" smtClean="0">
                <a:latin typeface="Garamond" panose="02020404030301010803" pitchFamily="18" charset="0"/>
                <a:hlinkClick r:id="rId9"/>
              </a:rPr>
              <a:t>CC BY-SA 3.0</a:t>
            </a:r>
            <a:endParaRPr lang="en-GB" sz="1800" dirty="0" smtClean="0">
              <a:latin typeface="Garamond" panose="02020404030301010803" pitchFamily="18" charset="0"/>
            </a:endParaRPr>
          </a:p>
          <a:p>
            <a:pPr marL="0" indent="0">
              <a:buNone/>
            </a:pPr>
            <a:endParaRPr lang="en-GB" sz="1800" dirty="0">
              <a:latin typeface="Garamond" panose="02020404030301010803" pitchFamily="18" charset="0"/>
            </a:endParaRPr>
          </a:p>
          <a:p>
            <a:pPr marL="0" indent="0">
              <a:buNone/>
            </a:pPr>
            <a:r>
              <a:rPr lang="en-GB" sz="1800" dirty="0" smtClean="0">
                <a:latin typeface="Garamond" panose="02020404030301010803" pitchFamily="18" charset="0"/>
              </a:rPr>
              <a:t>[4] </a:t>
            </a:r>
            <a:r>
              <a:rPr lang="en-GB" sz="1800" dirty="0">
                <a:latin typeface="Garamond" panose="02020404030301010803" pitchFamily="18" charset="0"/>
              </a:rPr>
              <a:t>Copyright </a:t>
            </a:r>
            <a:r>
              <a:rPr lang="en-GB" sz="1800" dirty="0" smtClean="0">
                <a:latin typeface="Garamond" panose="02020404030301010803" pitchFamily="18" charset="0"/>
                <a:hlinkClick r:id="rId10"/>
              </a:rPr>
              <a:t>Freedom</a:t>
            </a:r>
            <a:r>
              <a:rPr lang="en-GB" sz="1800" dirty="0" smtClean="0">
                <a:latin typeface="Garamond" panose="02020404030301010803" pitchFamily="18" charset="0"/>
              </a:rPr>
              <a:t> </a:t>
            </a:r>
            <a:r>
              <a:rPr lang="en-GB" sz="1800" dirty="0">
                <a:latin typeface="Garamond" panose="02020404030301010803" pitchFamily="18" charset="0"/>
              </a:rPr>
              <a:t>by</a:t>
            </a:r>
            <a:r>
              <a:rPr lang="en-GB" sz="1800" dirty="0">
                <a:latin typeface="Garamond" panose="02020404030301010803" pitchFamily="18" charset="0"/>
                <a:hlinkClick r:id="rId5"/>
              </a:rPr>
              <a:t> </a:t>
            </a:r>
            <a:r>
              <a:rPr lang="en-GB" sz="1800" dirty="0" smtClean="0">
                <a:latin typeface="Garamond" panose="02020404030301010803" pitchFamily="18" charset="0"/>
                <a:hlinkClick r:id="rId11"/>
              </a:rPr>
              <a:t>The unnamed</a:t>
            </a:r>
            <a:r>
              <a:rPr lang="en-GB" sz="1800" dirty="0" smtClean="0">
                <a:latin typeface="Garamond" panose="02020404030301010803" pitchFamily="18" charset="0"/>
              </a:rPr>
              <a:t>. </a:t>
            </a:r>
            <a:r>
              <a:rPr lang="en-GB" sz="1800" dirty="0">
                <a:latin typeface="Garamond" panose="02020404030301010803" pitchFamily="18" charset="0"/>
              </a:rPr>
              <a:t>Licensed under </a:t>
            </a:r>
            <a:r>
              <a:rPr lang="en-GB" sz="1800" dirty="0">
                <a:latin typeface="Garamond" panose="02020404030301010803" pitchFamily="18" charset="0"/>
                <a:hlinkClick r:id="rId6"/>
              </a:rPr>
              <a:t>CC BY-2.0</a:t>
            </a:r>
            <a:r>
              <a:rPr lang="en-GB" sz="1800" dirty="0">
                <a:latin typeface="Garamond" panose="02020404030301010803" pitchFamily="18" charset="0"/>
              </a:rPr>
              <a:t> / image cropped</a:t>
            </a:r>
            <a:r>
              <a:rPr lang="en-GB" sz="1800" dirty="0" smtClean="0">
                <a:latin typeface="Garamond" panose="02020404030301010803" pitchFamily="18" charset="0"/>
              </a:rPr>
              <a:t>.</a:t>
            </a:r>
          </a:p>
          <a:p>
            <a:pPr marL="0" indent="0">
              <a:buNone/>
            </a:pPr>
            <a:endParaRPr lang="en-GB" sz="1800" dirty="0">
              <a:latin typeface="Garamond" panose="02020404030301010803" pitchFamily="18" charset="0"/>
            </a:endParaRPr>
          </a:p>
          <a:p>
            <a:pPr marL="0" indent="0">
              <a:buNone/>
            </a:pPr>
            <a:r>
              <a:rPr lang="en-GB" sz="1800" dirty="0" smtClean="0">
                <a:latin typeface="Garamond" panose="02020404030301010803" pitchFamily="18" charset="0"/>
              </a:rPr>
              <a:t>[5] </a:t>
            </a:r>
            <a:r>
              <a:rPr lang="en-GB" sz="1800" dirty="0" smtClean="0">
                <a:latin typeface="Garamond" panose="02020404030301010803" pitchFamily="18" charset="0"/>
                <a:hlinkClick r:id="rId12"/>
              </a:rPr>
              <a:t>Nigel Poole QC</a:t>
            </a:r>
            <a:r>
              <a:rPr lang="en-GB" sz="1800" dirty="0" smtClean="0">
                <a:latin typeface="Garamond" panose="02020404030301010803" pitchFamily="18" charset="0"/>
              </a:rPr>
              <a:t>. Copyright </a:t>
            </a:r>
            <a:r>
              <a:rPr lang="en-GB" sz="1800" dirty="0" smtClean="0">
                <a:latin typeface="Garamond" panose="02020404030301010803" pitchFamily="18" charset="0"/>
                <a:hlinkClick r:id="rId13"/>
              </a:rPr>
              <a:t>Kings Chambers</a:t>
            </a:r>
            <a:r>
              <a:rPr lang="en-GB" sz="1800" dirty="0" smtClean="0">
                <a:latin typeface="Garamond" panose="02020404030301010803" pitchFamily="18" charset="0"/>
              </a:rPr>
              <a:t> </a:t>
            </a:r>
          </a:p>
          <a:p>
            <a:pPr marL="0" indent="0">
              <a:buNone/>
            </a:pPr>
            <a:endParaRPr lang="en-GB" sz="1800" dirty="0">
              <a:latin typeface="Garamond" panose="02020404030301010803" pitchFamily="18" charset="0"/>
            </a:endParaRPr>
          </a:p>
          <a:p>
            <a:pPr marL="0" indent="0">
              <a:buNone/>
            </a:pPr>
            <a:r>
              <a:rPr lang="en-GB" sz="1800" dirty="0" smtClean="0">
                <a:latin typeface="Garamond" panose="02020404030301010803" pitchFamily="18" charset="0"/>
              </a:rPr>
              <a:t>[6</a:t>
            </a:r>
            <a:r>
              <a:rPr lang="en-GB" sz="1800" dirty="0">
                <a:latin typeface="Garamond" panose="02020404030301010803" pitchFamily="18" charset="0"/>
              </a:rPr>
              <a:t>] Copyright </a:t>
            </a:r>
            <a:r>
              <a:rPr lang="en-GB" sz="1800" dirty="0" smtClean="0">
                <a:latin typeface="Garamond" panose="02020404030301010803" pitchFamily="18" charset="0"/>
                <a:hlinkClick r:id="rId14"/>
              </a:rPr>
              <a:t>We stand out in a crowd</a:t>
            </a:r>
            <a:r>
              <a:rPr lang="en-GB" sz="1800" dirty="0" smtClean="0">
                <a:latin typeface="Garamond" panose="02020404030301010803" pitchFamily="18" charset="0"/>
              </a:rPr>
              <a:t> by </a:t>
            </a:r>
            <a:r>
              <a:rPr lang="en-GB" sz="1800" dirty="0" smtClean="0">
                <a:latin typeface="Garamond" panose="02020404030301010803" pitchFamily="18" charset="0"/>
                <a:hlinkClick r:id="rId15"/>
              </a:rPr>
              <a:t> Charles and Adrienne Esseltine</a:t>
            </a:r>
            <a:r>
              <a:rPr lang="en-GB" sz="1800" dirty="0" smtClean="0">
                <a:latin typeface="Garamond" panose="02020404030301010803" pitchFamily="18" charset="0"/>
              </a:rPr>
              <a:t>. </a:t>
            </a:r>
            <a:r>
              <a:rPr lang="en-GB" sz="1800" dirty="0">
                <a:latin typeface="Garamond" panose="02020404030301010803" pitchFamily="18" charset="0"/>
              </a:rPr>
              <a:t>Licensed under </a:t>
            </a:r>
            <a:r>
              <a:rPr lang="en-GB" sz="1800" dirty="0">
                <a:latin typeface="Garamond" panose="02020404030301010803" pitchFamily="18" charset="0"/>
                <a:hlinkClick r:id="rId6"/>
              </a:rPr>
              <a:t>CC </a:t>
            </a:r>
            <a:r>
              <a:rPr lang="en-GB" sz="1800" dirty="0" smtClean="0">
                <a:latin typeface="Garamond" panose="02020404030301010803" pitchFamily="18" charset="0"/>
                <a:hlinkClick r:id="rId6"/>
              </a:rPr>
              <a:t>BY-2.0</a:t>
            </a:r>
            <a:endParaRPr lang="en-GB" sz="1800" dirty="0" smtClean="0">
              <a:latin typeface="Garamond" panose="02020404030301010803" pitchFamily="18" charset="0"/>
            </a:endParaRPr>
          </a:p>
          <a:p>
            <a:pPr marL="0" indent="0">
              <a:buNone/>
            </a:pPr>
            <a:endParaRPr lang="en-GB" sz="1800" dirty="0">
              <a:latin typeface="Garamond" panose="02020404030301010803" pitchFamily="18" charset="0"/>
            </a:endParaRPr>
          </a:p>
          <a:p>
            <a:pPr marL="0" indent="0">
              <a:buNone/>
            </a:pPr>
            <a:r>
              <a:rPr lang="en-GB" sz="1800" dirty="0" smtClean="0">
                <a:latin typeface="Garamond" panose="02020404030301010803" pitchFamily="18" charset="0"/>
              </a:rPr>
              <a:t>[7] </a:t>
            </a:r>
            <a:r>
              <a:rPr lang="en-GB" sz="1800" dirty="0">
                <a:latin typeface="Garamond" panose="02020404030301010803" pitchFamily="18" charset="0"/>
              </a:rPr>
              <a:t>Copyright </a:t>
            </a:r>
            <a:r>
              <a:rPr lang="en-GB" sz="1800" dirty="0" smtClean="0">
                <a:latin typeface="Garamond" panose="02020404030301010803" pitchFamily="18" charset="0"/>
                <a:hlinkClick r:id="rId16"/>
              </a:rPr>
              <a:t>Chain</a:t>
            </a:r>
            <a:r>
              <a:rPr lang="en-GB" sz="1800" dirty="0" smtClean="0">
                <a:latin typeface="Garamond" panose="02020404030301010803" pitchFamily="18" charset="0"/>
              </a:rPr>
              <a:t> </a:t>
            </a:r>
            <a:r>
              <a:rPr lang="en-GB" sz="1800" dirty="0">
                <a:latin typeface="Garamond" panose="02020404030301010803" pitchFamily="18" charset="0"/>
              </a:rPr>
              <a:t>by </a:t>
            </a:r>
            <a:r>
              <a:rPr lang="en-GB" sz="1800" dirty="0" smtClean="0">
                <a:latin typeface="Garamond" panose="02020404030301010803" pitchFamily="18" charset="0"/>
                <a:hlinkClick r:id="rId17"/>
              </a:rPr>
              <a:t>Aqua Mechanical</a:t>
            </a:r>
            <a:r>
              <a:rPr lang="en-GB" sz="1800" dirty="0" smtClean="0">
                <a:latin typeface="Garamond" panose="02020404030301010803" pitchFamily="18" charset="0"/>
              </a:rPr>
              <a:t>. </a:t>
            </a:r>
            <a:r>
              <a:rPr lang="en-GB" sz="1800" dirty="0">
                <a:latin typeface="Garamond" panose="02020404030301010803" pitchFamily="18" charset="0"/>
              </a:rPr>
              <a:t>Licensed under </a:t>
            </a:r>
            <a:r>
              <a:rPr lang="en-GB" sz="1800" dirty="0">
                <a:latin typeface="Garamond" panose="02020404030301010803" pitchFamily="18" charset="0"/>
                <a:hlinkClick r:id="rId6"/>
              </a:rPr>
              <a:t>CC BY-2.0</a:t>
            </a:r>
            <a:endParaRPr lang="en-GB" sz="1800" dirty="0">
              <a:latin typeface="Garamond" panose="02020404030301010803" pitchFamily="18" charset="0"/>
            </a:endParaRPr>
          </a:p>
          <a:p>
            <a:pPr marL="0" indent="0">
              <a:buNone/>
            </a:pPr>
            <a:endParaRPr lang="en-GB" sz="1800" dirty="0">
              <a:latin typeface="Garamond" panose="02020404030301010803" pitchFamily="18" charset="0"/>
            </a:endParaRPr>
          </a:p>
          <a:p>
            <a:pPr marL="0" indent="0">
              <a:buNone/>
            </a:pPr>
            <a:endParaRPr lang="en-GB" sz="1800"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6131178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latin typeface="Garamond" panose="02020404030301010803" pitchFamily="18" charset="0"/>
              </a:rPr>
              <a:t>‘“Patient knows best” and the “paradigm” patient: the tensions of relative blame in a clinical context</a:t>
            </a:r>
            <a:r>
              <a:rPr lang="en-GB" sz="2800" dirty="0" smtClean="0">
                <a:latin typeface="Garamond" panose="02020404030301010803" pitchFamily="18" charset="0"/>
              </a:rPr>
              <a:t>’</a:t>
            </a:r>
            <a:endParaRPr lang="en-GB" sz="2800" dirty="0">
              <a:latin typeface="Garamond" panose="02020404030301010803" pitchFamily="18" charset="0"/>
            </a:endParaRPr>
          </a:p>
        </p:txBody>
      </p:sp>
      <p:sp>
        <p:nvSpPr>
          <p:cNvPr id="3" name="Content Placeholder 2"/>
          <p:cNvSpPr>
            <a:spLocks noGrp="1"/>
          </p:cNvSpPr>
          <p:nvPr>
            <p:ph idx="1"/>
          </p:nvPr>
        </p:nvSpPr>
        <p:spPr>
          <a:xfrm>
            <a:off x="457200" y="1600200"/>
            <a:ext cx="8229600" cy="4925144"/>
          </a:xfrm>
        </p:spPr>
        <p:txBody>
          <a:bodyPr>
            <a:normAutofit fontScale="55000" lnSpcReduction="20000"/>
          </a:bodyPr>
          <a:lstStyle/>
          <a:p>
            <a:pPr marL="0" indent="0">
              <a:buNone/>
            </a:pPr>
            <a:r>
              <a:rPr lang="en-GB" dirty="0" smtClean="0">
                <a:latin typeface="Garamond" panose="02020404030301010803" pitchFamily="18" charset="0"/>
              </a:rPr>
              <a:t>In </a:t>
            </a:r>
            <a:r>
              <a:rPr lang="en-GB" i="1" dirty="0">
                <a:latin typeface="Garamond" panose="02020404030301010803" pitchFamily="18" charset="0"/>
              </a:rPr>
              <a:t>Montgomery v Lanarkshire Heath Board </a:t>
            </a:r>
            <a:r>
              <a:rPr lang="en-GB" dirty="0">
                <a:latin typeface="Garamond" panose="02020404030301010803" pitchFamily="18" charset="0"/>
              </a:rPr>
              <a:t>[2015] UKSC 11, Lord Reed and Lord Kerr considered that ‘patients are now widely regarded as persons holding rights, rather than as the passive recipients of the care of the medical profession. They are also widely treated as consumers exercising choices’ The Royal College of Surgeons described Montgomery as a ‘resolute move away from the more paternalistic traditional model of consent and towards a patient-centred perspective.’ </a:t>
            </a:r>
          </a:p>
          <a:p>
            <a:pPr marL="0" indent="0">
              <a:buNone/>
            </a:pPr>
            <a:endParaRPr lang="en-GB" dirty="0" smtClean="0">
              <a:latin typeface="Garamond" panose="02020404030301010803" pitchFamily="18" charset="0"/>
            </a:endParaRPr>
          </a:p>
          <a:p>
            <a:pPr marL="0" indent="0">
              <a:buNone/>
            </a:pPr>
            <a:r>
              <a:rPr lang="en-GB" dirty="0" smtClean="0">
                <a:latin typeface="Garamond" panose="02020404030301010803" pitchFamily="18" charset="0"/>
              </a:rPr>
              <a:t>In </a:t>
            </a:r>
            <a:r>
              <a:rPr lang="en-GB" dirty="0">
                <a:latin typeface="Garamond" panose="02020404030301010803" pitchFamily="18" charset="0"/>
              </a:rPr>
              <a:t>ordinary negligence claims, a defendant may raise the partial defence of contributory negligence: if the court is satisfied on a balance of probabilities, that the claimant has been blameworthy relative to the defendant’s conduct, the fault has contributed to the harm sustained and that it would be just and equitable to reduce damages, then damages may be reduced. </a:t>
            </a:r>
          </a:p>
          <a:p>
            <a:pPr marL="0" indent="0">
              <a:buNone/>
            </a:pPr>
            <a:endParaRPr lang="en-GB" dirty="0" smtClean="0">
              <a:latin typeface="Garamond" panose="02020404030301010803" pitchFamily="18" charset="0"/>
            </a:endParaRPr>
          </a:p>
          <a:p>
            <a:pPr marL="0" indent="0">
              <a:buNone/>
            </a:pPr>
            <a:r>
              <a:rPr lang="en-GB" dirty="0" smtClean="0">
                <a:latin typeface="Garamond" panose="02020404030301010803" pitchFamily="18" charset="0"/>
              </a:rPr>
              <a:t>Yet </a:t>
            </a:r>
            <a:r>
              <a:rPr lang="en-GB" dirty="0">
                <a:latin typeface="Garamond" panose="02020404030301010803" pitchFamily="18" charset="0"/>
              </a:rPr>
              <a:t>contributory negligence has rarely been successful in clinical negligence claims. Why is this? The pre-Montgomery paternalistic approach to the scope of the healthcare practitioner’s duty of care and the patient’s reliance on this led to a weighting of ‘relative fault’ towards the practitioner. Is this now changing? In </a:t>
            </a:r>
            <a:r>
              <a:rPr lang="en-GB" i="1" dirty="0">
                <a:latin typeface="Garamond" panose="02020404030301010803" pitchFamily="18" charset="0"/>
              </a:rPr>
              <a:t>Zeb v Frimley Health NHS Foundation Trust</a:t>
            </a:r>
            <a:r>
              <a:rPr lang="en-GB" dirty="0">
                <a:latin typeface="Garamond" panose="02020404030301010803" pitchFamily="18" charset="0"/>
              </a:rPr>
              <a:t> [2016] EWHC 134 arguments were heard about a patient’s failure to continue with a previous course of treatment and failure to give an accurate history to a treating practitioner. </a:t>
            </a:r>
          </a:p>
          <a:p>
            <a:pPr marL="0" indent="0">
              <a:buNone/>
            </a:pPr>
            <a:endParaRPr lang="en-GB" dirty="0" smtClean="0">
              <a:latin typeface="Garamond" panose="02020404030301010803" pitchFamily="18" charset="0"/>
            </a:endParaRPr>
          </a:p>
          <a:p>
            <a:pPr marL="0" indent="0">
              <a:buNone/>
            </a:pPr>
            <a:r>
              <a:rPr lang="en-GB" dirty="0" smtClean="0">
                <a:latin typeface="Garamond" panose="02020404030301010803" pitchFamily="18" charset="0"/>
              </a:rPr>
              <a:t>How </a:t>
            </a:r>
            <a:r>
              <a:rPr lang="en-GB" dirty="0">
                <a:latin typeface="Garamond" panose="02020404030301010803" pitchFamily="18" charset="0"/>
              </a:rPr>
              <a:t>far does the greater public understanding of the consequences of healthcare and lifestyle choices shape the expectations of the ‘paradigm’ claimant? To what extent can pre- and in-treatment ‘lifestyle’ choices, including exercise, diet and substance abuse, be considered to be causally potent blameworthy conduct leading to a reduction in damages? How do other jurisdictions approach this issue? </a:t>
            </a:r>
          </a:p>
          <a:p>
            <a:pPr marL="0" indent="0">
              <a:buNone/>
            </a:pPr>
            <a:endParaRPr lang="en-GB" dirty="0" smtClean="0">
              <a:latin typeface="Garamond" panose="02020404030301010803" pitchFamily="18" charset="0"/>
            </a:endParaRPr>
          </a:p>
          <a:p>
            <a:pPr marL="0" indent="0">
              <a:buNone/>
            </a:pPr>
            <a:r>
              <a:rPr lang="en-GB" dirty="0" smtClean="0">
                <a:latin typeface="Garamond" panose="02020404030301010803" pitchFamily="18" charset="0"/>
              </a:rPr>
              <a:t>This </a:t>
            </a:r>
            <a:r>
              <a:rPr lang="en-GB" dirty="0">
                <a:latin typeface="Garamond" panose="02020404030301010803" pitchFamily="18" charset="0"/>
              </a:rPr>
              <a:t>paper aims to explore some of these topical issues. </a:t>
            </a:r>
          </a:p>
        </p:txBody>
      </p:sp>
    </p:spTree>
    <p:extLst>
      <p:ext uri="{BB962C8B-B14F-4D97-AF65-F5344CB8AC3E}">
        <p14:creationId xmlns:p14="http://schemas.microsoft.com/office/powerpoint/2010/main" val="2091936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12" y="6453335"/>
            <a:ext cx="7055768" cy="416879"/>
          </a:xfrm>
        </p:spPr>
        <p:txBody>
          <a:bodyPr>
            <a:noAutofit/>
          </a:bodyPr>
          <a:lstStyle/>
          <a:p>
            <a:r>
              <a:rPr lang="en-GB" sz="900" b="0" cap="none" dirty="0">
                <a:latin typeface="+mn-lt"/>
              </a:rPr>
              <a:t>Image </a:t>
            </a:r>
            <a:r>
              <a:rPr lang="en-GB" sz="900" b="0" cap="none" dirty="0" smtClean="0">
                <a:latin typeface="+mn-lt"/>
              </a:rPr>
              <a:t>credit</a:t>
            </a:r>
            <a:r>
              <a:rPr lang="en-GB" sz="900" b="0" cap="none" dirty="0">
                <a:latin typeface="+mn-lt"/>
              </a:rPr>
              <a:t>:</a:t>
            </a:r>
            <a:r>
              <a:rPr lang="en-GB" sz="900" b="0" cap="none" dirty="0">
                <a:latin typeface="+mn-lt"/>
                <a:hlinkClick r:id="rId3"/>
              </a:rPr>
              <a:t> 'With Great Power Comes Great Responsibility'</a:t>
            </a:r>
            <a:r>
              <a:rPr lang="en-GB" sz="900" b="0" cap="none" dirty="0">
                <a:latin typeface="+mn-lt"/>
              </a:rPr>
              <a:t>  at </a:t>
            </a:r>
            <a:r>
              <a:rPr lang="en-GB" sz="900" b="0" cap="none" dirty="0">
                <a:latin typeface="+mn-lt"/>
                <a:hlinkClick r:id="rId3"/>
              </a:rPr>
              <a:t> QuoteInvestigator</a:t>
            </a:r>
            <a:r>
              <a:rPr lang="en-GB" sz="900" b="0" cap="none" dirty="0">
                <a:latin typeface="+mn-lt"/>
              </a:rPr>
              <a:t> 1962 August (Cover Date), Amazing Fantasy #15 (Formerly: Amazing Adult Fantasy), Comic Book Story Title: “Spider-Man!”, Writer: Stan Lee, Illustrator: Steve Ditko. Published by Marvel Comics, New York.)</a:t>
            </a:r>
          </a:p>
        </p:txBody>
      </p:sp>
      <p:sp>
        <p:nvSpPr>
          <p:cNvPr id="6" name="TextBox 5"/>
          <p:cNvSpPr txBox="1"/>
          <p:nvPr/>
        </p:nvSpPr>
        <p:spPr>
          <a:xfrm>
            <a:off x="503977" y="476672"/>
            <a:ext cx="8352928" cy="1046440"/>
          </a:xfrm>
          <a:prstGeom prst="rect">
            <a:avLst/>
          </a:prstGeom>
          <a:solidFill>
            <a:schemeClr val="bg1"/>
          </a:solidFill>
        </p:spPr>
        <p:txBody>
          <a:bodyPr wrap="square" rtlCol="0">
            <a:spAutoFit/>
          </a:bodyPr>
          <a:lstStyle/>
          <a:p>
            <a:r>
              <a:rPr lang="en-GB" sz="2400" b="1" dirty="0" smtClean="0">
                <a:latin typeface="Garamond" panose="02020404030301010803" pitchFamily="18" charset="0"/>
              </a:rPr>
              <a:t>“[I]n this world, with great power there must also come – great responsibility”</a:t>
            </a:r>
          </a:p>
          <a:p>
            <a:pPr algn="r"/>
            <a:r>
              <a:rPr lang="en-GB" sz="1400" dirty="0">
                <a:hlinkClick r:id="rId3"/>
              </a:rPr>
              <a:t>“Spider-Man!”, Writer: Stan Lee, Illustrator: Steve </a:t>
            </a:r>
            <a:r>
              <a:rPr lang="en-GB" sz="1400" dirty="0" smtClean="0">
                <a:hlinkClick r:id="rId3"/>
              </a:rPr>
              <a:t>Ditko, August 1962, Marvel Comics</a:t>
            </a:r>
            <a:endParaRPr lang="en-GB" sz="1400" dirty="0">
              <a:latin typeface="Garamond" panose="02020404030301010803"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1844824"/>
            <a:ext cx="7302206" cy="4527368"/>
          </a:xfrm>
          <a:prstGeom prst="rect">
            <a:avLst/>
          </a:prstGeom>
        </p:spPr>
      </p:pic>
      <p:sp>
        <p:nvSpPr>
          <p:cNvPr id="3" name="Oval 2"/>
          <p:cNvSpPr/>
          <p:nvPr/>
        </p:nvSpPr>
        <p:spPr>
          <a:xfrm>
            <a:off x="4499992" y="2276872"/>
            <a:ext cx="3816424" cy="1296144"/>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725766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7388"/>
            <a:ext cx="9144000" cy="4438650"/>
          </a:xfrm>
          <a:prstGeom prst="rect">
            <a:avLst/>
          </a:prstGeom>
        </p:spPr>
      </p:pic>
      <p:sp>
        <p:nvSpPr>
          <p:cNvPr id="6" name="Title 5"/>
          <p:cNvSpPr>
            <a:spLocks noGrp="1"/>
          </p:cNvSpPr>
          <p:nvPr>
            <p:ph type="title"/>
          </p:nvPr>
        </p:nvSpPr>
        <p:spPr>
          <a:xfrm>
            <a:off x="722312" y="5073203"/>
            <a:ext cx="8421688" cy="1362075"/>
          </a:xfrm>
        </p:spPr>
        <p:txBody>
          <a:bodyPr>
            <a:noAutofit/>
          </a:bodyPr>
          <a:lstStyle/>
          <a:p>
            <a:r>
              <a:rPr lang="en-GB" sz="2200" dirty="0" smtClean="0">
                <a:latin typeface="Garamond" panose="02020404030301010803" pitchFamily="18" charset="0"/>
              </a:rPr>
              <a:t>‘Patient </a:t>
            </a:r>
            <a:r>
              <a:rPr lang="en-GB" sz="2200" dirty="0">
                <a:latin typeface="Garamond" panose="02020404030301010803" pitchFamily="18" charset="0"/>
              </a:rPr>
              <a:t>knows </a:t>
            </a:r>
            <a:r>
              <a:rPr lang="en-GB" sz="2200" dirty="0" smtClean="0">
                <a:latin typeface="Garamond" panose="02020404030301010803" pitchFamily="18" charset="0"/>
              </a:rPr>
              <a:t>best’ </a:t>
            </a:r>
            <a:r>
              <a:rPr lang="en-GB" sz="2200" dirty="0">
                <a:latin typeface="Garamond" panose="02020404030301010803" pitchFamily="18" charset="0"/>
              </a:rPr>
              <a:t>and the </a:t>
            </a:r>
            <a:r>
              <a:rPr lang="en-GB" sz="2200" dirty="0" smtClean="0">
                <a:latin typeface="Garamond" panose="02020404030301010803" pitchFamily="18" charset="0"/>
              </a:rPr>
              <a:t>‘Paradigm’ patient</a:t>
            </a:r>
            <a:br>
              <a:rPr lang="en-GB" sz="2200" dirty="0" smtClean="0">
                <a:latin typeface="Garamond" panose="02020404030301010803" pitchFamily="18" charset="0"/>
              </a:rPr>
            </a:br>
            <a:r>
              <a:rPr lang="en-GB" sz="2000" b="0" dirty="0" smtClean="0">
                <a:latin typeface="Garamond" panose="02020404030301010803" pitchFamily="18" charset="0"/>
              </a:rPr>
              <a:t>tensions </a:t>
            </a:r>
            <a:r>
              <a:rPr lang="en-GB" sz="2000" b="0" dirty="0">
                <a:latin typeface="Garamond" panose="02020404030301010803" pitchFamily="18" charset="0"/>
              </a:rPr>
              <a:t>of </a:t>
            </a:r>
            <a:r>
              <a:rPr lang="en-GB" sz="2000" b="0" dirty="0" smtClean="0">
                <a:latin typeface="Garamond" panose="02020404030301010803" pitchFamily="18" charset="0"/>
              </a:rPr>
              <a:t>relative blame </a:t>
            </a:r>
            <a:r>
              <a:rPr lang="en-GB" sz="2000" b="0" dirty="0">
                <a:latin typeface="Garamond" panose="02020404030301010803" pitchFamily="18" charset="0"/>
              </a:rPr>
              <a:t>in a clinical </a:t>
            </a:r>
            <a:r>
              <a:rPr lang="en-GB" sz="2000" b="0" dirty="0" smtClean="0">
                <a:latin typeface="Garamond" panose="02020404030301010803" pitchFamily="18" charset="0"/>
              </a:rPr>
              <a:t>context</a:t>
            </a:r>
            <a:br>
              <a:rPr lang="en-GB" sz="2000" b="0" dirty="0" smtClean="0">
                <a:latin typeface="Garamond" panose="02020404030301010803" pitchFamily="18" charset="0"/>
              </a:rPr>
            </a:br>
            <a:r>
              <a:rPr lang="en-GB" sz="2000" b="0" dirty="0">
                <a:latin typeface="Garamond" panose="02020404030301010803" pitchFamily="18" charset="0"/>
              </a:rPr>
              <a:t/>
            </a:r>
            <a:br>
              <a:rPr lang="en-GB" sz="2000" b="0" dirty="0">
                <a:latin typeface="Garamond" panose="02020404030301010803" pitchFamily="18" charset="0"/>
              </a:rPr>
            </a:br>
            <a:r>
              <a:rPr lang="en-GB" sz="2000" b="0" cap="none" dirty="0" smtClean="0">
                <a:latin typeface="Garamond" panose="02020404030301010803" pitchFamily="18" charset="0"/>
              </a:rPr>
              <a:t>John Bates, Northumbria Law School</a:t>
            </a:r>
            <a:endParaRPr lang="en-GB" sz="2000" b="0" cap="none" dirty="0">
              <a:latin typeface="Garamond" panose="02020404030301010803" pitchFamily="18" charset="0"/>
            </a:endParaRPr>
          </a:p>
        </p:txBody>
      </p:sp>
      <p:sp>
        <p:nvSpPr>
          <p:cNvPr id="7" name="Text Placeholder 6"/>
          <p:cNvSpPr>
            <a:spLocks noGrp="1"/>
          </p:cNvSpPr>
          <p:nvPr>
            <p:ph type="body" idx="1"/>
          </p:nvPr>
        </p:nvSpPr>
        <p:spPr>
          <a:xfrm>
            <a:off x="722313" y="3573016"/>
            <a:ext cx="7772400" cy="1500187"/>
          </a:xfrm>
        </p:spPr>
        <p:txBody>
          <a:bodyPr/>
          <a:lstStyle/>
          <a:p>
            <a:r>
              <a:rPr lang="en-GB" dirty="0" smtClean="0">
                <a:latin typeface="Garamond" panose="02020404030301010803" pitchFamily="18" charset="0"/>
              </a:rPr>
              <a:t>SLSA 2017 &gt; Medical Law, Healthcare and Bioethics</a:t>
            </a:r>
            <a:endParaRPr lang="en-GB" dirty="0">
              <a:latin typeface="Garamond" panose="02020404030301010803" pitchFamily="18" charset="0"/>
            </a:endParaRPr>
          </a:p>
        </p:txBody>
      </p:sp>
      <p:sp>
        <p:nvSpPr>
          <p:cNvPr id="9" name="TextBox 8"/>
          <p:cNvSpPr txBox="1"/>
          <p:nvPr/>
        </p:nvSpPr>
        <p:spPr>
          <a:xfrm>
            <a:off x="7380312" y="35332"/>
            <a:ext cx="1800200" cy="369332"/>
          </a:xfrm>
          <a:prstGeom prst="rect">
            <a:avLst/>
          </a:prstGeom>
          <a:noFill/>
        </p:spPr>
        <p:txBody>
          <a:bodyPr wrap="square" rtlCol="0">
            <a:spAutoFit/>
          </a:bodyPr>
          <a:lstStyle/>
          <a:p>
            <a:r>
              <a:rPr lang="en-GB" dirty="0">
                <a:solidFill>
                  <a:schemeClr val="tx2">
                    <a:lumMod val="40000"/>
                    <a:lumOff val="60000"/>
                  </a:schemeClr>
                </a:solidFill>
              </a:rPr>
              <a:t>@MrJohnBates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116632"/>
            <a:ext cx="288032" cy="247882"/>
          </a:xfrm>
          <a:prstGeom prst="rect">
            <a:avLst/>
          </a:prstGeom>
        </p:spPr>
      </p:pic>
    </p:spTree>
    <p:extLst>
      <p:ext uri="{BB962C8B-B14F-4D97-AF65-F5344CB8AC3E}">
        <p14:creationId xmlns:p14="http://schemas.microsoft.com/office/powerpoint/2010/main" val="1620578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buFont typeface="Wingdings" panose="05000000000000000000" pitchFamily="2" charset="2"/>
              <a:buChar char="Ø"/>
            </a:pPr>
            <a:r>
              <a:rPr lang="en-GB" sz="2400" dirty="0" smtClean="0">
                <a:latin typeface="Garamond" panose="02020404030301010803" pitchFamily="18" charset="0"/>
              </a:rPr>
              <a:t>Language of ‘responsibility’ directed at blameworthiness and causation of damage rather than an enforceable obligation</a:t>
            </a:r>
          </a:p>
          <a:p>
            <a:pPr>
              <a:buFont typeface="Wingdings" panose="05000000000000000000" pitchFamily="2" charset="2"/>
              <a:buChar char="Ø"/>
            </a:pPr>
            <a:endParaRPr lang="en-GB" sz="2400" dirty="0">
              <a:latin typeface="Garamond" panose="02020404030301010803" pitchFamily="18" charset="0"/>
            </a:endParaRPr>
          </a:p>
          <a:p>
            <a:pPr>
              <a:buFont typeface="Wingdings" panose="05000000000000000000" pitchFamily="2" charset="2"/>
              <a:buChar char="Ø"/>
            </a:pPr>
            <a:r>
              <a:rPr lang="en-GB" sz="2400" dirty="0" smtClean="0">
                <a:latin typeface="Garamond" panose="02020404030301010803" pitchFamily="18" charset="0"/>
              </a:rPr>
              <a:t>In different elements of the negligence analysis, conduct may be relevant, at different thresholds, for different purposes, with different policy justifications, and have different effects</a:t>
            </a:r>
          </a:p>
        </p:txBody>
      </p:sp>
      <p:sp>
        <p:nvSpPr>
          <p:cNvPr id="2" name="Title 1"/>
          <p:cNvSpPr>
            <a:spLocks noGrp="1"/>
          </p:cNvSpPr>
          <p:nvPr>
            <p:ph type="title"/>
          </p:nvPr>
        </p:nvSpPr>
        <p:spPr>
          <a:xfrm>
            <a:off x="107504" y="274638"/>
            <a:ext cx="8784976" cy="1143000"/>
          </a:xfrm>
        </p:spPr>
        <p:txBody>
          <a:bodyPr>
            <a:normAutofit/>
          </a:bodyPr>
          <a:lstStyle/>
          <a:p>
            <a:r>
              <a:rPr lang="en-GB" dirty="0" smtClean="0">
                <a:latin typeface="Garamond" panose="02020404030301010803" pitchFamily="18" charset="0"/>
              </a:rPr>
              <a:t>A patient’s ‘responsibility’</a:t>
            </a:r>
            <a:endParaRPr lang="en-GB" dirty="0"/>
          </a:p>
        </p:txBody>
      </p:sp>
    </p:spTree>
    <p:extLst>
      <p:ext uri="{BB962C8B-B14F-4D97-AF65-F5344CB8AC3E}">
        <p14:creationId xmlns:p14="http://schemas.microsoft.com/office/powerpoint/2010/main" val="2378238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4" name="Content Placeholder 3"/>
          <p:cNvSpPr>
            <a:spLocks noGrp="1"/>
          </p:cNvSpPr>
          <p:nvPr>
            <p:ph idx="1"/>
          </p:nvPr>
        </p:nvSpPr>
        <p:spPr>
          <a:xfrm>
            <a:off x="4572000" y="1556792"/>
            <a:ext cx="4572000" cy="5301208"/>
          </a:xfrm>
        </p:spPr>
        <p:txBody>
          <a:bodyPr>
            <a:normAutofit fontScale="77500" lnSpcReduction="20000"/>
          </a:bodyPr>
          <a:lstStyle/>
          <a:p>
            <a:pPr>
              <a:buFont typeface="Wingdings" panose="05000000000000000000" pitchFamily="2" charset="2"/>
              <a:buChar char="Ø"/>
            </a:pPr>
            <a:r>
              <a:rPr lang="en-GB" dirty="0" smtClean="0">
                <a:latin typeface="Garamond" panose="02020404030301010803" pitchFamily="18" charset="0"/>
              </a:rPr>
              <a:t>Blurred lines in the discourse on the impact of a claimant’s conduct…</a:t>
            </a:r>
          </a:p>
          <a:p>
            <a:pPr>
              <a:buFont typeface="Wingdings" panose="05000000000000000000" pitchFamily="2" charset="2"/>
              <a:buChar char="Ø"/>
            </a:pPr>
            <a:endParaRPr lang="en-GB" dirty="0" smtClean="0">
              <a:latin typeface="Garamond" panose="02020404030301010803" pitchFamily="18" charset="0"/>
            </a:endParaRPr>
          </a:p>
          <a:p>
            <a:pPr lvl="1">
              <a:buFont typeface="Wingdings" panose="05000000000000000000" pitchFamily="2" charset="2"/>
              <a:buChar char="Ø"/>
            </a:pPr>
            <a:r>
              <a:rPr lang="en-GB" sz="2800" dirty="0" smtClean="0">
                <a:latin typeface="Garamond" panose="02020404030301010803" pitchFamily="18" charset="0"/>
              </a:rPr>
              <a:t>Scope of the defendant’s duty</a:t>
            </a:r>
          </a:p>
          <a:p>
            <a:pPr lvl="1">
              <a:buFont typeface="Wingdings" panose="05000000000000000000" pitchFamily="2" charset="2"/>
              <a:buChar char="Ø"/>
            </a:pPr>
            <a:r>
              <a:rPr lang="en-GB" sz="2800" dirty="0" smtClean="0">
                <a:latin typeface="Garamond" panose="02020404030301010803" pitchFamily="18" charset="0"/>
              </a:rPr>
              <a:t>Standard of care expected</a:t>
            </a:r>
          </a:p>
          <a:p>
            <a:pPr lvl="1">
              <a:buFont typeface="Wingdings" panose="05000000000000000000" pitchFamily="2" charset="2"/>
              <a:buChar char="Ø"/>
            </a:pPr>
            <a:r>
              <a:rPr lang="en-GB" sz="2800" dirty="0" smtClean="0">
                <a:latin typeface="Garamond" panose="02020404030301010803" pitchFamily="18" charset="0"/>
              </a:rPr>
              <a:t>Breach of the defendant’s duty</a:t>
            </a:r>
          </a:p>
          <a:p>
            <a:pPr lvl="1">
              <a:buFont typeface="Wingdings" panose="05000000000000000000" pitchFamily="2" charset="2"/>
              <a:buChar char="Ø"/>
            </a:pPr>
            <a:r>
              <a:rPr lang="en-GB" sz="2800" dirty="0" smtClean="0">
                <a:latin typeface="Garamond" panose="02020404030301010803" pitchFamily="18" charset="0"/>
              </a:rPr>
              <a:t>Factual cause of claimant’s damage</a:t>
            </a:r>
          </a:p>
          <a:p>
            <a:pPr lvl="1">
              <a:buFont typeface="Wingdings" panose="05000000000000000000" pitchFamily="2" charset="2"/>
              <a:buChar char="Ø"/>
            </a:pPr>
            <a:r>
              <a:rPr lang="en-GB" sz="2800" dirty="0" smtClean="0">
                <a:latin typeface="Garamond" panose="02020404030301010803" pitchFamily="18" charset="0"/>
              </a:rPr>
              <a:t>Legal cause of claimant’s damage</a:t>
            </a:r>
          </a:p>
          <a:p>
            <a:pPr lvl="1">
              <a:buFont typeface="Wingdings" panose="05000000000000000000" pitchFamily="2" charset="2"/>
              <a:buChar char="Ø"/>
            </a:pPr>
            <a:r>
              <a:rPr lang="en-GB" sz="2800" dirty="0" smtClean="0">
                <a:latin typeface="Garamond" panose="02020404030301010803" pitchFamily="18" charset="0"/>
              </a:rPr>
              <a:t>A claimant’s </a:t>
            </a:r>
            <a:r>
              <a:rPr lang="en-GB" sz="2800" i="1" dirty="0" smtClean="0">
                <a:latin typeface="Garamond" panose="02020404030301010803" pitchFamily="18" charset="0"/>
              </a:rPr>
              <a:t>novus actus interveniens</a:t>
            </a:r>
            <a:endParaRPr lang="en-GB" sz="2800" dirty="0" smtClean="0">
              <a:latin typeface="Garamond" panose="02020404030301010803" pitchFamily="18" charset="0"/>
            </a:endParaRPr>
          </a:p>
          <a:p>
            <a:pPr lvl="1">
              <a:buFont typeface="Wingdings" panose="05000000000000000000" pitchFamily="2" charset="2"/>
              <a:buChar char="Ø"/>
            </a:pPr>
            <a:r>
              <a:rPr lang="en-GB" sz="2800" dirty="0" smtClean="0">
                <a:latin typeface="Garamond" panose="02020404030301010803" pitchFamily="18" charset="0"/>
              </a:rPr>
              <a:t>Contributory negligence</a:t>
            </a:r>
          </a:p>
          <a:p>
            <a:pPr lvl="1">
              <a:buFont typeface="Wingdings" panose="05000000000000000000" pitchFamily="2" charset="2"/>
              <a:buChar char="Ø"/>
            </a:pPr>
            <a:r>
              <a:rPr lang="en-GB" sz="2800" i="1" dirty="0">
                <a:latin typeface="Garamond" panose="02020404030301010803" pitchFamily="18" charset="0"/>
              </a:rPr>
              <a:t>V</a:t>
            </a:r>
            <a:r>
              <a:rPr lang="en-GB" sz="2800" i="1" dirty="0" smtClean="0">
                <a:latin typeface="Garamond" panose="02020404030301010803" pitchFamily="18" charset="0"/>
              </a:rPr>
              <a:t>olenti non fit injuria</a:t>
            </a:r>
          </a:p>
          <a:p>
            <a:pPr lvl="1">
              <a:buFont typeface="Wingdings" panose="05000000000000000000" pitchFamily="2" charset="2"/>
              <a:buChar char="Ø"/>
            </a:pPr>
            <a:r>
              <a:rPr lang="en-GB" sz="2800" i="1" dirty="0">
                <a:latin typeface="Garamond" panose="02020404030301010803" pitchFamily="18" charset="0"/>
              </a:rPr>
              <a:t>E</a:t>
            </a:r>
            <a:r>
              <a:rPr lang="en-GB" sz="2800" i="1" dirty="0" smtClean="0">
                <a:latin typeface="Garamond" panose="02020404030301010803" pitchFamily="18" charset="0"/>
              </a:rPr>
              <a:t>x turpi causa non oritur actio</a:t>
            </a:r>
          </a:p>
          <a:p>
            <a:pPr lvl="1">
              <a:buFont typeface="Wingdings" panose="05000000000000000000" pitchFamily="2" charset="2"/>
              <a:buChar char="Ø"/>
            </a:pPr>
            <a:r>
              <a:rPr lang="en-GB" sz="2800" dirty="0" smtClean="0">
                <a:latin typeface="Garamond" panose="02020404030301010803" pitchFamily="18" charset="0"/>
              </a:rPr>
              <a:t>Quantification of damages</a:t>
            </a:r>
            <a:endParaRPr lang="en-GB" sz="2800" dirty="0">
              <a:latin typeface="Garamond" panose="02020404030301010803" pitchFamily="18" charset="0"/>
            </a:endParaRPr>
          </a:p>
          <a:p>
            <a:pPr marL="0" indent="0">
              <a:buNone/>
            </a:pPr>
            <a:endParaRPr lang="en-GB" sz="2400" dirty="0">
              <a:latin typeface="Garamond" panose="02020404030301010803" pitchFamily="18" charset="0"/>
            </a:endParaRPr>
          </a:p>
        </p:txBody>
      </p:sp>
      <p:sp>
        <p:nvSpPr>
          <p:cNvPr id="2" name="Title 1"/>
          <p:cNvSpPr>
            <a:spLocks noGrp="1"/>
          </p:cNvSpPr>
          <p:nvPr>
            <p:ph type="title"/>
          </p:nvPr>
        </p:nvSpPr>
        <p:spPr>
          <a:xfrm>
            <a:off x="4572000" y="0"/>
            <a:ext cx="4572000" cy="1417638"/>
          </a:xfrm>
        </p:spPr>
        <p:txBody>
          <a:bodyPr>
            <a:normAutofit/>
          </a:bodyPr>
          <a:lstStyle/>
          <a:p>
            <a:r>
              <a:rPr lang="en-GB" dirty="0" smtClean="0">
                <a:latin typeface="Garamond" panose="02020404030301010803" pitchFamily="18" charset="0"/>
              </a:rPr>
              <a:t>Conduct and impact</a:t>
            </a:r>
            <a:endParaRPr lang="en-GB" dirty="0"/>
          </a:p>
        </p:txBody>
      </p:sp>
    </p:spTree>
    <p:extLst>
      <p:ext uri="{BB962C8B-B14F-4D97-AF65-F5344CB8AC3E}">
        <p14:creationId xmlns:p14="http://schemas.microsoft.com/office/powerpoint/2010/main" val="1081438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latin typeface="Garamond" panose="02020404030301010803" pitchFamily="18" charset="0"/>
              </a:rPr>
              <a:t>The elements of contributory negligence</a:t>
            </a:r>
            <a:endParaRPr lang="en-GB" dirty="0">
              <a:latin typeface="Garamond" panose="02020404030301010803" pitchFamily="18" charset="0"/>
            </a:endParaRPr>
          </a:p>
        </p:txBody>
      </p:sp>
      <p:sp>
        <p:nvSpPr>
          <p:cNvPr id="4" name="Content Placeholder 3"/>
          <p:cNvSpPr>
            <a:spLocks noGrp="1"/>
          </p:cNvSpPr>
          <p:nvPr>
            <p:ph idx="1"/>
          </p:nvPr>
        </p:nvSpPr>
        <p:spPr/>
        <p:txBody>
          <a:bodyPr>
            <a:normAutofit/>
          </a:bodyPr>
          <a:lstStyle/>
          <a:p>
            <a:pPr marL="0" indent="0">
              <a:buNone/>
            </a:pPr>
            <a:r>
              <a:rPr lang="en-GB" sz="2400" b="1" dirty="0" smtClean="0">
                <a:latin typeface="Garamond" panose="02020404030301010803" pitchFamily="18" charset="0"/>
              </a:rPr>
              <a:t>“</a:t>
            </a:r>
            <a:r>
              <a:rPr lang="en-GB" sz="2400" dirty="0" smtClean="0">
                <a:latin typeface="Garamond" panose="02020404030301010803" pitchFamily="18" charset="0"/>
              </a:rPr>
              <a:t>Where </a:t>
            </a:r>
            <a:r>
              <a:rPr lang="en-GB" sz="2400" dirty="0">
                <a:latin typeface="Garamond" panose="02020404030301010803" pitchFamily="18" charset="0"/>
              </a:rPr>
              <a:t>any person suffers </a:t>
            </a:r>
            <a:r>
              <a:rPr lang="en-GB" sz="2400" b="1" dirty="0">
                <a:latin typeface="Garamond" panose="02020404030301010803" pitchFamily="18" charset="0"/>
              </a:rPr>
              <a:t>damage</a:t>
            </a:r>
            <a:r>
              <a:rPr lang="en-GB" sz="2400" dirty="0">
                <a:latin typeface="Garamond" panose="02020404030301010803" pitchFamily="18" charset="0"/>
              </a:rPr>
              <a:t> </a:t>
            </a:r>
            <a:r>
              <a:rPr lang="en-GB" sz="2400" b="1" dirty="0">
                <a:latin typeface="Garamond" panose="02020404030301010803" pitchFamily="18" charset="0"/>
              </a:rPr>
              <a:t>as the result partly of his own fault and partly of the fault of any other person</a:t>
            </a:r>
            <a:r>
              <a:rPr lang="en-GB" sz="2400" dirty="0">
                <a:latin typeface="Garamond" panose="02020404030301010803" pitchFamily="18" charset="0"/>
              </a:rPr>
              <a:t> or persons, a claim in respect of that damage shall not be defeated by reason of the fault of the person suffering the damage, but the </a:t>
            </a:r>
            <a:r>
              <a:rPr lang="en-GB" sz="2400" b="1" dirty="0">
                <a:latin typeface="Garamond" panose="02020404030301010803" pitchFamily="18" charset="0"/>
              </a:rPr>
              <a:t>damages recoverable</a:t>
            </a:r>
            <a:r>
              <a:rPr lang="en-GB" sz="2400" dirty="0">
                <a:latin typeface="Garamond" panose="02020404030301010803" pitchFamily="18" charset="0"/>
              </a:rPr>
              <a:t> in respect thereof </a:t>
            </a:r>
            <a:r>
              <a:rPr lang="en-GB" sz="2400" b="1" dirty="0">
                <a:latin typeface="Garamond" panose="02020404030301010803" pitchFamily="18" charset="0"/>
              </a:rPr>
              <a:t>shall be reduced to such extent as the court thinks just and equitable having regard to the claimant’s share in the responsibility for the </a:t>
            </a:r>
            <a:r>
              <a:rPr lang="en-GB" sz="2400" b="1" dirty="0" smtClean="0">
                <a:latin typeface="Garamond" panose="02020404030301010803" pitchFamily="18" charset="0"/>
              </a:rPr>
              <a:t>damage</a:t>
            </a:r>
            <a:r>
              <a:rPr lang="en-GB" sz="2400" dirty="0" smtClean="0">
                <a:latin typeface="Garamond" panose="02020404030301010803" pitchFamily="18" charset="0"/>
              </a:rPr>
              <a:t>…</a:t>
            </a:r>
            <a:r>
              <a:rPr lang="en-GB" sz="2400" b="1" dirty="0" smtClean="0">
                <a:latin typeface="Garamond" panose="02020404030301010803" pitchFamily="18" charset="0"/>
              </a:rPr>
              <a:t>”</a:t>
            </a:r>
          </a:p>
          <a:p>
            <a:pPr marL="0" indent="0">
              <a:buNone/>
            </a:pPr>
            <a:endParaRPr lang="en-GB" sz="2400" b="1" dirty="0" smtClean="0">
              <a:latin typeface="Garamond" panose="02020404030301010803" pitchFamily="18" charset="0"/>
            </a:endParaRPr>
          </a:p>
          <a:p>
            <a:pPr marL="0" indent="0" algn="r">
              <a:buNone/>
            </a:pPr>
            <a:r>
              <a:rPr lang="en-GB" sz="2400" i="1" dirty="0" smtClean="0">
                <a:latin typeface="Garamond" panose="02020404030301010803" pitchFamily="18" charset="0"/>
              </a:rPr>
              <a:t>Law Reform (Contributory Negligence) Act 1945, s.1(1)</a:t>
            </a:r>
            <a:endParaRPr lang="en-GB" sz="2400" i="1" dirty="0">
              <a:latin typeface="Garamond" panose="02020404030301010803" pitchFamily="18" charset="0"/>
            </a:endParaRPr>
          </a:p>
        </p:txBody>
      </p:sp>
    </p:spTree>
    <p:extLst>
      <p:ext uri="{BB962C8B-B14F-4D97-AF65-F5344CB8AC3E}">
        <p14:creationId xmlns:p14="http://schemas.microsoft.com/office/powerpoint/2010/main" val="2923636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12" y="6453335"/>
            <a:ext cx="7055768" cy="416879"/>
          </a:xfrm>
        </p:spPr>
        <p:txBody>
          <a:bodyPr>
            <a:noAutofit/>
          </a:bodyPr>
          <a:lstStyle/>
          <a:p>
            <a:r>
              <a:rPr lang="en-GB" sz="900" b="0" cap="none" dirty="0">
                <a:latin typeface="+mn-lt"/>
              </a:rPr>
              <a:t>Image </a:t>
            </a:r>
            <a:r>
              <a:rPr lang="en-GB" sz="900" b="0" cap="none" dirty="0" smtClean="0">
                <a:latin typeface="+mn-lt"/>
              </a:rPr>
              <a:t>credit: Copyright </a:t>
            </a:r>
            <a:r>
              <a:rPr lang="en-GB" sz="900" b="0" cap="none" dirty="0">
                <a:latin typeface="+mn-lt"/>
                <a:hlinkClick r:id="rId3"/>
              </a:rPr>
              <a:t>Duty</a:t>
            </a:r>
            <a:r>
              <a:rPr lang="en-GB" sz="900" b="0" cap="none" dirty="0">
                <a:latin typeface="+mn-lt"/>
              </a:rPr>
              <a:t> by</a:t>
            </a:r>
            <a:r>
              <a:rPr lang="en-GB" sz="900" b="0" cap="none" dirty="0">
                <a:latin typeface="+mn-lt"/>
                <a:hlinkClick r:id="rId4"/>
              </a:rPr>
              <a:t> </a:t>
            </a:r>
            <a:r>
              <a:rPr lang="en-GB" sz="900" b="0" cap="none" dirty="0">
                <a:latin typeface="+mn-lt"/>
                <a:hlinkClick r:id="rId5"/>
              </a:rPr>
              <a:t>Nick Youngson</a:t>
            </a:r>
            <a:r>
              <a:rPr lang="en-GB" sz="900" b="0" cap="none" dirty="0">
                <a:latin typeface="+mn-lt"/>
              </a:rPr>
              <a:t>. Licensed under </a:t>
            </a:r>
            <a:r>
              <a:rPr lang="en-GB" sz="900" b="0" cap="none" dirty="0">
                <a:latin typeface="+mn-lt"/>
                <a:hlinkClick r:id="rId6"/>
              </a:rPr>
              <a:t>CC BY-SA </a:t>
            </a:r>
            <a:r>
              <a:rPr lang="en-GB" sz="900" b="0" cap="none" dirty="0" smtClean="0">
                <a:latin typeface="+mn-lt"/>
                <a:hlinkClick r:id="rId6"/>
              </a:rPr>
              <a:t>3.0</a:t>
            </a:r>
            <a:endParaRPr lang="en-GB" sz="900" b="0" cap="none" dirty="0">
              <a:latin typeface="+mn-lt"/>
            </a:endParaRPr>
          </a:p>
        </p:txBody>
      </p:sp>
      <p:sp>
        <p:nvSpPr>
          <p:cNvPr id="6" name="TextBox 5"/>
          <p:cNvSpPr txBox="1"/>
          <p:nvPr/>
        </p:nvSpPr>
        <p:spPr>
          <a:xfrm>
            <a:off x="503977" y="476672"/>
            <a:ext cx="8352928" cy="1046440"/>
          </a:xfrm>
          <a:prstGeom prst="rect">
            <a:avLst/>
          </a:prstGeom>
          <a:solidFill>
            <a:schemeClr val="bg1"/>
          </a:solidFill>
        </p:spPr>
        <p:txBody>
          <a:bodyPr wrap="square" rtlCol="0">
            <a:spAutoFit/>
          </a:bodyPr>
          <a:lstStyle/>
          <a:p>
            <a:r>
              <a:rPr lang="en-GB" sz="2400" b="1" dirty="0" smtClean="0">
                <a:latin typeface="Garamond" panose="02020404030301010803" pitchFamily="18" charset="0"/>
              </a:rPr>
              <a:t>“[A]t last in this world, with great power there must also come – great responsibility”</a:t>
            </a:r>
          </a:p>
          <a:p>
            <a:pPr algn="r"/>
            <a:r>
              <a:rPr lang="en-GB" sz="1400" dirty="0">
                <a:hlinkClick r:id="rId7"/>
              </a:rPr>
              <a:t>“Spider-Man!”, Writer: Stan Lee, Illustrator: Steve </a:t>
            </a:r>
            <a:r>
              <a:rPr lang="en-GB" sz="1400" dirty="0" smtClean="0">
                <a:hlinkClick r:id="rId7"/>
              </a:rPr>
              <a:t>Ditko, August 1962, Marvel Comics</a:t>
            </a:r>
            <a:endParaRPr lang="en-GB" sz="1400" dirty="0">
              <a:latin typeface="Garamond" panose="02020404030301010803" pitchFamily="18" charset="0"/>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83" y="0"/>
            <a:ext cx="9144000" cy="6468827"/>
          </a:xfrm>
          <a:prstGeom prst="rect">
            <a:avLst/>
          </a:prstGeom>
        </p:spPr>
      </p:pic>
      <p:sp>
        <p:nvSpPr>
          <p:cNvPr id="7" name="Title 5"/>
          <p:cNvSpPr txBox="1">
            <a:spLocks/>
          </p:cNvSpPr>
          <p:nvPr/>
        </p:nvSpPr>
        <p:spPr>
          <a:xfrm>
            <a:off x="-2366" y="4715730"/>
            <a:ext cx="9254885" cy="1305558"/>
          </a:xfrm>
          <a:prstGeom prst="rect">
            <a:avLst/>
          </a:prstGeom>
          <a:solidFill>
            <a:schemeClr val="bg1"/>
          </a:solidFill>
        </p:spPr>
        <p:txBody>
          <a:bodyPr vert="horz" lIns="91440" tIns="45720" rIns="91440" bIns="45720" rtlCol="0" anchor="ctr" anchorCtr="0">
            <a:noAutofit/>
          </a:bodyPr>
          <a:lstStyle>
            <a:lvl1pPr algn="l" defTabSz="914400" rtl="0" eaLnBrk="1" latinLnBrk="0" hangingPunct="1">
              <a:spcBef>
                <a:spcPct val="0"/>
              </a:spcBef>
              <a:buNone/>
              <a:defRPr sz="4000" b="1" kern="1200" cap="small" baseline="0">
                <a:solidFill>
                  <a:schemeClr val="tx1"/>
                </a:solidFill>
                <a:latin typeface="+mj-lt"/>
                <a:ea typeface="+mj-ea"/>
                <a:cs typeface="+mj-cs"/>
              </a:defRPr>
            </a:lvl1pPr>
          </a:lstStyle>
          <a:p>
            <a:endParaRPr lang="en-GB" sz="2200" dirty="0">
              <a:latin typeface="Garamond" panose="02020404030301010803" pitchFamily="18" charset="0"/>
            </a:endParaRPr>
          </a:p>
          <a:p>
            <a:r>
              <a:rPr lang="en-GB" sz="2200" dirty="0" smtClean="0">
                <a:latin typeface="Garamond" panose="02020404030301010803" pitchFamily="18" charset="0"/>
              </a:rPr>
              <a:t>THE SIGNIFICANCE OF THE SCOPE OF THE DUTY OF CARE</a:t>
            </a:r>
            <a:br>
              <a:rPr lang="en-GB" sz="2200" dirty="0" smtClean="0">
                <a:latin typeface="Garamond" panose="02020404030301010803" pitchFamily="18" charset="0"/>
              </a:rPr>
            </a:br>
            <a:r>
              <a:rPr lang="en-GB" sz="2000" b="0" dirty="0" smtClean="0">
                <a:latin typeface="Garamond" panose="02020404030301010803" pitchFamily="18" charset="0"/>
              </a:rPr>
              <a:t>SHAPING REASONABLE FORESEEABILITY OF THE CLAIMANT’S CONDUCT</a:t>
            </a:r>
            <a:br>
              <a:rPr lang="en-GB" sz="2000" b="0" dirty="0" smtClean="0">
                <a:latin typeface="Garamond" panose="02020404030301010803" pitchFamily="18" charset="0"/>
              </a:rPr>
            </a:br>
            <a:endParaRPr lang="en-GB" sz="2000" b="0" cap="none" dirty="0">
              <a:latin typeface="Garamond" panose="02020404030301010803" pitchFamily="18" charset="0"/>
            </a:endParaRPr>
          </a:p>
        </p:txBody>
      </p:sp>
    </p:spTree>
    <p:extLst>
      <p:ext uri="{BB962C8B-B14F-4D97-AF65-F5344CB8AC3E}">
        <p14:creationId xmlns:p14="http://schemas.microsoft.com/office/powerpoint/2010/main" val="3266926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r>
              <a:rPr lang="en-GB" sz="2400" dirty="0" smtClean="0">
                <a:latin typeface="Garamond" panose="02020404030301010803" pitchFamily="18" charset="0"/>
              </a:rPr>
              <a:t>A claimant </a:t>
            </a:r>
            <a:r>
              <a:rPr lang="en-GB" sz="2400" dirty="0">
                <a:latin typeface="Garamond" panose="02020404030301010803" pitchFamily="18" charset="0"/>
              </a:rPr>
              <a:t>may be guilty of contributory </a:t>
            </a:r>
            <a:r>
              <a:rPr lang="en-GB" sz="2400" dirty="0" smtClean="0">
                <a:latin typeface="Garamond" panose="02020404030301010803" pitchFamily="18" charset="0"/>
              </a:rPr>
              <a:t>negligence even </a:t>
            </a:r>
            <a:r>
              <a:rPr lang="en-GB" sz="2400" dirty="0">
                <a:latin typeface="Garamond" panose="02020404030301010803" pitchFamily="18" charset="0"/>
              </a:rPr>
              <a:t>if the </a:t>
            </a:r>
            <a:r>
              <a:rPr lang="en-GB" sz="2400" b="1" dirty="0" smtClean="0">
                <a:latin typeface="Garamond" panose="02020404030301010803" pitchFamily="18" charset="0"/>
              </a:rPr>
              <a:t>‘very purpose’ </a:t>
            </a:r>
            <a:r>
              <a:rPr lang="en-GB" sz="2400" b="1" dirty="0">
                <a:latin typeface="Garamond" panose="02020404030301010803" pitchFamily="18" charset="0"/>
              </a:rPr>
              <a:t>of the duty owed </a:t>
            </a:r>
            <a:r>
              <a:rPr lang="en-GB" sz="2400" dirty="0">
                <a:latin typeface="Garamond" panose="02020404030301010803" pitchFamily="18" charset="0"/>
              </a:rPr>
              <a:t>by the defendant is to protect the claimant from </a:t>
            </a:r>
            <a:r>
              <a:rPr lang="en-GB" sz="2400" b="1" dirty="0">
                <a:latin typeface="Garamond" panose="02020404030301010803" pitchFamily="18" charset="0"/>
              </a:rPr>
              <a:t>the very loss or damage </a:t>
            </a:r>
            <a:r>
              <a:rPr lang="en-GB" sz="2400" dirty="0">
                <a:latin typeface="Garamond" panose="02020404030301010803" pitchFamily="18" charset="0"/>
              </a:rPr>
              <a:t>which the claimant has suffered as a result of the defendant’s breach of </a:t>
            </a:r>
            <a:r>
              <a:rPr lang="en-GB" sz="2400" dirty="0" smtClean="0">
                <a:latin typeface="Garamond" panose="02020404030301010803" pitchFamily="18" charset="0"/>
              </a:rPr>
              <a:t>duty. </a:t>
            </a:r>
          </a:p>
          <a:p>
            <a:pPr marL="0" indent="0">
              <a:buNone/>
            </a:pPr>
            <a:endParaRPr lang="en-GB" sz="2400" i="1" dirty="0" smtClean="0">
              <a:latin typeface="Garamond" panose="02020404030301010803" pitchFamily="18" charset="0"/>
            </a:endParaRPr>
          </a:p>
          <a:p>
            <a:pPr marL="0" indent="0" algn="r">
              <a:buNone/>
            </a:pPr>
            <a:r>
              <a:rPr lang="en-GB" sz="2400" i="1" dirty="0" smtClean="0">
                <a:latin typeface="Garamond" panose="02020404030301010803" pitchFamily="18" charset="0"/>
              </a:rPr>
              <a:t>Astley v Austrust Ltd </a:t>
            </a:r>
            <a:r>
              <a:rPr lang="en-GB" sz="2400" dirty="0" smtClean="0">
                <a:latin typeface="Garamond" panose="02020404030301010803" pitchFamily="18" charset="0"/>
              </a:rPr>
              <a:t>(1999) (HCA)</a:t>
            </a:r>
          </a:p>
          <a:p>
            <a:pPr marL="0" indent="0" algn="r">
              <a:buNone/>
            </a:pPr>
            <a:endParaRPr lang="en-GB" sz="2400" dirty="0">
              <a:latin typeface="Garamond" panose="02020404030301010803" pitchFamily="18" charset="0"/>
            </a:endParaRPr>
          </a:p>
          <a:p>
            <a:pPr marL="0" indent="0">
              <a:buNone/>
            </a:pPr>
            <a:endParaRPr lang="en-GB" sz="2400" dirty="0">
              <a:latin typeface="Garamond" panose="02020404030301010803" pitchFamily="18" charset="0"/>
            </a:endParaRPr>
          </a:p>
        </p:txBody>
      </p:sp>
      <p:sp>
        <p:nvSpPr>
          <p:cNvPr id="2" name="Title 1"/>
          <p:cNvSpPr>
            <a:spLocks noGrp="1"/>
          </p:cNvSpPr>
          <p:nvPr>
            <p:ph type="title"/>
          </p:nvPr>
        </p:nvSpPr>
        <p:spPr/>
        <p:txBody>
          <a:bodyPr>
            <a:normAutofit fontScale="90000"/>
          </a:bodyPr>
          <a:lstStyle/>
          <a:p>
            <a:r>
              <a:rPr lang="en-GB" dirty="0">
                <a:latin typeface="Garamond" panose="02020404030301010803" pitchFamily="18" charset="0"/>
              </a:rPr>
              <a:t>The scope of contributory negligence</a:t>
            </a:r>
            <a:endParaRPr lang="en-GB" dirty="0"/>
          </a:p>
        </p:txBody>
      </p:sp>
    </p:spTree>
    <p:extLst>
      <p:ext uri="{BB962C8B-B14F-4D97-AF65-F5344CB8AC3E}">
        <p14:creationId xmlns:p14="http://schemas.microsoft.com/office/powerpoint/2010/main" val="3861855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5141168"/>
          </a:xfrm>
        </p:spPr>
        <p:txBody>
          <a:bodyPr>
            <a:normAutofit fontScale="62500" lnSpcReduction="20000"/>
          </a:bodyPr>
          <a:lstStyle/>
          <a:p>
            <a:pPr marL="0" indent="0">
              <a:buNone/>
            </a:pPr>
            <a:r>
              <a:rPr lang="en-GB" sz="3100" dirty="0" smtClean="0">
                <a:latin typeface="Garamond" panose="02020404030301010803" pitchFamily="18" charset="0"/>
              </a:rPr>
              <a:t>In </a:t>
            </a:r>
            <a:r>
              <a:rPr lang="en-GB" sz="3100" dirty="0">
                <a:latin typeface="Garamond" panose="02020404030301010803" pitchFamily="18" charset="0"/>
              </a:rPr>
              <a:t>many cases, it may be proper for a </a:t>
            </a:r>
            <a:r>
              <a:rPr lang="en-GB" sz="3100" dirty="0" smtClean="0">
                <a:latin typeface="Garamond" panose="02020404030301010803" pitchFamily="18" charset="0"/>
              </a:rPr>
              <a:t>claimant </a:t>
            </a:r>
            <a:r>
              <a:rPr lang="en-GB" sz="3100" dirty="0">
                <a:latin typeface="Garamond" panose="02020404030301010803" pitchFamily="18" charset="0"/>
              </a:rPr>
              <a:t>to rely on the defendant to perform its </a:t>
            </a:r>
            <a:r>
              <a:rPr lang="en-GB" sz="3100" dirty="0" smtClean="0">
                <a:latin typeface="Garamond" panose="02020404030301010803" pitchFamily="18" charset="0"/>
              </a:rPr>
              <a:t>duty. </a:t>
            </a:r>
            <a:r>
              <a:rPr lang="en-GB" sz="3100" dirty="0">
                <a:latin typeface="Garamond" panose="02020404030301010803" pitchFamily="18" charset="0"/>
              </a:rPr>
              <a:t>But there is no absolute rule. </a:t>
            </a:r>
            <a:endParaRPr lang="en-GB" sz="3100" dirty="0" smtClean="0">
              <a:latin typeface="Garamond" panose="02020404030301010803" pitchFamily="18" charset="0"/>
            </a:endParaRPr>
          </a:p>
          <a:p>
            <a:pPr marL="0" indent="0">
              <a:buNone/>
            </a:pPr>
            <a:endParaRPr lang="en-GB" sz="3100" dirty="0">
              <a:latin typeface="Garamond" panose="02020404030301010803" pitchFamily="18" charset="0"/>
            </a:endParaRPr>
          </a:p>
          <a:p>
            <a:pPr marL="0" indent="0">
              <a:buNone/>
            </a:pPr>
            <a:r>
              <a:rPr lang="en-GB" sz="3100" dirty="0" smtClean="0">
                <a:latin typeface="Garamond" panose="02020404030301010803" pitchFamily="18" charset="0"/>
              </a:rPr>
              <a:t>The </a:t>
            </a:r>
            <a:r>
              <a:rPr lang="en-GB" sz="3100" b="1" dirty="0">
                <a:latin typeface="Garamond" panose="02020404030301010803" pitchFamily="18" charset="0"/>
              </a:rPr>
              <a:t>duties and responsibilities of the defendant are a variable factor in determining whether contributory negligence exists </a:t>
            </a:r>
            <a:r>
              <a:rPr lang="en-GB" sz="3100" dirty="0">
                <a:latin typeface="Garamond" panose="02020404030301010803" pitchFamily="18" charset="0"/>
              </a:rPr>
              <a:t>and, if so, to what degree. </a:t>
            </a:r>
            <a:endParaRPr lang="en-GB" sz="3100" dirty="0" smtClean="0">
              <a:latin typeface="Garamond" panose="02020404030301010803" pitchFamily="18" charset="0"/>
            </a:endParaRPr>
          </a:p>
          <a:p>
            <a:pPr marL="0" indent="0">
              <a:buNone/>
            </a:pPr>
            <a:endParaRPr lang="en-GB" sz="3100" dirty="0">
              <a:latin typeface="Garamond" panose="02020404030301010803" pitchFamily="18" charset="0"/>
            </a:endParaRPr>
          </a:p>
          <a:p>
            <a:pPr marL="0" indent="0">
              <a:buNone/>
            </a:pPr>
            <a:r>
              <a:rPr lang="en-GB" sz="3100" dirty="0" smtClean="0">
                <a:latin typeface="Garamond" panose="02020404030301010803" pitchFamily="18" charset="0"/>
              </a:rPr>
              <a:t>In </a:t>
            </a:r>
            <a:r>
              <a:rPr lang="en-GB" sz="3100" dirty="0">
                <a:latin typeface="Garamond" panose="02020404030301010803" pitchFamily="18" charset="0"/>
              </a:rPr>
              <a:t>some cases, the </a:t>
            </a:r>
            <a:r>
              <a:rPr lang="en-GB" sz="3100" b="1" dirty="0">
                <a:latin typeface="Garamond" panose="02020404030301010803" pitchFamily="18" charset="0"/>
              </a:rPr>
              <a:t>nature of the duty owed may exculpate </a:t>
            </a:r>
            <a:r>
              <a:rPr lang="en-GB" sz="3100" dirty="0">
                <a:latin typeface="Garamond" panose="02020404030301010803" pitchFamily="18" charset="0"/>
              </a:rPr>
              <a:t>the </a:t>
            </a:r>
            <a:r>
              <a:rPr lang="en-GB" sz="3100" dirty="0" smtClean="0">
                <a:latin typeface="Garamond" panose="02020404030301010803" pitchFamily="18" charset="0"/>
              </a:rPr>
              <a:t>claimant from </a:t>
            </a:r>
            <a:r>
              <a:rPr lang="en-GB" sz="3100" dirty="0">
                <a:latin typeface="Garamond" panose="02020404030301010803" pitchFamily="18" charset="0"/>
              </a:rPr>
              <a:t>a claim of contributory negligence; </a:t>
            </a:r>
            <a:r>
              <a:rPr lang="en-GB" sz="3100" dirty="0" smtClean="0">
                <a:latin typeface="Garamond" panose="02020404030301010803" pitchFamily="18" charset="0"/>
              </a:rPr>
              <a:t>in </a:t>
            </a:r>
            <a:r>
              <a:rPr lang="en-GB" sz="3100" dirty="0">
                <a:latin typeface="Garamond" panose="02020404030301010803" pitchFamily="18" charset="0"/>
              </a:rPr>
              <a:t>other cases the </a:t>
            </a:r>
            <a:r>
              <a:rPr lang="en-GB" sz="3100" b="1" dirty="0">
                <a:latin typeface="Garamond" panose="02020404030301010803" pitchFamily="18" charset="0"/>
              </a:rPr>
              <a:t>nature of that duty may reduce the </a:t>
            </a:r>
            <a:r>
              <a:rPr lang="en-GB" sz="3100" b="1" dirty="0" smtClean="0">
                <a:latin typeface="Garamond" panose="02020404030301010803" pitchFamily="18" charset="0"/>
              </a:rPr>
              <a:t>claimant's </a:t>
            </a:r>
            <a:r>
              <a:rPr lang="en-GB" sz="3100" b="1" dirty="0">
                <a:latin typeface="Garamond" panose="02020404030301010803" pitchFamily="18" charset="0"/>
              </a:rPr>
              <a:t>share of responsibility for the damage </a:t>
            </a:r>
            <a:r>
              <a:rPr lang="en-GB" sz="3100" dirty="0">
                <a:latin typeface="Garamond" panose="02020404030301010803" pitchFamily="18" charset="0"/>
              </a:rPr>
              <a:t>suffered; and in yet other cases </a:t>
            </a:r>
            <a:r>
              <a:rPr lang="en-GB" sz="3100" b="1" dirty="0">
                <a:latin typeface="Garamond" panose="02020404030301010803" pitchFamily="18" charset="0"/>
              </a:rPr>
              <a:t>the nature of the duty may not prevent a finding that the </a:t>
            </a:r>
            <a:r>
              <a:rPr lang="en-GB" sz="3100" b="1" dirty="0" smtClean="0">
                <a:latin typeface="Garamond" panose="02020404030301010803" pitchFamily="18" charset="0"/>
              </a:rPr>
              <a:t>claimant </a:t>
            </a:r>
            <a:r>
              <a:rPr lang="en-GB" sz="3100" b="1" dirty="0">
                <a:latin typeface="Garamond" panose="02020404030301010803" pitchFamily="18" charset="0"/>
              </a:rPr>
              <a:t>failed to take reasonable care</a:t>
            </a:r>
            <a:r>
              <a:rPr lang="en-GB" sz="3100" dirty="0">
                <a:latin typeface="Garamond" panose="02020404030301010803" pitchFamily="18" charset="0"/>
              </a:rPr>
              <a:t> for the safety of his or her person or property. </a:t>
            </a:r>
            <a:endParaRPr lang="en-GB" sz="3100" dirty="0" smtClean="0">
              <a:latin typeface="Garamond" panose="02020404030301010803" pitchFamily="18" charset="0"/>
            </a:endParaRPr>
          </a:p>
          <a:p>
            <a:pPr marL="0" indent="0">
              <a:buNone/>
            </a:pPr>
            <a:endParaRPr lang="en-GB" sz="3100" dirty="0">
              <a:latin typeface="Garamond" panose="02020404030301010803" pitchFamily="18" charset="0"/>
            </a:endParaRPr>
          </a:p>
          <a:p>
            <a:pPr marL="0" indent="0">
              <a:buNone/>
            </a:pPr>
            <a:r>
              <a:rPr lang="en-GB" sz="3100" dirty="0" smtClean="0">
                <a:latin typeface="Garamond" panose="02020404030301010803" pitchFamily="18" charset="0"/>
              </a:rPr>
              <a:t>Contributory </a:t>
            </a:r>
            <a:r>
              <a:rPr lang="en-GB" sz="3100" dirty="0">
                <a:latin typeface="Garamond" panose="02020404030301010803" pitchFamily="18" charset="0"/>
              </a:rPr>
              <a:t>negligence focuses on the conduct of the </a:t>
            </a:r>
            <a:r>
              <a:rPr lang="en-GB" sz="3100" dirty="0" smtClean="0">
                <a:latin typeface="Garamond" panose="02020404030301010803" pitchFamily="18" charset="0"/>
              </a:rPr>
              <a:t>claimant. </a:t>
            </a:r>
            <a:r>
              <a:rPr lang="en-GB" sz="3100" b="1" dirty="0">
                <a:latin typeface="Garamond" panose="02020404030301010803" pitchFamily="18" charset="0"/>
              </a:rPr>
              <a:t>The duty owed by the defendant, although relevant, is one only of the many factors that must be weighed</a:t>
            </a:r>
            <a:r>
              <a:rPr lang="en-GB" sz="3100" dirty="0">
                <a:latin typeface="Garamond" panose="02020404030301010803" pitchFamily="18" charset="0"/>
              </a:rPr>
              <a:t> in determining whether the </a:t>
            </a:r>
            <a:r>
              <a:rPr lang="en-GB" sz="3100" dirty="0" smtClean="0">
                <a:latin typeface="Garamond" panose="02020404030301010803" pitchFamily="18" charset="0"/>
              </a:rPr>
              <a:t>claimant </a:t>
            </a:r>
            <a:r>
              <a:rPr lang="en-GB" sz="3100" dirty="0">
                <a:latin typeface="Garamond" panose="02020404030301010803" pitchFamily="18" charset="0"/>
              </a:rPr>
              <a:t>has so conducted itself that it failed to take reasonable care for the safety of its person or property. </a:t>
            </a:r>
          </a:p>
          <a:p>
            <a:pPr marL="0" indent="0">
              <a:buNone/>
            </a:pPr>
            <a:endParaRPr lang="en-GB" dirty="0"/>
          </a:p>
          <a:p>
            <a:pPr marL="0" indent="0" algn="r">
              <a:buNone/>
            </a:pPr>
            <a:r>
              <a:rPr lang="en-GB" sz="3200" i="1" dirty="0" smtClean="0">
                <a:latin typeface="Garamond" panose="02020404030301010803" pitchFamily="18" charset="0"/>
              </a:rPr>
              <a:t>Astley v Austrust Ltd </a:t>
            </a:r>
            <a:r>
              <a:rPr lang="en-GB" sz="3200" dirty="0" smtClean="0">
                <a:latin typeface="Garamond" panose="02020404030301010803" pitchFamily="18" charset="0"/>
              </a:rPr>
              <a:t>(1999) (HCA)</a:t>
            </a:r>
          </a:p>
          <a:p>
            <a:pPr marL="0" indent="0" algn="r">
              <a:buNone/>
            </a:pPr>
            <a:endParaRPr lang="en-GB" sz="2400" dirty="0">
              <a:latin typeface="Garamond" panose="02020404030301010803" pitchFamily="18" charset="0"/>
            </a:endParaRPr>
          </a:p>
          <a:p>
            <a:pPr marL="0" indent="0">
              <a:buNone/>
            </a:pPr>
            <a:endParaRPr lang="en-GB" sz="2400" dirty="0">
              <a:latin typeface="Garamond" panose="02020404030301010803" pitchFamily="18" charset="0"/>
            </a:endParaRPr>
          </a:p>
        </p:txBody>
      </p:sp>
      <p:sp>
        <p:nvSpPr>
          <p:cNvPr id="2" name="Title 1"/>
          <p:cNvSpPr>
            <a:spLocks noGrp="1"/>
          </p:cNvSpPr>
          <p:nvPr>
            <p:ph type="title"/>
          </p:nvPr>
        </p:nvSpPr>
        <p:spPr/>
        <p:txBody>
          <a:bodyPr>
            <a:normAutofit fontScale="90000"/>
          </a:bodyPr>
          <a:lstStyle/>
          <a:p>
            <a:r>
              <a:rPr lang="en-GB" dirty="0">
                <a:latin typeface="Garamond" panose="02020404030301010803" pitchFamily="18" charset="0"/>
              </a:rPr>
              <a:t>The scope of contributory negligence</a:t>
            </a:r>
            <a:endParaRPr lang="en-GB" dirty="0"/>
          </a:p>
        </p:txBody>
      </p:sp>
    </p:spTree>
    <p:extLst>
      <p:ext uri="{BB962C8B-B14F-4D97-AF65-F5344CB8AC3E}">
        <p14:creationId xmlns:p14="http://schemas.microsoft.com/office/powerpoint/2010/main" val="522783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5572</TotalTime>
  <Words>2457</Words>
  <Application>Microsoft Office PowerPoint</Application>
  <PresentationFormat>On-screen Show (4:3)</PresentationFormat>
  <Paragraphs>236</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Garamond</vt:lpstr>
      <vt:lpstr>Wingdings</vt:lpstr>
      <vt:lpstr>Office Theme</vt:lpstr>
      <vt:lpstr>‘Patient knows best’ and the ‘Paradigm’ patient tensions of relative blame in a clinical context  John Bates, Northumbria Law School</vt:lpstr>
      <vt:lpstr>Image credit: Copyright  George Osborne 0486am by Altogetherfool. Licensed under CC BY-2.0 / image cropped. </vt:lpstr>
      <vt:lpstr>Image credit: 'With Great Power Comes Great Responsibility'  at  QuoteInvestigator 1962 August (Cover Date), Amazing Fantasy #15 (Formerly: Amazing Adult Fantasy), Comic Book Story Title: “Spider-Man!”, Writer: Stan Lee, Illustrator: Steve Ditko. Published by Marvel Comics, New York.)</vt:lpstr>
      <vt:lpstr>A patient’s ‘responsibility’</vt:lpstr>
      <vt:lpstr>Conduct and impact</vt:lpstr>
      <vt:lpstr>The elements of contributory negligence</vt:lpstr>
      <vt:lpstr>Image credit: Copyright Duty by Nick Youngson. Licensed under CC BY-SA 3.0</vt:lpstr>
      <vt:lpstr>The scope of contributory negligence</vt:lpstr>
      <vt:lpstr>The scope of contributory negligence</vt:lpstr>
      <vt:lpstr>PowerPoint Presentation</vt:lpstr>
      <vt:lpstr>PowerPoint Presentation</vt:lpstr>
      <vt:lpstr>Image credit: Copyright Freedom by The unnamed. Licensed under CC BY-2.0 / image cropped.</vt:lpstr>
      <vt:lpstr>PowerPoint Presentation</vt:lpstr>
      <vt:lpstr>Determining ‘fault’ of the claimant</vt:lpstr>
      <vt:lpstr>Image credit: Copyright We stand out in a crowd by  Charles and Adrienne Esseltine. Licensed under CC BY-2.0</vt:lpstr>
      <vt:lpstr>A taxonomy of ‘fault’?</vt:lpstr>
      <vt:lpstr>Examples of patient conduct</vt:lpstr>
      <vt:lpstr>Examples of patient conduct</vt:lpstr>
      <vt:lpstr>Examples of patient conduct</vt:lpstr>
      <vt:lpstr>Image credit: Copyright Chain by Aqua Mechanical. Licensed under CC BY-2.0</vt:lpstr>
      <vt:lpstr>Causative potency of the claimant’s  ‘fault’</vt:lpstr>
      <vt:lpstr>Justice and equity in reducing damages</vt:lpstr>
      <vt:lpstr>Challenges</vt:lpstr>
      <vt:lpstr>Image credit: Nigel Poole QC. Copyright Kings Chambers </vt:lpstr>
      <vt:lpstr>Conduct and other aspects of negligence</vt:lpstr>
      <vt:lpstr>Analogies with other causes of action</vt:lpstr>
      <vt:lpstr>Other jurisdictions</vt:lpstr>
      <vt:lpstr>Image credits</vt:lpstr>
      <vt:lpstr>‘“Patient knows best” and the “paradigm” patient: the tensions of relative blame in a clinical context’</vt:lpstr>
      <vt:lpstr>‘Patient knows best’ and the ‘Paradigm’ patient tensions of relative blame in a clinical context  John Bates, Northumbria Law School</vt:lpstr>
    </vt:vector>
  </TitlesOfParts>
  <Company>Northumbria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kptm5</dc:creator>
  <cp:lastModifiedBy>Paul Burns</cp:lastModifiedBy>
  <cp:revision>454</cp:revision>
  <cp:lastPrinted>2017-04-06T13:09:48Z</cp:lastPrinted>
  <dcterms:created xsi:type="dcterms:W3CDTF">2015-07-16T23:51:57Z</dcterms:created>
  <dcterms:modified xsi:type="dcterms:W3CDTF">2017-11-21T11:45:14Z</dcterms:modified>
</cp:coreProperties>
</file>