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03" r:id="rId5"/>
    <p:sldMasterId id="2147483648" r:id="rId6"/>
    <p:sldMasterId id="2147483682" r:id="rId7"/>
  </p:sldMasterIdLst>
  <p:notesMasterIdLst>
    <p:notesMasterId r:id="rId38"/>
  </p:notesMasterIdLst>
  <p:sldIdLst>
    <p:sldId id="256" r:id="rId8"/>
    <p:sldId id="258" r:id="rId9"/>
    <p:sldId id="268" r:id="rId10"/>
    <p:sldId id="260" r:id="rId11"/>
    <p:sldId id="271" r:id="rId12"/>
    <p:sldId id="275" r:id="rId13"/>
    <p:sldId id="264" r:id="rId14"/>
    <p:sldId id="272" r:id="rId15"/>
    <p:sldId id="292" r:id="rId16"/>
    <p:sldId id="278" r:id="rId17"/>
    <p:sldId id="276" r:id="rId18"/>
    <p:sldId id="265" r:id="rId19"/>
    <p:sldId id="293" r:id="rId20"/>
    <p:sldId id="294" r:id="rId21"/>
    <p:sldId id="279" r:id="rId22"/>
    <p:sldId id="266" r:id="rId23"/>
    <p:sldId id="289" r:id="rId24"/>
    <p:sldId id="290" r:id="rId25"/>
    <p:sldId id="291" r:id="rId26"/>
    <p:sldId id="280" r:id="rId27"/>
    <p:sldId id="283" r:id="rId28"/>
    <p:sldId id="267" r:id="rId29"/>
    <p:sldId id="284" r:id="rId30"/>
    <p:sldId id="285" r:id="rId31"/>
    <p:sldId id="287" r:id="rId32"/>
    <p:sldId id="295" r:id="rId33"/>
    <p:sldId id="262" r:id="rId34"/>
    <p:sldId id="270" r:id="rId35"/>
    <p:sldId id="263" r:id="rId36"/>
    <p:sldId id="259" r:id="rId3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73" autoAdjust="0"/>
  </p:normalViewPr>
  <p:slideViewPr>
    <p:cSldViewPr snapToGrid="0">
      <p:cViewPr varScale="1">
        <p:scale>
          <a:sx n="61" d="100"/>
          <a:sy n="61" d="100"/>
        </p:scale>
        <p:origin x="12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28353679874042E-2"/>
          <c:y val="4.9710010236298542E-2"/>
          <c:w val="0.66827447582617494"/>
          <c:h val="0.70070402226791717"/>
        </c:manualLayout>
      </c:layout>
      <c:barChart>
        <c:barDir val="col"/>
        <c:grouping val="clustered"/>
        <c:varyColors val="0"/>
        <c:ser>
          <c:idx val="0"/>
          <c:order val="0"/>
          <c:tx>
            <c:strRef>
              <c:f>Sheet1!$B$1</c:f>
              <c:strCache>
                <c:ptCount val="1"/>
                <c:pt idx="0">
                  <c:v>Safety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FA1C-4FAA-A532-B8AD92D3244A}"/>
              </c:ext>
            </c:extLst>
          </c:dPt>
          <c:dPt>
            <c:idx val="1"/>
            <c:invertIfNegative val="0"/>
            <c:bubble3D val="0"/>
            <c:extLst>
              <c:ext xmlns:c16="http://schemas.microsoft.com/office/drawing/2014/chart" uri="{C3380CC4-5D6E-409C-BE32-E72D297353CC}">
                <c16:uniqueId val="{00000001-FA1C-4FAA-A532-B8AD92D3244A}"/>
              </c:ext>
            </c:extLst>
          </c:dPt>
          <c:dPt>
            <c:idx val="2"/>
            <c:invertIfNegative val="0"/>
            <c:bubble3D val="0"/>
            <c:extLst>
              <c:ext xmlns:c16="http://schemas.microsoft.com/office/drawing/2014/chart" uri="{C3380CC4-5D6E-409C-BE32-E72D297353CC}">
                <c16:uniqueId val="{00000002-FA1C-4FAA-A532-B8AD92D3244A}"/>
              </c:ext>
            </c:extLst>
          </c:dPt>
          <c:dPt>
            <c:idx val="3"/>
            <c:invertIfNegative val="0"/>
            <c:bubble3D val="0"/>
            <c:extLst>
              <c:ext xmlns:c16="http://schemas.microsoft.com/office/drawing/2014/chart" uri="{C3380CC4-5D6E-409C-BE32-E72D297353CC}">
                <c16:uniqueId val="{00000003-FA1C-4FAA-A532-B8AD92D3244A}"/>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FA1C-4FAA-A532-B8AD92D324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Consultant</c:v>
                </c:pt>
                <c:pt idx="1">
                  <c:v>Junior</c:v>
                </c:pt>
                <c:pt idx="2">
                  <c:v>Physician Assistant</c:v>
                </c:pt>
              </c:strCache>
            </c:strRef>
          </c:cat>
          <c:val>
            <c:numRef>
              <c:f>Sheet1!$B$2:$B$4</c:f>
              <c:numCache>
                <c:formatCode>General</c:formatCode>
                <c:ptCount val="3"/>
                <c:pt idx="0">
                  <c:v>131.4</c:v>
                </c:pt>
                <c:pt idx="1">
                  <c:v>143.19999999999999</c:v>
                </c:pt>
                <c:pt idx="2">
                  <c:v>155.1</c:v>
                </c:pt>
              </c:numCache>
            </c:numRef>
          </c:val>
          <c:extLst>
            <c:ext xmlns:c16="http://schemas.microsoft.com/office/drawing/2014/chart" uri="{C3380CC4-5D6E-409C-BE32-E72D297353CC}">
              <c16:uniqueId val="{00000004-FA1C-4FAA-A532-B8AD92D3244A}"/>
            </c:ext>
          </c:extLst>
        </c:ser>
        <c:ser>
          <c:idx val="1"/>
          <c:order val="1"/>
          <c:tx>
            <c:strRef>
              <c:f>Sheet1!$C$1</c:f>
              <c:strCache>
                <c:ptCount val="1"/>
                <c:pt idx="0">
                  <c:v>Pain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Consultant</c:v>
                </c:pt>
                <c:pt idx="1">
                  <c:v>Junior</c:v>
                </c:pt>
                <c:pt idx="2">
                  <c:v>Physician Assistant</c:v>
                </c:pt>
              </c:strCache>
            </c:strRef>
          </c:cat>
          <c:val>
            <c:numRef>
              <c:f>Sheet1!$C$2:$C$4</c:f>
              <c:numCache>
                <c:formatCode>General</c:formatCode>
                <c:ptCount val="3"/>
                <c:pt idx="0">
                  <c:v>56.2</c:v>
                </c:pt>
                <c:pt idx="1">
                  <c:v>39.1</c:v>
                </c:pt>
                <c:pt idx="2">
                  <c:v>65.7</c:v>
                </c:pt>
              </c:numCache>
            </c:numRef>
          </c:val>
          <c:extLst>
            <c:ext xmlns:c16="http://schemas.microsoft.com/office/drawing/2014/chart" uri="{C3380CC4-5D6E-409C-BE32-E72D297353CC}">
              <c16:uniqueId val="{00000005-FA1C-4FAA-A532-B8AD92D3244A}"/>
            </c:ext>
          </c:extLst>
        </c:ser>
        <c:ser>
          <c:idx val="2"/>
          <c:order val="2"/>
          <c:tx>
            <c:strRef>
              <c:f>Sheet1!$D$1</c:f>
              <c:strCache>
                <c:ptCount val="1"/>
                <c:pt idx="0">
                  <c:v>Length of visit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Consultant</c:v>
                </c:pt>
                <c:pt idx="1">
                  <c:v>Junior</c:v>
                </c:pt>
                <c:pt idx="2">
                  <c:v>Physician Assistant</c:v>
                </c:pt>
              </c:strCache>
            </c:strRef>
          </c:cat>
          <c:val>
            <c:numRef>
              <c:f>Sheet1!$D$2:$D$4</c:f>
              <c:numCache>
                <c:formatCode>General</c:formatCode>
                <c:ptCount val="3"/>
                <c:pt idx="0">
                  <c:v>290.39999999999998</c:v>
                </c:pt>
                <c:pt idx="1">
                  <c:v>280.5</c:v>
                </c:pt>
                <c:pt idx="2">
                  <c:v>319.8</c:v>
                </c:pt>
              </c:numCache>
            </c:numRef>
          </c:val>
          <c:extLst>
            <c:ext xmlns:c16="http://schemas.microsoft.com/office/drawing/2014/chart" uri="{C3380CC4-5D6E-409C-BE32-E72D297353CC}">
              <c16:uniqueId val="{00000006-FA1C-4FAA-A532-B8AD92D3244A}"/>
            </c:ext>
          </c:extLst>
        </c:ser>
        <c:dLbls>
          <c:showLegendKey val="0"/>
          <c:showVal val="0"/>
          <c:showCatName val="0"/>
          <c:showSerName val="0"/>
          <c:showPercent val="0"/>
          <c:showBubbleSize val="0"/>
        </c:dLbls>
        <c:gapWidth val="100"/>
        <c:overlap val="-24"/>
        <c:axId val="160676616"/>
        <c:axId val="160676288"/>
      </c:barChart>
      <c:valAx>
        <c:axId val="16067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GB" sz="2400" b="1" dirty="0">
                    <a:solidFill>
                      <a:schemeClr val="tx1"/>
                    </a:solidFill>
                    <a:latin typeface="Arial" panose="020B0604020202020204" pitchFamily="34" charset="0"/>
                    <a:cs typeface="Arial" panose="020B0604020202020204" pitchFamily="34" charset="0"/>
                  </a:rPr>
                  <a:t>Seconds - Mean</a:t>
                </a:r>
              </a:p>
            </c:rich>
          </c:tx>
          <c:layout>
            <c:manualLayout>
              <c:xMode val="edge"/>
              <c:yMode val="edge"/>
              <c:x val="6.5656710764958404E-3"/>
              <c:y val="0.2485498718311775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6616"/>
        <c:crosses val="autoZero"/>
        <c:crossBetween val="between"/>
      </c:valAx>
      <c:catAx>
        <c:axId val="160676616"/>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GB" sz="3200" b="1" dirty="0">
                    <a:solidFill>
                      <a:schemeClr val="tx1"/>
                    </a:solidFill>
                    <a:latin typeface="Arial" panose="020B0604020202020204" pitchFamily="34" charset="0"/>
                    <a:cs typeface="Arial" panose="020B0604020202020204" pitchFamily="34" charset="0"/>
                  </a:rPr>
                  <a:t>Anaesthetic Staff</a:t>
                </a:r>
              </a:p>
            </c:rich>
          </c:tx>
          <c:layout>
            <c:manualLayout>
              <c:xMode val="edge"/>
              <c:yMode val="edge"/>
              <c:x val="0.23470047434778774"/>
              <c:y val="0.8360054396563855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6288"/>
        <c:crossesAt val="0"/>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27593768138643E-2"/>
          <c:y val="3.1605334046657239E-2"/>
          <c:w val="0.88595594880432593"/>
          <c:h val="0.80546806230894052"/>
        </c:manualLayout>
      </c:layout>
      <c:barChart>
        <c:barDir val="col"/>
        <c:grouping val="clustered"/>
        <c:varyColors val="0"/>
        <c:ser>
          <c:idx val="0"/>
          <c:order val="0"/>
          <c:tx>
            <c:strRef>
              <c:f>Sheet1!$B$1</c:f>
              <c:strCache>
                <c:ptCount val="1"/>
                <c:pt idx="0">
                  <c:v>Column1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484DBB"/>
                  </a:gs>
                  <a:gs pos="80000">
                    <a:srgbClr val="4A4FB8"/>
                  </a:gs>
                  <a:gs pos="100000">
                    <a:srgbClr val="484DB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9A-4D00-BC37-0AFC21600732}"/>
              </c:ext>
            </c:extLst>
          </c:dPt>
          <c:dPt>
            <c:idx val="1"/>
            <c:invertIfNegative val="0"/>
            <c:bubble3D val="0"/>
            <c:spPr>
              <a:gradFill rotWithShape="1">
                <a:gsLst>
                  <a:gs pos="0">
                    <a:srgbClr val="2C6799"/>
                  </a:gs>
                  <a:gs pos="80000">
                    <a:srgbClr val="3D89C9"/>
                  </a:gs>
                  <a:gs pos="100000">
                    <a:srgbClr val="3A8ACD"/>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19A-4D00-BC37-0AFC21600732}"/>
              </c:ext>
            </c:extLst>
          </c:dPt>
          <c:dPt>
            <c:idx val="2"/>
            <c:invertIfNegative val="0"/>
            <c:bubble3D val="0"/>
            <c:spPr>
              <a:gradFill rotWithShape="1">
                <a:gsLst>
                  <a:gs pos="0">
                    <a:srgbClr val="2787A0"/>
                  </a:gs>
                  <a:gs pos="80000">
                    <a:srgbClr val="36B1D2"/>
                  </a:gs>
                  <a:gs pos="100000">
                    <a:srgbClr val="34B3D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19A-4D00-BC37-0AFC21600732}"/>
              </c:ext>
            </c:extLst>
          </c:dPt>
          <c:dPt>
            <c:idx val="3"/>
            <c:invertIfNegative val="0"/>
            <c:bubble3D val="0"/>
            <c:spPr>
              <a:gradFill rotWithShape="1">
                <a:gsLst>
                  <a:gs pos="0">
                    <a:srgbClr val="5D447E"/>
                  </a:gs>
                  <a:gs pos="80000">
                    <a:srgbClr val="7B58A6"/>
                  </a:gs>
                  <a:gs pos="100000">
                    <a:srgbClr val="7B57A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19A-4D00-BC37-0AFC21600732}"/>
              </c:ext>
            </c:extLst>
          </c:dPt>
          <c:dLbls>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9A-4D00-BC37-0AFC2160073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Gynaecology</c:v>
                </c:pt>
                <c:pt idx="1">
                  <c:v>Urology</c:v>
                </c:pt>
                <c:pt idx="2">
                  <c:v>Orthopaedics</c:v>
                </c:pt>
                <c:pt idx="3">
                  <c:v>General Surgery</c:v>
                </c:pt>
              </c:strCache>
            </c:strRef>
          </c:cat>
          <c:val>
            <c:numRef>
              <c:f>Sheet1!$B$2:$B$5</c:f>
              <c:numCache>
                <c:formatCode>General</c:formatCode>
                <c:ptCount val="4"/>
                <c:pt idx="0">
                  <c:v>250.3</c:v>
                </c:pt>
                <c:pt idx="1">
                  <c:v>292.5</c:v>
                </c:pt>
                <c:pt idx="2">
                  <c:v>322.89999999999998</c:v>
                </c:pt>
                <c:pt idx="3">
                  <c:v>303.8</c:v>
                </c:pt>
              </c:numCache>
            </c:numRef>
          </c:val>
          <c:extLst>
            <c:ext xmlns:c16="http://schemas.microsoft.com/office/drawing/2014/chart" uri="{C3380CC4-5D6E-409C-BE32-E72D297353CC}">
              <c16:uniqueId val="{00000008-219A-4D00-BC37-0AFC21600732}"/>
            </c:ext>
          </c:extLst>
        </c:ser>
        <c:dLbls>
          <c:showLegendKey val="0"/>
          <c:showVal val="0"/>
          <c:showCatName val="0"/>
          <c:showSerName val="0"/>
          <c:showPercent val="0"/>
          <c:showBubbleSize val="0"/>
        </c:dLbls>
        <c:gapWidth val="100"/>
        <c:axId val="160676616"/>
        <c:axId val="160676288"/>
      </c:barChart>
      <c:valAx>
        <c:axId val="16067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2000"/>
                </a:pPr>
                <a:r>
                  <a:rPr lang="en-GB" sz="2000">
                    <a:latin typeface="Arial" panose="020B0604020202020204" pitchFamily="34" charset="0"/>
                    <a:cs typeface="Arial" panose="020B0604020202020204" pitchFamily="34" charset="0"/>
                  </a:rPr>
                  <a:t>Mean time in seconds</a:t>
                </a:r>
              </a:p>
            </c:rich>
          </c:tx>
          <c:layout>
            <c:manualLayout>
              <c:xMode val="edge"/>
              <c:yMode val="edge"/>
              <c:x val="1.2983267849260721E-2"/>
              <c:y val="0.28845058678283275"/>
            </c:manualLayout>
          </c:layout>
          <c:overlay val="0"/>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6616"/>
        <c:crosses val="autoZero"/>
        <c:crossBetween val="between"/>
      </c:valAx>
      <c:catAx>
        <c:axId val="160676616"/>
        <c:scaling>
          <c:orientation val="minMax"/>
        </c:scaling>
        <c:delete val="0"/>
        <c:axPos val="b"/>
        <c:title>
          <c:tx>
            <c:rich>
              <a:bodyPr/>
              <a:lstStyle/>
              <a:p>
                <a:pPr>
                  <a:defRPr sz="2400"/>
                </a:pPr>
                <a:r>
                  <a:rPr lang="en-GB" sz="2400">
                    <a:latin typeface="Arial" panose="020B0604020202020204" pitchFamily="34" charset="0"/>
                    <a:cs typeface="Arial" panose="020B0604020202020204" pitchFamily="34" charset="0"/>
                  </a:rPr>
                  <a:t>Surgical</a:t>
                </a:r>
                <a:r>
                  <a:rPr lang="en-GB" sz="2400" baseline="0">
                    <a:latin typeface="Arial" panose="020B0604020202020204" pitchFamily="34" charset="0"/>
                    <a:cs typeface="Arial" panose="020B0604020202020204" pitchFamily="34" charset="0"/>
                  </a:rPr>
                  <a:t> Speciality</a:t>
                </a:r>
                <a:endParaRPr lang="en-GB" sz="2400">
                  <a:latin typeface="Arial" panose="020B0604020202020204" pitchFamily="34" charset="0"/>
                  <a:cs typeface="Arial" panose="020B0604020202020204" pitchFamily="34" charset="0"/>
                </a:endParaRPr>
              </a:p>
            </c:rich>
          </c:tx>
          <c:layout>
            <c:manualLayout>
              <c:xMode val="edge"/>
              <c:yMode val="edge"/>
              <c:x val="0.4205121912609544"/>
              <c:y val="0.96030392341591131"/>
            </c:manualLayout>
          </c:layout>
          <c:overlay val="0"/>
        </c:title>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0676288"/>
        <c:crossesAt val="0"/>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03300330033005"/>
          <c:y val="4.6225469224061635E-2"/>
          <c:w val="0.84493001024240355"/>
          <c:h val="0.76853299374024719"/>
        </c:manualLayout>
      </c:layout>
      <c:barChart>
        <c:barDir val="col"/>
        <c:grouping val="clustered"/>
        <c:varyColors val="0"/>
        <c:ser>
          <c:idx val="0"/>
          <c:order val="0"/>
          <c:tx>
            <c:strRef>
              <c:f>Sheet1!$B$1</c:f>
              <c:strCache>
                <c:ptCount val="1"/>
                <c:pt idx="0">
                  <c:v>Male</c:v>
                </c:pt>
              </c:strCache>
            </c:strRef>
          </c:tx>
          <c:spPr>
            <a:gradFill rotWithShape="1">
              <a:gsLst>
                <a:gs pos="0">
                  <a:srgbClr val="5D447E"/>
                </a:gs>
                <a:gs pos="80000">
                  <a:srgbClr val="7B57A8"/>
                </a:gs>
                <a:gs pos="100000">
                  <a:srgbClr val="7B58A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1B46-468C-8324-8108C6361E1C}"/>
              </c:ext>
            </c:extLst>
          </c:dPt>
          <c:dPt>
            <c:idx val="1"/>
            <c:invertIfNegative val="0"/>
            <c:bubble3D val="0"/>
            <c:extLst>
              <c:ext xmlns:c16="http://schemas.microsoft.com/office/drawing/2014/chart" uri="{C3380CC4-5D6E-409C-BE32-E72D297353CC}">
                <c16:uniqueId val="{00000001-1B46-468C-8324-8108C6361E1C}"/>
              </c:ext>
            </c:extLst>
          </c:dPt>
          <c:dPt>
            <c:idx val="2"/>
            <c:invertIfNegative val="0"/>
            <c:bubble3D val="0"/>
            <c:extLst>
              <c:ext xmlns:c16="http://schemas.microsoft.com/office/drawing/2014/chart" uri="{C3380CC4-5D6E-409C-BE32-E72D297353CC}">
                <c16:uniqueId val="{00000002-1B46-468C-8324-8108C6361E1C}"/>
              </c:ext>
            </c:extLst>
          </c:dPt>
          <c:dPt>
            <c:idx val="3"/>
            <c:invertIfNegative val="0"/>
            <c:bubble3D val="0"/>
            <c:extLst>
              <c:ext xmlns:c16="http://schemas.microsoft.com/office/drawing/2014/chart" uri="{C3380CC4-5D6E-409C-BE32-E72D297353CC}">
                <c16:uniqueId val="{00000003-1B46-468C-8324-8108C6361E1C}"/>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1B46-468C-8324-8108C6361E1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Urology</c:v>
                </c:pt>
                <c:pt idx="1">
                  <c:v>Orthopaedics</c:v>
                </c:pt>
                <c:pt idx="2">
                  <c:v>General Surgery</c:v>
                </c:pt>
              </c:strCache>
            </c:strRef>
          </c:cat>
          <c:val>
            <c:numRef>
              <c:f>Sheet1!$B$2:$B$4</c:f>
              <c:numCache>
                <c:formatCode>General</c:formatCode>
                <c:ptCount val="3"/>
                <c:pt idx="0">
                  <c:v>47.1</c:v>
                </c:pt>
                <c:pt idx="1">
                  <c:v>70.599999999999994</c:v>
                </c:pt>
                <c:pt idx="2">
                  <c:v>44.8</c:v>
                </c:pt>
              </c:numCache>
            </c:numRef>
          </c:val>
          <c:extLst>
            <c:ext xmlns:c16="http://schemas.microsoft.com/office/drawing/2014/chart" uri="{C3380CC4-5D6E-409C-BE32-E72D297353CC}">
              <c16:uniqueId val="{00000004-1B46-468C-8324-8108C6361E1C}"/>
            </c:ext>
          </c:extLst>
        </c:ser>
        <c:ser>
          <c:idx val="1"/>
          <c:order val="1"/>
          <c:tx>
            <c:strRef>
              <c:f>Sheet1!$C$1</c:f>
              <c:strCache>
                <c:ptCount val="1"/>
                <c:pt idx="0">
                  <c:v>Female</c:v>
                </c:pt>
              </c:strCache>
            </c:strRef>
          </c:tx>
          <c:spPr>
            <a:gradFill rotWithShape="1">
              <a:gsLst>
                <a:gs pos="0">
                  <a:srgbClr val="2C5D98"/>
                </a:gs>
                <a:gs pos="80000">
                  <a:srgbClr val="3C7BC7"/>
                </a:gs>
                <a:gs pos="100000">
                  <a:srgbClr val="3A7CC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Urology</c:v>
                </c:pt>
                <c:pt idx="1">
                  <c:v>Orthopaedics</c:v>
                </c:pt>
                <c:pt idx="2">
                  <c:v>General Surgery</c:v>
                </c:pt>
              </c:strCache>
            </c:strRef>
          </c:cat>
          <c:val>
            <c:numRef>
              <c:f>Sheet1!$C$2:$C$4</c:f>
              <c:numCache>
                <c:formatCode>General</c:formatCode>
                <c:ptCount val="3"/>
                <c:pt idx="0">
                  <c:v>30</c:v>
                </c:pt>
                <c:pt idx="1">
                  <c:v>72.8</c:v>
                </c:pt>
                <c:pt idx="2">
                  <c:v>29</c:v>
                </c:pt>
              </c:numCache>
            </c:numRef>
          </c:val>
          <c:extLst>
            <c:ext xmlns:c16="http://schemas.microsoft.com/office/drawing/2014/chart" uri="{C3380CC4-5D6E-409C-BE32-E72D297353CC}">
              <c16:uniqueId val="{00000005-1B46-468C-8324-8108C6361E1C}"/>
            </c:ext>
          </c:extLst>
        </c:ser>
        <c:dLbls>
          <c:showLegendKey val="0"/>
          <c:showVal val="0"/>
          <c:showCatName val="0"/>
          <c:showSerName val="0"/>
          <c:showPercent val="0"/>
          <c:showBubbleSize val="0"/>
        </c:dLbls>
        <c:gapWidth val="100"/>
        <c:overlap val="-24"/>
        <c:axId val="160676616"/>
        <c:axId val="160676288"/>
      </c:barChart>
      <c:valAx>
        <c:axId val="16067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r>
                  <a:rPr lang="en-GB" sz="2800" b="1" dirty="0">
                    <a:solidFill>
                      <a:schemeClr val="tx1"/>
                    </a:solidFill>
                    <a:latin typeface="Arial" panose="020B0604020202020204" pitchFamily="34" charset="0"/>
                    <a:cs typeface="Arial" panose="020B0604020202020204" pitchFamily="34" charset="0"/>
                  </a:rPr>
                  <a:t>Mean time in seconds</a:t>
                </a:r>
              </a:p>
            </c:rich>
          </c:tx>
          <c:layout>
            <c:manualLayout>
              <c:xMode val="edge"/>
              <c:yMode val="edge"/>
              <c:x val="2.2123641931247051E-2"/>
              <c:y val="0.15543723718386598"/>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6616"/>
        <c:crosses val="autoZero"/>
        <c:crossBetween val="between"/>
      </c:valAx>
      <c:catAx>
        <c:axId val="160676616"/>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r>
                  <a:rPr lang="en-GB" sz="3200" b="1">
                    <a:solidFill>
                      <a:schemeClr val="tx1"/>
                    </a:solidFill>
                    <a:latin typeface="Arial" panose="020B0604020202020204" pitchFamily="34" charset="0"/>
                    <a:cs typeface="Arial" panose="020B0604020202020204" pitchFamily="34" charset="0"/>
                  </a:rPr>
                  <a:t>Surgery</a:t>
                </a:r>
                <a:r>
                  <a:rPr lang="en-GB" sz="3200" b="1" baseline="0">
                    <a:solidFill>
                      <a:schemeClr val="tx1"/>
                    </a:solidFill>
                    <a:latin typeface="Arial" panose="020B0604020202020204" pitchFamily="34" charset="0"/>
                    <a:cs typeface="Arial" panose="020B0604020202020204" pitchFamily="34" charset="0"/>
                  </a:rPr>
                  <a:t> Speciality</a:t>
                </a:r>
                <a:endParaRPr lang="en-GB" sz="3200" b="1">
                  <a:solidFill>
                    <a:schemeClr val="tx1"/>
                  </a:solidFill>
                  <a:latin typeface="Arial" panose="020B0604020202020204" pitchFamily="34" charset="0"/>
                  <a:cs typeface="Arial" panose="020B0604020202020204" pitchFamily="34" charset="0"/>
                </a:endParaRPr>
              </a:p>
            </c:rich>
          </c:tx>
          <c:layout>
            <c:manualLayout>
              <c:xMode val="edge"/>
              <c:yMode val="edge"/>
              <c:x val="0.23757250555356921"/>
              <c:y val="0.91698706796046847"/>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6288"/>
        <c:crossesAt val="0"/>
        <c:auto val="1"/>
        <c:lblAlgn val="ctr"/>
        <c:lblOffset val="100"/>
        <c:noMultiLvlLbl val="0"/>
      </c:catAx>
      <c:spPr>
        <a:noFill/>
        <a:ln>
          <a:noFill/>
        </a:ln>
        <a:effectLst/>
      </c:spPr>
    </c:plotArea>
    <c:legend>
      <c:legendPos val="b"/>
      <c:layout>
        <c:manualLayout>
          <c:xMode val="edge"/>
          <c:yMode val="edge"/>
          <c:x val="0.55392728520747814"/>
          <c:y val="0.91218266281635074"/>
          <c:w val="0.42984983537245364"/>
          <c:h val="8.7817337183649313E-2"/>
        </c:manualLayout>
      </c:layout>
      <c:overlay val="0"/>
      <c:spPr>
        <a:noFill/>
        <a:ln>
          <a:noFill/>
        </a:ln>
        <a:effectLst/>
      </c:spPr>
      <c:txPr>
        <a:bodyPr rot="0" spcFirstLastPara="1" vertOverflow="ellipsis" vert="horz" wrap="square" anchor="ctr" anchorCtr="1"/>
        <a:lstStyle/>
        <a:p>
          <a:pPr>
            <a:defRPr sz="3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Sheet1!$A$2:$A$101</cx:f>
        <cx:lvl ptCount="100" formatCode="General">
          <cx:pt idx="0">245.09999999999999</cx:pt>
          <cx:pt idx="1">251.59999999999999</cx:pt>
          <cx:pt idx="2">311</cx:pt>
          <cx:pt idx="3">336.69999999999999</cx:pt>
          <cx:pt idx="4">455</cx:pt>
          <cx:pt idx="5">545</cx:pt>
          <cx:pt idx="6">219.30000000000001</cx:pt>
          <cx:pt idx="7">138.40000000000001</cx:pt>
          <cx:pt idx="8">317.60000000000002</cx:pt>
          <cx:pt idx="9">324.60000000000002</cx:pt>
          <cx:pt idx="10">315.30000000000001</cx:pt>
          <cx:pt idx="11">230.69999999999999</cx:pt>
          <cx:pt idx="12">397</cx:pt>
          <cx:pt idx="13">243</cx:pt>
          <cx:pt idx="14">312</cx:pt>
          <cx:pt idx="15">384</cx:pt>
          <cx:pt idx="16">65</cx:pt>
          <cx:pt idx="17">192</cx:pt>
          <cx:pt idx="18">117</cx:pt>
          <cx:pt idx="19">290.30000000000001</cx:pt>
          <cx:pt idx="20">282.10000000000002</cx:pt>
          <cx:pt idx="21">482</cx:pt>
          <cx:pt idx="22">322.69999999999999</cx:pt>
          <cx:pt idx="23">302.5</cx:pt>
          <cx:pt idx="24">550.10000000000002</cx:pt>
          <cx:pt idx="25">254.19999999999999</cx:pt>
          <cx:pt idx="26">492.10000000000002</cx:pt>
          <cx:pt idx="27">299.30000000000001</cx:pt>
          <cx:pt idx="28">251.40000000000001</cx:pt>
          <cx:pt idx="29">289.69999999999999</cx:pt>
          <cx:pt idx="30">402.30000000000001</cx:pt>
          <cx:pt idx="31">239.69999999999999</cx:pt>
          <cx:pt idx="32">383.69999999999999</cx:pt>
          <cx:pt idx="33">293.80000000000001</cx:pt>
          <cx:pt idx="34">202.59999999999999</cx:pt>
          <cx:pt idx="35">170.30000000000001</cx:pt>
          <cx:pt idx="36">223.19999999999999</cx:pt>
          <cx:pt idx="37">101.5</cx:pt>
          <cx:pt idx="38">180.19999999999999</cx:pt>
          <cx:pt idx="39">258.5</cx:pt>
          <cx:pt idx="40">352.89999999999998</cx:pt>
          <cx:pt idx="41">441.30000000000001</cx:pt>
          <cx:pt idx="42">355.10000000000002</cx:pt>
          <cx:pt idx="43">166.40000000000001</cx:pt>
          <cx:pt idx="44">227.09999999999999</cx:pt>
          <cx:pt idx="45">220.90000000000001</cx:pt>
          <cx:pt idx="46">261.10000000000002</cx:pt>
          <cx:pt idx="47">239.19999999999999</cx:pt>
          <cx:pt idx="48">355.10000000000002</cx:pt>
          <cx:pt idx="49">293.19999999999999</cx:pt>
          <cx:pt idx="50">234.90000000000001</cx:pt>
          <cx:pt idx="51">380.5</cx:pt>
          <cx:pt idx="52">293.5</cx:pt>
          <cx:pt idx="53">176</cx:pt>
          <cx:pt idx="54">279.89999999999998</cx:pt>
          <cx:pt idx="55">190.19999999999999</cx:pt>
          <cx:pt idx="56">486.80000000000001</cx:pt>
          <cx:pt idx="57">514.20000000000005</cx:pt>
          <cx:pt idx="58">597.89999999999998</cx:pt>
          <cx:pt idx="59">326.89999999999998</cx:pt>
          <cx:pt idx="60">214.90000000000001</cx:pt>
          <cx:pt idx="61">363.80000000000001</cx:pt>
          <cx:pt idx="62">298.89999999999998</cx:pt>
          <cx:pt idx="63">358.39999999999998</cx:pt>
          <cx:pt idx="64">174.59999999999999</cx:pt>
          <cx:pt idx="65">331.69999999999999</cx:pt>
          <cx:pt idx="66">283.69999999999999</cx:pt>
          <cx:pt idx="67">152.09999999999999</cx:pt>
          <cx:pt idx="68">211.09999999999999</cx:pt>
          <cx:pt idx="69">241.80000000000001</cx:pt>
          <cx:pt idx="70">154.80000000000001</cx:pt>
          <cx:pt idx="71">607.29999999999995</cx:pt>
          <cx:pt idx="72">210.30000000000001</cx:pt>
          <cx:pt idx="73">261.30000000000001</cx:pt>
          <cx:pt idx="74">240.30000000000001</cx:pt>
          <cx:pt idx="75">210.40000000000001</cx:pt>
          <cx:pt idx="76">199</cx:pt>
          <cx:pt idx="77">277.39999999999998</cx:pt>
          <cx:pt idx="78">648.10000000000002</cx:pt>
          <cx:pt idx="79">546.89999999999998</cx:pt>
          <cx:pt idx="80">278.10000000000002</cx:pt>
          <cx:pt idx="81">343.69999999999999</cx:pt>
          <cx:pt idx="82">286.10000000000002</cx:pt>
          <cx:pt idx="83">106.8</cx:pt>
          <cx:pt idx="84">130.30000000000001</cx:pt>
          <cx:pt idx="85">201.40000000000001</cx:pt>
          <cx:pt idx="86">236.30000000000001</cx:pt>
          <cx:pt idx="87">305.5</cx:pt>
          <cx:pt idx="88">228.19999999999999</cx:pt>
          <cx:pt idx="89">178.09999999999999</cx:pt>
          <cx:pt idx="90">187.80000000000001</cx:pt>
          <cx:pt idx="91">444.69999999999999</cx:pt>
          <cx:pt idx="92">329.10000000000002</cx:pt>
          <cx:pt idx="93">177.40000000000001</cx:pt>
          <cx:pt idx="94">211.19999999999999</cx:pt>
          <cx:pt idx="95">352.89999999999998</cx:pt>
          <cx:pt idx="96">229.5</cx:pt>
          <cx:pt idx="97">277.30000000000001</cx:pt>
          <cx:pt idx="98">215.90000000000001</cx:pt>
          <cx:pt idx="99">319.80000000000001</cx:pt>
        </cx:lvl>
      </cx:numDim>
    </cx:data>
  </cx:chartData>
  <cx:chart>
    <cx:plotArea>
      <cx:plotAreaRegion>
        <cx:series layoutId="clusteredColumn" uniqueId="{BB625BC4-BE8B-44EE-82FD-D1A1EA1EA2F9}">
          <cx:tx>
            <cx:txData>
              <cx:f>Sheet1!$A$1</cx:f>
              <cx:v>Frequency count</cx:v>
            </cx:txData>
          </cx:tx>
          <cx:spPr>
            <a:gradFill rotWithShape="1">
              <a:gsLst>
                <a:gs pos="0">
                  <a:srgbClr val="0070C0"/>
                </a:gs>
                <a:gs pos="35000">
                  <a:srgbClr val="00B0F0"/>
                </a:gs>
                <a:gs pos="100000">
                  <a:schemeClr val="accent5">
                    <a:tint val="15000"/>
                    <a:satMod val="350000"/>
                  </a:schemeClr>
                </a:gs>
              </a:gsLst>
              <a:lin ang="16200000" scaled="1"/>
            </a:gradFill>
            <a:ln w="15875" cap="flat" cmpd="sng" algn="ctr">
              <a:solidFill>
                <a:srgbClr val="002060"/>
              </a:solidFill>
              <a:prstDash val="solid"/>
            </a:ln>
            <a:effectLst>
              <a:outerShdw blurRad="40000" dist="20000" dir="5400000" rotWithShape="0">
                <a:srgbClr val="000000">
                  <a:alpha val="38000"/>
                </a:srgbClr>
              </a:outerShdw>
            </a:effectLst>
          </cx:spPr>
          <cx:dataLabels>
            <cx:txPr>
              <a:bodyPr spcFirstLastPara="1" vertOverflow="ellipsis" wrap="square" lIns="0" tIns="0" rIns="0" bIns="0" anchor="ctr" anchorCtr="1"/>
              <a:lstStyle/>
              <a:p>
                <a:pPr>
                  <a:defRPr sz="4000" b="1">
                    <a:solidFill>
                      <a:sysClr val="windowText" lastClr="000000"/>
                    </a:solidFill>
                  </a:defRPr>
                </a:pPr>
                <a:endParaRPr lang="en-US" sz="4000" b="1">
                  <a:solidFill>
                    <a:sysClr val="windowText" lastClr="000000"/>
                  </a:solidFill>
                </a:endParaRPr>
              </a:p>
            </cx:txPr>
            <cx:visibility seriesName="0" categoryName="0" value="1"/>
          </cx:dataLabels>
          <cx:dataId val="0"/>
          <cx:layoutPr>
            <cx:binning intervalClosed="r"/>
          </cx:layoutPr>
        </cx:series>
      </cx:plotAreaRegion>
      <cx:axis id="0">
        <cx:catScaling gapWidth="0"/>
        <cx:title>
          <cx:tx>
            <cx:txData>
              <cx:v/>
            </cx:txData>
          </cx:tx>
          <cx:txPr>
            <a:bodyPr spcFirstLastPara="1" vertOverflow="ellipsis" wrap="square" lIns="0" tIns="0" rIns="0" bIns="0" anchor="ctr" anchorCtr="1"/>
            <a:lstStyle/>
            <a:p>
              <a:pPr algn="ctr">
                <a:defRPr/>
              </a:pPr>
              <a:endParaRPr lang="en-US" sz="1200" b="1" dirty="0">
                <a:solidFill>
                  <a:sysClr val="windowText" lastClr="000000"/>
                </a:solidFill>
                <a:latin typeface="Arial" panose="020B0604020202020204" pitchFamily="34" charset="0"/>
                <a:cs typeface="Arial" panose="020B0604020202020204" pitchFamily="34" charset="0"/>
              </a:endParaRPr>
            </a:p>
          </cx:txPr>
        </cx:title>
        <cx:tickLabels/>
        <cx:txPr>
          <a:bodyPr spcFirstLastPara="1" vertOverflow="ellipsis" wrap="square" lIns="0" tIns="0" rIns="0" bIns="0" anchor="ctr" anchorCtr="1"/>
          <a:lstStyle/>
          <a:p>
            <a:pPr>
              <a:defRPr sz="1800" b="1" i="0">
                <a:solidFill>
                  <a:sysClr val="windowText" lastClr="000000"/>
                </a:solidFill>
              </a:defRPr>
            </a:pPr>
            <a:endParaRPr lang="en-US" sz="1800" b="1" i="0">
              <a:solidFill>
                <a:sysClr val="windowText" lastClr="000000"/>
              </a:solidFill>
            </a:endParaRPr>
          </a:p>
        </cx:txPr>
      </cx:axis>
      <cx:axis id="1">
        <cx:valScaling/>
        <cx:title>
          <cx:tx>
            <cx:txData>
              <cx:v>Frequency count</cx:v>
            </cx:txData>
          </cx:tx>
          <cx:txPr>
            <a:bodyPr spcFirstLastPara="1" vertOverflow="ellipsis" wrap="square" lIns="0" tIns="0" rIns="0" bIns="0" anchor="ctr" anchorCtr="1"/>
            <a:lstStyle/>
            <a:p>
              <a:pPr algn="ctr">
                <a:defRPr sz="2000"/>
              </a:pPr>
              <a:r>
                <a:rPr lang="en-US" sz="2000" b="1">
                  <a:solidFill>
                    <a:schemeClr val="tx1"/>
                  </a:solidFill>
                  <a:latin typeface="Arial" panose="020B0604020202020204" pitchFamily="34" charset="0"/>
                  <a:cs typeface="Arial" panose="020B0604020202020204" pitchFamily="34" charset="0"/>
                </a:rPr>
                <a:t>Frequency count</a:t>
              </a:r>
            </a:p>
          </cx:txPr>
        </cx:title>
        <cx:majorGridlines/>
        <cx:tickLabels/>
        <cx:txPr>
          <a:bodyPr spcFirstLastPara="1" vertOverflow="ellipsis" wrap="square" lIns="0" tIns="0" rIns="0" bIns="0" anchor="ctr" anchorCtr="1"/>
          <a:lstStyle/>
          <a:p>
            <a:pPr>
              <a:defRPr sz="2400" b="1">
                <a:solidFill>
                  <a:schemeClr val="tx1"/>
                </a:solidFill>
              </a:defRPr>
            </a:pPr>
            <a:endParaRPr lang="en-US" sz="2400" b="1">
              <a:solidFill>
                <a:schemeClr val="tx1"/>
              </a:solidFill>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13239F2D-2C6D-4DE8-AF03-44B950F7AF50}" type="datetimeFigureOut">
              <a:rPr lang="en-GB" smtClean="0"/>
              <a:t>27/06/2018</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a:t>
            </a:fld>
            <a:endParaRPr lang="en-GB"/>
          </a:p>
        </p:txBody>
      </p:sp>
    </p:spTree>
    <p:extLst>
      <p:ext uri="{BB962C8B-B14F-4D97-AF65-F5344CB8AC3E}">
        <p14:creationId xmlns:p14="http://schemas.microsoft.com/office/powerpoint/2010/main" val="235083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10</a:t>
            </a:fld>
            <a:endParaRPr lang="en-GB"/>
          </a:p>
        </p:txBody>
      </p:sp>
    </p:spTree>
    <p:extLst>
      <p:ext uri="{BB962C8B-B14F-4D97-AF65-F5344CB8AC3E}">
        <p14:creationId xmlns:p14="http://schemas.microsoft.com/office/powerpoint/2010/main" val="333592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11</a:t>
            </a:fld>
            <a:endParaRPr lang="en-GB"/>
          </a:p>
        </p:txBody>
      </p:sp>
    </p:spTree>
    <p:extLst>
      <p:ext uri="{BB962C8B-B14F-4D97-AF65-F5344CB8AC3E}">
        <p14:creationId xmlns:p14="http://schemas.microsoft.com/office/powerpoint/2010/main" val="317570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12</a:t>
            </a:fld>
            <a:endParaRPr lang="en-GB"/>
          </a:p>
        </p:txBody>
      </p:sp>
    </p:spTree>
    <p:extLst>
      <p:ext uri="{BB962C8B-B14F-4D97-AF65-F5344CB8AC3E}">
        <p14:creationId xmlns:p14="http://schemas.microsoft.com/office/powerpoint/2010/main" val="250484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13</a:t>
            </a:fld>
            <a:endParaRPr lang="en-GB"/>
          </a:p>
        </p:txBody>
      </p:sp>
    </p:spTree>
    <p:extLst>
      <p:ext uri="{BB962C8B-B14F-4D97-AF65-F5344CB8AC3E}">
        <p14:creationId xmlns:p14="http://schemas.microsoft.com/office/powerpoint/2010/main" val="30172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14</a:t>
            </a:fld>
            <a:endParaRPr lang="en-GB"/>
          </a:p>
        </p:txBody>
      </p:sp>
    </p:spTree>
    <p:extLst>
      <p:ext uri="{BB962C8B-B14F-4D97-AF65-F5344CB8AC3E}">
        <p14:creationId xmlns:p14="http://schemas.microsoft.com/office/powerpoint/2010/main" val="383412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15</a:t>
            </a:fld>
            <a:endParaRPr lang="en-GB"/>
          </a:p>
        </p:txBody>
      </p:sp>
    </p:spTree>
    <p:extLst>
      <p:ext uri="{BB962C8B-B14F-4D97-AF65-F5344CB8AC3E}">
        <p14:creationId xmlns:p14="http://schemas.microsoft.com/office/powerpoint/2010/main" val="155048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16</a:t>
            </a:fld>
            <a:endParaRPr lang="en-GB"/>
          </a:p>
        </p:txBody>
      </p:sp>
    </p:spTree>
    <p:extLst>
      <p:ext uri="{BB962C8B-B14F-4D97-AF65-F5344CB8AC3E}">
        <p14:creationId xmlns:p14="http://schemas.microsoft.com/office/powerpoint/2010/main" val="300432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17</a:t>
            </a:fld>
            <a:endParaRPr lang="en-GB"/>
          </a:p>
        </p:txBody>
      </p:sp>
    </p:spTree>
    <p:extLst>
      <p:ext uri="{BB962C8B-B14F-4D97-AF65-F5344CB8AC3E}">
        <p14:creationId xmlns:p14="http://schemas.microsoft.com/office/powerpoint/2010/main" val="424671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18</a:t>
            </a:fld>
            <a:endParaRPr lang="en-GB"/>
          </a:p>
        </p:txBody>
      </p:sp>
    </p:spTree>
    <p:extLst>
      <p:ext uri="{BB962C8B-B14F-4D97-AF65-F5344CB8AC3E}">
        <p14:creationId xmlns:p14="http://schemas.microsoft.com/office/powerpoint/2010/main" val="331232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19</a:t>
            </a:fld>
            <a:endParaRPr lang="en-GB"/>
          </a:p>
        </p:txBody>
      </p:sp>
    </p:spTree>
    <p:extLst>
      <p:ext uri="{BB962C8B-B14F-4D97-AF65-F5344CB8AC3E}">
        <p14:creationId xmlns:p14="http://schemas.microsoft.com/office/powerpoint/2010/main" val="298447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a:t>
            </a:fld>
            <a:endParaRPr lang="en-GB"/>
          </a:p>
        </p:txBody>
      </p:sp>
    </p:spTree>
    <p:extLst>
      <p:ext uri="{BB962C8B-B14F-4D97-AF65-F5344CB8AC3E}">
        <p14:creationId xmlns:p14="http://schemas.microsoft.com/office/powerpoint/2010/main" val="199767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20</a:t>
            </a:fld>
            <a:endParaRPr lang="en-GB"/>
          </a:p>
        </p:txBody>
      </p:sp>
    </p:spTree>
    <p:extLst>
      <p:ext uri="{BB962C8B-B14F-4D97-AF65-F5344CB8AC3E}">
        <p14:creationId xmlns:p14="http://schemas.microsoft.com/office/powerpoint/2010/main" val="127695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21</a:t>
            </a:fld>
            <a:endParaRPr lang="en-GB"/>
          </a:p>
        </p:txBody>
      </p:sp>
    </p:spTree>
    <p:extLst>
      <p:ext uri="{BB962C8B-B14F-4D97-AF65-F5344CB8AC3E}">
        <p14:creationId xmlns:p14="http://schemas.microsoft.com/office/powerpoint/2010/main" val="1106161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22</a:t>
            </a:fld>
            <a:endParaRPr lang="en-GB"/>
          </a:p>
        </p:txBody>
      </p:sp>
    </p:spTree>
    <p:extLst>
      <p:ext uri="{BB962C8B-B14F-4D97-AF65-F5344CB8AC3E}">
        <p14:creationId xmlns:p14="http://schemas.microsoft.com/office/powerpoint/2010/main" val="37585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a:p>
            <a:endParaRPr lang="en-GB" sz="1200"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23</a:t>
            </a:fld>
            <a:endParaRPr lang="en-GB"/>
          </a:p>
        </p:txBody>
      </p:sp>
    </p:spTree>
    <p:extLst>
      <p:ext uri="{BB962C8B-B14F-4D97-AF65-F5344CB8AC3E}">
        <p14:creationId xmlns:p14="http://schemas.microsoft.com/office/powerpoint/2010/main" val="61661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24</a:t>
            </a:fld>
            <a:endParaRPr lang="en-GB"/>
          </a:p>
        </p:txBody>
      </p:sp>
    </p:spTree>
    <p:extLst>
      <p:ext uri="{BB962C8B-B14F-4D97-AF65-F5344CB8AC3E}">
        <p14:creationId xmlns:p14="http://schemas.microsoft.com/office/powerpoint/2010/main" val="117178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25</a:t>
            </a:fld>
            <a:endParaRPr lang="en-GB"/>
          </a:p>
        </p:txBody>
      </p:sp>
    </p:spTree>
    <p:extLst>
      <p:ext uri="{BB962C8B-B14F-4D97-AF65-F5344CB8AC3E}">
        <p14:creationId xmlns:p14="http://schemas.microsoft.com/office/powerpoint/2010/main" val="286520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26</a:t>
            </a:fld>
            <a:endParaRPr lang="en-GB"/>
          </a:p>
        </p:txBody>
      </p:sp>
    </p:spTree>
    <p:extLst>
      <p:ext uri="{BB962C8B-B14F-4D97-AF65-F5344CB8AC3E}">
        <p14:creationId xmlns:p14="http://schemas.microsoft.com/office/powerpoint/2010/main" val="1677789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27</a:t>
            </a:fld>
            <a:endParaRPr lang="en-GB"/>
          </a:p>
        </p:txBody>
      </p:sp>
    </p:spTree>
    <p:extLst>
      <p:ext uri="{BB962C8B-B14F-4D97-AF65-F5344CB8AC3E}">
        <p14:creationId xmlns:p14="http://schemas.microsoft.com/office/powerpoint/2010/main" val="35599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28</a:t>
            </a:fld>
            <a:endParaRPr lang="en-GB"/>
          </a:p>
        </p:txBody>
      </p:sp>
    </p:spTree>
    <p:extLst>
      <p:ext uri="{BB962C8B-B14F-4D97-AF65-F5344CB8AC3E}">
        <p14:creationId xmlns:p14="http://schemas.microsoft.com/office/powerpoint/2010/main" val="418535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96955-19C8-447B-9AC7-DE00E46E6816}" type="slidenum">
              <a:rPr lang="en-GB" smtClean="0"/>
              <a:t>29</a:t>
            </a:fld>
            <a:endParaRPr lang="en-GB"/>
          </a:p>
        </p:txBody>
      </p:sp>
    </p:spTree>
    <p:extLst>
      <p:ext uri="{BB962C8B-B14F-4D97-AF65-F5344CB8AC3E}">
        <p14:creationId xmlns:p14="http://schemas.microsoft.com/office/powerpoint/2010/main" val="334166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32996955-19C8-447B-9AC7-DE00E46E6816}" type="slidenum">
              <a:rPr lang="en-GB" smtClean="0"/>
              <a:t>3</a:t>
            </a:fld>
            <a:endParaRPr lang="en-GB"/>
          </a:p>
        </p:txBody>
      </p:sp>
    </p:spTree>
    <p:extLst>
      <p:ext uri="{BB962C8B-B14F-4D97-AF65-F5344CB8AC3E}">
        <p14:creationId xmlns:p14="http://schemas.microsoft.com/office/powerpoint/2010/main" val="1915692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96955-19C8-447B-9AC7-DE00E46E6816}" type="slidenum">
              <a:rPr lang="en-GB" smtClean="0"/>
              <a:t>30</a:t>
            </a:fld>
            <a:endParaRPr lang="en-GB"/>
          </a:p>
        </p:txBody>
      </p:sp>
    </p:spTree>
    <p:extLst>
      <p:ext uri="{BB962C8B-B14F-4D97-AF65-F5344CB8AC3E}">
        <p14:creationId xmlns:p14="http://schemas.microsoft.com/office/powerpoint/2010/main" val="407833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10"/>
          </p:nvPr>
        </p:nvSpPr>
        <p:spPr/>
        <p:txBody>
          <a:bodyPr/>
          <a:lstStyle/>
          <a:p>
            <a:fld id="{32996955-19C8-447B-9AC7-DE00E46E6816}" type="slidenum">
              <a:rPr lang="en-GB" smtClean="0"/>
              <a:t>4</a:t>
            </a:fld>
            <a:endParaRPr lang="en-GB"/>
          </a:p>
        </p:txBody>
      </p:sp>
    </p:spTree>
    <p:extLst>
      <p:ext uri="{BB962C8B-B14F-4D97-AF65-F5344CB8AC3E}">
        <p14:creationId xmlns:p14="http://schemas.microsoft.com/office/powerpoint/2010/main" val="84496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5</a:t>
            </a:fld>
            <a:endParaRPr lang="en-GB"/>
          </a:p>
        </p:txBody>
      </p:sp>
    </p:spTree>
    <p:extLst>
      <p:ext uri="{BB962C8B-B14F-4D97-AF65-F5344CB8AC3E}">
        <p14:creationId xmlns:p14="http://schemas.microsoft.com/office/powerpoint/2010/main" val="410394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6</a:t>
            </a:fld>
            <a:endParaRPr lang="en-GB"/>
          </a:p>
        </p:txBody>
      </p:sp>
    </p:spTree>
    <p:extLst>
      <p:ext uri="{BB962C8B-B14F-4D97-AF65-F5344CB8AC3E}">
        <p14:creationId xmlns:p14="http://schemas.microsoft.com/office/powerpoint/2010/main" val="371125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7</a:t>
            </a:fld>
            <a:endParaRPr lang="en-GB"/>
          </a:p>
        </p:txBody>
      </p:sp>
    </p:spTree>
    <p:extLst>
      <p:ext uri="{BB962C8B-B14F-4D97-AF65-F5344CB8AC3E}">
        <p14:creationId xmlns:p14="http://schemas.microsoft.com/office/powerpoint/2010/main" val="23372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8</a:t>
            </a:fld>
            <a:endParaRPr lang="en-GB"/>
          </a:p>
        </p:txBody>
      </p:sp>
    </p:spTree>
    <p:extLst>
      <p:ext uri="{BB962C8B-B14F-4D97-AF65-F5344CB8AC3E}">
        <p14:creationId xmlns:p14="http://schemas.microsoft.com/office/powerpoint/2010/main" val="372282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996955-19C8-447B-9AC7-DE00E46E6816}" type="slidenum">
              <a:rPr lang="en-GB" smtClean="0"/>
              <a:t>9</a:t>
            </a:fld>
            <a:endParaRPr lang="en-GB"/>
          </a:p>
        </p:txBody>
      </p:sp>
    </p:spTree>
    <p:extLst>
      <p:ext uri="{BB962C8B-B14F-4D97-AF65-F5344CB8AC3E}">
        <p14:creationId xmlns:p14="http://schemas.microsoft.com/office/powerpoint/2010/main" val="155690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27/06/2018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1972" y="411771"/>
            <a:ext cx="1558109" cy="472771"/>
          </a:xfrm>
          <a:prstGeom prst="rect">
            <a:avLst/>
          </a:prstGeom>
        </p:spPr>
      </p:pic>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8"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14" name="Title Placeholder 1"/>
          <p:cNvSpPr>
            <a:spLocks noGrp="1"/>
          </p:cNvSpPr>
          <p:nvPr>
            <p:ph type="title"/>
          </p:nvPr>
        </p:nvSpPr>
        <p:spPr>
          <a:xfrm>
            <a:off x="455427" y="41177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297" y="268633"/>
            <a:ext cx="1558109" cy="47277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27/06/2018</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297" y="26863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27/06/2018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ack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27/06/2018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ack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27/06/2018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Tree>
    <p:extLst>
      <p:ext uri="{BB962C8B-B14F-4D97-AF65-F5344CB8AC3E}">
        <p14:creationId xmlns:p14="http://schemas.microsoft.com/office/powerpoint/2010/main" val="38796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9"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9" name="Title Placeholder 1"/>
          <p:cNvSpPr>
            <a:spLocks noGrp="1"/>
          </p:cNvSpPr>
          <p:nvPr>
            <p:ph type="title"/>
          </p:nvPr>
        </p:nvSpPr>
        <p:spPr>
          <a:xfrm>
            <a:off x="455427" y="41177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11"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9"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27/06/2018</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sp>
        <p:nvSpPr>
          <p:cNvPr id="9" name="TextBox 8"/>
          <p:cNvSpPr txBox="1"/>
          <p:nvPr userDrawn="1"/>
        </p:nvSpPr>
        <p:spPr>
          <a:xfrm>
            <a:off x="9735530" y="6353089"/>
            <a:ext cx="2163777" cy="338554"/>
          </a:xfrm>
          <a:prstGeom prst="rect">
            <a:avLst/>
          </a:prstGeom>
          <a:noFill/>
        </p:spPr>
        <p:txBody>
          <a:bodyPr wrap="square" rtlCol="0">
            <a:spAutoFit/>
          </a:bodyPr>
          <a:lstStyle/>
          <a:p>
            <a:pPr algn="r"/>
            <a:r>
              <a:rPr lang="en-GB" sz="1600" b="1" dirty="0"/>
              <a:t>#</a:t>
            </a:r>
            <a:r>
              <a:rPr lang="en-GB" sz="1600" b="1" dirty="0" err="1"/>
              <a:t>TakeOnTomorrow</a:t>
            </a:r>
            <a:endParaRPr lang="en-GB" sz="1600" b="1" dirty="0"/>
          </a:p>
        </p:txBody>
      </p:sp>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ire.ford@Northumbria.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claire.ford@northumbria.ac.uk"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265833"/>
            <a:ext cx="7890570" cy="2326334"/>
          </a:xfrm>
        </p:spPr>
        <p:txBody>
          <a:bodyPr>
            <a:normAutofit fontScale="90000"/>
          </a:bodyPr>
          <a:lstStyle/>
          <a:p>
            <a:r>
              <a:rPr lang="en-GB" sz="4000" dirty="0"/>
              <a:t>Preoperative pain planning and management: A critical ethnographic examination and exploration of day surgery practices</a:t>
            </a:r>
          </a:p>
        </p:txBody>
      </p:sp>
      <p:sp>
        <p:nvSpPr>
          <p:cNvPr id="3" name="Subtitle 2"/>
          <p:cNvSpPr>
            <a:spLocks noGrp="1"/>
          </p:cNvSpPr>
          <p:nvPr>
            <p:ph type="subTitle" idx="1"/>
          </p:nvPr>
        </p:nvSpPr>
        <p:spPr>
          <a:xfrm>
            <a:off x="477253" y="5611061"/>
            <a:ext cx="11522032" cy="1246939"/>
          </a:xfrm>
        </p:spPr>
        <p:txBody>
          <a:bodyPr>
            <a:normAutofit/>
          </a:bodyPr>
          <a:lstStyle/>
          <a:p>
            <a:pPr>
              <a:spcBef>
                <a:spcPts val="600"/>
              </a:spcBef>
            </a:pPr>
            <a:r>
              <a:rPr lang="en-GB" sz="2000" dirty="0"/>
              <a:t>Claire Ford, PGD, BSc(Hons), RN. </a:t>
            </a:r>
          </a:p>
          <a:p>
            <a:pPr>
              <a:spcBef>
                <a:spcPts val="600"/>
              </a:spcBef>
            </a:pPr>
            <a:r>
              <a:rPr lang="en-GB" sz="2000" dirty="0"/>
              <a:t>Graduate Tutor, Northumbria University, Department of Nursing, Midwifery and Health</a:t>
            </a:r>
          </a:p>
          <a:p>
            <a:pPr>
              <a:spcBef>
                <a:spcPts val="600"/>
              </a:spcBef>
            </a:pPr>
            <a:r>
              <a:rPr lang="en-GB" sz="2000" dirty="0">
                <a:hlinkClick r:id="rId3"/>
              </a:rPr>
              <a:t>claire.ford@Northumbria.ac.uk</a:t>
            </a:r>
            <a:endParaRPr lang="en-GB" sz="2000" dirty="0"/>
          </a:p>
        </p:txBody>
      </p:sp>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b="38037"/>
          <a:stretch/>
        </p:blipFill>
        <p:spPr>
          <a:xfrm>
            <a:off x="8367823" y="1832652"/>
            <a:ext cx="3631462" cy="3221665"/>
          </a:xfrm>
          <a:prstGeom prst="rect">
            <a:avLst/>
          </a:prstGeom>
          <a:effectLst>
            <a:softEdge rad="127000"/>
          </a:effectLst>
        </p:spPr>
      </p:pic>
    </p:spTree>
    <p:extLst>
      <p:ext uri="{BB962C8B-B14F-4D97-AF65-F5344CB8AC3E}">
        <p14:creationId xmlns:p14="http://schemas.microsoft.com/office/powerpoint/2010/main" val="344360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2F8C-6FF1-41E5-9B91-8AF02A242613}"/>
              </a:ext>
            </a:extLst>
          </p:cNvPr>
          <p:cNvSpPr>
            <a:spLocks noGrp="1"/>
          </p:cNvSpPr>
          <p:nvPr>
            <p:ph type="title"/>
          </p:nvPr>
        </p:nvSpPr>
        <p:spPr>
          <a:xfrm>
            <a:off x="2368002" y="1500918"/>
            <a:ext cx="7328403" cy="3554730"/>
          </a:xfrm>
        </p:spPr>
        <p:txBody>
          <a:bodyPr>
            <a:normAutofit/>
          </a:bodyPr>
          <a:lstStyle/>
          <a:p>
            <a:pPr algn="ctr"/>
            <a:r>
              <a:rPr lang="en-GB" sz="6000" u="sng" dirty="0" smtClean="0"/>
              <a:t>Theme 2</a:t>
            </a:r>
            <a:r>
              <a:rPr lang="en-GB" sz="6000" u="sng" dirty="0"/>
              <a:t>) Productivity and Process Flow</a:t>
            </a:r>
          </a:p>
        </p:txBody>
      </p:sp>
    </p:spTree>
    <p:extLst>
      <p:ext uri="{BB962C8B-B14F-4D97-AF65-F5344CB8AC3E}">
        <p14:creationId xmlns:p14="http://schemas.microsoft.com/office/powerpoint/2010/main" val="401167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739588" y="3783108"/>
            <a:ext cx="10771094" cy="2786657"/>
          </a:xfrm>
          <a:prstGeom prst="wedgeRoundRectCallout">
            <a:avLst>
              <a:gd name="adj1" fmla="val 52572"/>
              <a:gd name="adj2" fmla="val -67226"/>
              <a:gd name="adj3" fmla="val 16667"/>
            </a:avLst>
          </a:prstGeom>
          <a:gradFill flip="none" rotWithShape="1">
            <a:gsLst>
              <a:gs pos="0">
                <a:schemeClr val="accent1">
                  <a:lumMod val="0"/>
                  <a:lumOff val="100000"/>
                </a:schemeClr>
              </a:gs>
              <a:gs pos="35000">
                <a:schemeClr val="accent1">
                  <a:lumMod val="0"/>
                  <a:lumOff val="100000"/>
                </a:schemeClr>
              </a:gs>
              <a:gs pos="100000">
                <a:srgbClr val="00B0F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Content Placeholder 1"/>
          <p:cNvSpPr>
            <a:spLocks noGrp="1"/>
          </p:cNvSpPr>
          <p:nvPr>
            <p:ph idx="4294967295"/>
          </p:nvPr>
        </p:nvSpPr>
        <p:spPr>
          <a:xfrm>
            <a:off x="815787" y="3910171"/>
            <a:ext cx="10618695" cy="2532529"/>
          </a:xfrm>
        </p:spPr>
        <p:txBody>
          <a:bodyPr>
            <a:noAutofit/>
          </a:bodyPr>
          <a:lstStyle/>
          <a:p>
            <a:pPr marL="0" indent="0" algn="ctr">
              <a:buNone/>
            </a:pPr>
            <a:r>
              <a:rPr lang="en-GB" sz="3200" b="1" dirty="0"/>
              <a:t>S6: “I'm just thinking you know from the patients perspective you know we’re so tunnel </a:t>
            </a:r>
            <a:r>
              <a:rPr lang="en-GB" sz="3200" b="1" dirty="0" err="1"/>
              <a:t>visioned</a:t>
            </a:r>
            <a:r>
              <a:rPr lang="en-GB" sz="3200" b="1" dirty="0"/>
              <a:t>, what are patients thinking when they are coming in nervous and there is all this activity going on. You hope that you don't give them more reason to be nervous you know what I mean (laugh).”</a:t>
            </a:r>
          </a:p>
        </p:txBody>
      </p:sp>
      <p:sp>
        <p:nvSpPr>
          <p:cNvPr id="11" name="Rounded Rectangular Callout 10"/>
          <p:cNvSpPr/>
          <p:nvPr/>
        </p:nvSpPr>
        <p:spPr>
          <a:xfrm>
            <a:off x="1499344" y="356612"/>
            <a:ext cx="9184343" cy="2635066"/>
          </a:xfrm>
          <a:prstGeom prst="wedgeRoundRectCallout">
            <a:avLst>
              <a:gd name="adj1" fmla="val -47841"/>
              <a:gd name="adj2" fmla="val 59662"/>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653984" y="395172"/>
            <a:ext cx="8875062" cy="2554545"/>
          </a:xfrm>
          <a:prstGeom prst="rect">
            <a:avLst/>
          </a:prstGeom>
        </p:spPr>
        <p:txBody>
          <a:bodyPr wrap="square">
            <a:spAutoFit/>
          </a:bodyPr>
          <a:lstStyle/>
          <a:p>
            <a:pPr algn="ctr"/>
            <a:r>
              <a:rPr lang="en-GB" sz="3200" b="1" dirty="0"/>
              <a:t>S3: “The workload when I came 10 years ago was much quieter than it is now. I would say we used to have maybe 15 to 20 patients per day then, now it has doubled. So the activity has increased threefold since I have came.”</a:t>
            </a:r>
          </a:p>
        </p:txBody>
      </p:sp>
    </p:spTree>
    <p:extLst>
      <p:ext uri="{BB962C8B-B14F-4D97-AF65-F5344CB8AC3E}">
        <p14:creationId xmlns:p14="http://schemas.microsoft.com/office/powerpoint/2010/main" val="2438690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2192000" cy="1023938"/>
          </a:xfrm>
        </p:spPr>
        <p:txBody>
          <a:bodyPr>
            <a:normAutofit/>
          </a:bodyPr>
          <a:lstStyle/>
          <a:p>
            <a:pPr algn="ctr"/>
            <a:r>
              <a:rPr lang="en-GB" sz="3600" u="sng" dirty="0"/>
              <a:t>Duration of anaesthetic visits in seconds</a:t>
            </a:r>
          </a:p>
        </p:txBody>
      </p:sp>
      <mc:AlternateContent xmlns:mc="http://schemas.openxmlformats.org/markup-compatibility/2006" xmlns:cx1="http://schemas.microsoft.com/office/drawing/2015/9/8/chartex">
        <mc:Choice Requires="cx1">
          <p:graphicFrame>
            <p:nvGraphicFramePr>
              <p:cNvPr id="7" name="Chart 6"/>
              <p:cNvGraphicFramePr/>
              <p:nvPr>
                <p:extLst>
                  <p:ext uri="{D42A27DB-BD31-4B8C-83A1-F6EECF244321}">
                    <p14:modId xmlns:p14="http://schemas.microsoft.com/office/powerpoint/2010/main" val="3949705589"/>
                  </p:ext>
                </p:extLst>
              </p:nvPr>
            </p:nvGraphicFramePr>
            <p:xfrm>
              <a:off x="376518" y="1023244"/>
              <a:ext cx="11516367" cy="567339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p:cNvPicPr>
                <a:picLocks noGrp="1" noRot="1" noChangeAspect="1" noMove="1" noResize="1" noEditPoints="1" noAdjustHandles="1" noChangeArrowheads="1" noChangeShapeType="1"/>
              </p:cNvPicPr>
              <p:nvPr/>
            </p:nvPicPr>
            <p:blipFill>
              <a:blip r:embed="rId4"/>
              <a:stretch>
                <a:fillRect/>
              </a:stretch>
            </p:blipFill>
            <p:spPr>
              <a:xfrm>
                <a:off x="376518" y="1023244"/>
                <a:ext cx="11516367" cy="5673391"/>
              </a:xfrm>
              <a:prstGeom prst="rect">
                <a:avLst/>
              </a:prstGeom>
            </p:spPr>
          </p:pic>
        </mc:Fallback>
      </mc:AlternateContent>
    </p:spTree>
    <p:extLst>
      <p:ext uri="{BB962C8B-B14F-4D97-AF65-F5344CB8AC3E}">
        <p14:creationId xmlns:p14="http://schemas.microsoft.com/office/powerpoint/2010/main" val="641919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688123" y="515816"/>
            <a:ext cx="10781724" cy="5627076"/>
          </a:xfrm>
          <a:prstGeom prst="wedgeRoundRectCallout">
            <a:avLst>
              <a:gd name="adj1" fmla="val 55323"/>
              <a:gd name="adj2" fmla="val -48530"/>
              <a:gd name="adj3" fmla="val 16667"/>
            </a:avLst>
          </a:prstGeom>
          <a:gradFill>
            <a:gsLst>
              <a:gs pos="0">
                <a:schemeClr val="accent1">
                  <a:lumMod val="0"/>
                  <a:lumOff val="100000"/>
                </a:schemeClr>
              </a:gs>
              <a:gs pos="35000">
                <a:schemeClr val="accent1">
                  <a:lumMod val="0"/>
                  <a:lumOff val="100000"/>
                </a:schemeClr>
              </a:gs>
              <a:gs pos="100000">
                <a:srgbClr val="0070C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40028" y="774809"/>
            <a:ext cx="10629819" cy="4832092"/>
          </a:xfrm>
          <a:prstGeom prst="rect">
            <a:avLst/>
          </a:prstGeom>
        </p:spPr>
        <p:txBody>
          <a:bodyPr wrap="square">
            <a:spAutoFit/>
          </a:bodyPr>
          <a:lstStyle/>
          <a:p>
            <a:pPr algn="ctr"/>
            <a:r>
              <a:rPr lang="en-GB" sz="4400" b="1" dirty="0"/>
              <a:t>S16: “There is a bit of a queue to see the patient, as the surgeon is going round and consenting them, the nurse on the ward is admitting them, and everybody is trying to see the first patient and make sure that they’re sorted.”</a:t>
            </a:r>
          </a:p>
        </p:txBody>
      </p:sp>
    </p:spTree>
    <p:extLst>
      <p:ext uri="{BB962C8B-B14F-4D97-AF65-F5344CB8AC3E}">
        <p14:creationId xmlns:p14="http://schemas.microsoft.com/office/powerpoint/2010/main" val="271300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3188677" y="3750115"/>
            <a:ext cx="7713786" cy="2767916"/>
          </a:xfrm>
          <a:prstGeom prst="wedgeRoundRectCallout">
            <a:avLst>
              <a:gd name="adj1" fmla="val 48045"/>
              <a:gd name="adj2" fmla="val -117181"/>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p:cNvSpPr/>
          <p:nvPr/>
        </p:nvSpPr>
        <p:spPr>
          <a:xfrm>
            <a:off x="3188677" y="3979911"/>
            <a:ext cx="7713785" cy="2308324"/>
          </a:xfrm>
          <a:prstGeom prst="rect">
            <a:avLst/>
          </a:prstGeom>
        </p:spPr>
        <p:txBody>
          <a:bodyPr wrap="square">
            <a:spAutoFit/>
          </a:bodyPr>
          <a:lstStyle/>
          <a:p>
            <a:pPr algn="ctr"/>
            <a:r>
              <a:rPr lang="en-GB" sz="4800" b="1" dirty="0"/>
              <a:t>S8: I feel that sometimes it’s </a:t>
            </a:r>
            <a:r>
              <a:rPr lang="en-GB" sz="4800" b="1" dirty="0" smtClean="0"/>
              <a:t>a </a:t>
            </a:r>
            <a:r>
              <a:rPr lang="en-GB" sz="4800" b="1" dirty="0"/>
              <a:t>bit like a conveyor belt”.</a:t>
            </a:r>
            <a:endParaRPr lang="en-GB" sz="7200" b="1" dirty="0"/>
          </a:p>
        </p:txBody>
      </p:sp>
      <p:sp>
        <p:nvSpPr>
          <p:cNvPr id="11" name="Rounded Rectangular Callout 10"/>
          <p:cNvSpPr/>
          <p:nvPr/>
        </p:nvSpPr>
        <p:spPr>
          <a:xfrm>
            <a:off x="757175" y="446049"/>
            <a:ext cx="6276671" cy="2946582"/>
          </a:xfrm>
          <a:prstGeom prst="wedgeRoundRectCallout">
            <a:avLst>
              <a:gd name="adj1" fmla="val -50561"/>
              <a:gd name="adj2" fmla="val 98758"/>
              <a:gd name="adj3" fmla="val 16667"/>
            </a:avLst>
          </a:prstGeom>
          <a:gradFill>
            <a:gsLst>
              <a:gs pos="0">
                <a:schemeClr val="accent1">
                  <a:lumMod val="0"/>
                  <a:lumOff val="100000"/>
                </a:schemeClr>
              </a:gs>
              <a:gs pos="35000">
                <a:schemeClr val="accent1">
                  <a:lumMod val="0"/>
                  <a:lumOff val="100000"/>
                </a:schemeClr>
              </a:gs>
              <a:gs pos="100000">
                <a:srgbClr val="0070C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57176" y="663211"/>
            <a:ext cx="6112547" cy="2308324"/>
          </a:xfrm>
          <a:prstGeom prst="rect">
            <a:avLst/>
          </a:prstGeom>
        </p:spPr>
        <p:txBody>
          <a:bodyPr wrap="square">
            <a:spAutoFit/>
          </a:bodyPr>
          <a:lstStyle/>
          <a:p>
            <a:pPr algn="ctr"/>
            <a:r>
              <a:rPr lang="en-GB" sz="4800" b="1" dirty="0" smtClean="0"/>
              <a:t>P18: “I feel like we’re being herded like cattle”.</a:t>
            </a:r>
            <a:endParaRPr lang="en-GB" sz="4800" b="1" dirty="0"/>
          </a:p>
        </p:txBody>
      </p:sp>
    </p:spTree>
    <p:extLst>
      <p:ext uri="{BB962C8B-B14F-4D97-AF65-F5344CB8AC3E}">
        <p14:creationId xmlns:p14="http://schemas.microsoft.com/office/powerpoint/2010/main" val="272282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2F8C-6FF1-41E5-9B91-8AF02A242613}"/>
              </a:ext>
            </a:extLst>
          </p:cNvPr>
          <p:cNvSpPr>
            <a:spLocks noGrp="1"/>
          </p:cNvSpPr>
          <p:nvPr>
            <p:ph type="title"/>
          </p:nvPr>
        </p:nvSpPr>
        <p:spPr>
          <a:xfrm>
            <a:off x="2431798" y="1585979"/>
            <a:ext cx="7328403" cy="3554730"/>
          </a:xfrm>
        </p:spPr>
        <p:txBody>
          <a:bodyPr>
            <a:normAutofit fontScale="90000"/>
          </a:bodyPr>
          <a:lstStyle/>
          <a:p>
            <a:pPr algn="ctr"/>
            <a:r>
              <a:rPr lang="en-GB" sz="6000" u="sng" dirty="0" smtClean="0"/>
              <a:t>Theme 3</a:t>
            </a:r>
            <a:r>
              <a:rPr lang="en-GB" sz="6000" u="sng" dirty="0"/>
              <a:t>) Paternalistic Practice and Hierarchies of Power</a:t>
            </a:r>
          </a:p>
        </p:txBody>
      </p:sp>
    </p:spTree>
    <p:extLst>
      <p:ext uri="{BB962C8B-B14F-4D97-AF65-F5344CB8AC3E}">
        <p14:creationId xmlns:p14="http://schemas.microsoft.com/office/powerpoint/2010/main" val="306786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66386" y="261665"/>
            <a:ext cx="5341656" cy="2812407"/>
          </a:xfrm>
          <a:prstGeom prst="wedgeRoundRectCallout">
            <a:avLst>
              <a:gd name="adj1" fmla="val 59709"/>
              <a:gd name="adj2" fmla="val -50222"/>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ounded Rectangular Callout 7"/>
          <p:cNvSpPr/>
          <p:nvPr/>
        </p:nvSpPr>
        <p:spPr>
          <a:xfrm>
            <a:off x="654425" y="3854420"/>
            <a:ext cx="10676964" cy="2801561"/>
          </a:xfrm>
          <a:prstGeom prst="wedgeRoundRectCallout">
            <a:avLst>
              <a:gd name="adj1" fmla="val 166"/>
              <a:gd name="adj2" fmla="val -59365"/>
              <a:gd name="adj3" fmla="val 16667"/>
            </a:avLst>
          </a:prstGeom>
          <a:gradFill>
            <a:gsLst>
              <a:gs pos="0">
                <a:schemeClr val="accent1">
                  <a:lumMod val="0"/>
                  <a:lumOff val="100000"/>
                </a:schemeClr>
              </a:gs>
              <a:gs pos="35000">
                <a:schemeClr val="accent1">
                  <a:lumMod val="0"/>
                  <a:lumOff val="100000"/>
                </a:schemeClr>
              </a:gs>
              <a:gs pos="100000">
                <a:srgbClr val="00B0F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6558782" y="680484"/>
            <a:ext cx="5341656" cy="2856343"/>
          </a:xfrm>
          <a:prstGeom prst="wedgeRoundRectCallout">
            <a:avLst>
              <a:gd name="adj1" fmla="val -63498"/>
              <a:gd name="adj2" fmla="val 2486"/>
              <a:gd name="adj3" fmla="val 16667"/>
            </a:avLst>
          </a:prstGeom>
          <a:gradFill flip="none" rotWithShape="1">
            <a:gsLst>
              <a:gs pos="0">
                <a:schemeClr val="accent1">
                  <a:lumMod val="0"/>
                  <a:lumOff val="100000"/>
                </a:schemeClr>
              </a:gs>
              <a:gs pos="35000">
                <a:schemeClr val="accent1">
                  <a:lumMod val="0"/>
                  <a:lumOff val="100000"/>
                </a:schemeClr>
              </a:gs>
              <a:gs pos="100000">
                <a:srgbClr val="0070C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E3F2368-AE65-46FD-A5F5-43163713465E}"/>
              </a:ext>
            </a:extLst>
          </p:cNvPr>
          <p:cNvSpPr/>
          <p:nvPr/>
        </p:nvSpPr>
        <p:spPr>
          <a:xfrm>
            <a:off x="191251" y="390595"/>
            <a:ext cx="5416791" cy="2554545"/>
          </a:xfrm>
          <a:prstGeom prst="rect">
            <a:avLst/>
          </a:prstGeom>
        </p:spPr>
        <p:txBody>
          <a:bodyPr wrap="square">
            <a:spAutoFit/>
          </a:bodyPr>
          <a:lstStyle/>
          <a:p>
            <a:pPr algn="ctr"/>
            <a:r>
              <a:rPr lang="en-GB" sz="3200" b="1" dirty="0"/>
              <a:t>S1: “I would like to see nurses have more of a role in decision-making about what pain relief would be appropriate for the patient. </a:t>
            </a:r>
            <a:endParaRPr lang="en-GB" sz="4800" b="1" dirty="0"/>
          </a:p>
        </p:txBody>
      </p:sp>
      <p:sp>
        <p:nvSpPr>
          <p:cNvPr id="11" name="Rectangle 10">
            <a:extLst>
              <a:ext uri="{FF2B5EF4-FFF2-40B4-BE49-F238E27FC236}">
                <a16:creationId xmlns:a16="http://schemas.microsoft.com/office/drawing/2014/main" id="{86DED953-4415-4A5F-96B2-75C1F87C49ED}"/>
              </a:ext>
            </a:extLst>
          </p:cNvPr>
          <p:cNvSpPr/>
          <p:nvPr/>
        </p:nvSpPr>
        <p:spPr>
          <a:xfrm>
            <a:off x="6647775" y="883037"/>
            <a:ext cx="5163670" cy="2062103"/>
          </a:xfrm>
          <a:prstGeom prst="rect">
            <a:avLst/>
          </a:prstGeom>
        </p:spPr>
        <p:txBody>
          <a:bodyPr wrap="square">
            <a:spAutoFit/>
          </a:bodyPr>
          <a:lstStyle/>
          <a:p>
            <a:pPr algn="ctr"/>
            <a:r>
              <a:rPr lang="en-GB" sz="3200" b="1" dirty="0"/>
              <a:t>S6: But yes if we had a little bit more…. or even if they gave us some choices. And trust that we would know.”</a:t>
            </a:r>
          </a:p>
        </p:txBody>
      </p:sp>
      <p:sp>
        <p:nvSpPr>
          <p:cNvPr id="2" name="Rectangle 1">
            <a:extLst>
              <a:ext uri="{FF2B5EF4-FFF2-40B4-BE49-F238E27FC236}">
                <a16:creationId xmlns:a16="http://schemas.microsoft.com/office/drawing/2014/main" id="{234D3AC1-DA09-494F-8025-45F5209A2D3E}"/>
              </a:ext>
            </a:extLst>
          </p:cNvPr>
          <p:cNvSpPr/>
          <p:nvPr/>
        </p:nvSpPr>
        <p:spPr>
          <a:xfrm>
            <a:off x="654425" y="3924032"/>
            <a:ext cx="10874966" cy="2554545"/>
          </a:xfrm>
          <a:prstGeom prst="rect">
            <a:avLst/>
          </a:prstGeom>
        </p:spPr>
        <p:txBody>
          <a:bodyPr wrap="square">
            <a:spAutoFit/>
          </a:bodyPr>
          <a:lstStyle/>
          <a:p>
            <a:pPr algn="ctr"/>
            <a:r>
              <a:rPr lang="en-GB" sz="3200" b="1" dirty="0">
                <a:latin typeface="+mj-lt"/>
                <a:ea typeface="Calibri" panose="020F0502020204030204" pitchFamily="34" charset="0"/>
              </a:rPr>
              <a:t>S10: “One of the sisters on the day unit had said, “this patient didn’t know about pre-analgesia”, well they wouldn’t know, because we didn’t know ourselves. I just think that people who are meant to give the information should be told it first. </a:t>
            </a:r>
            <a:endParaRPr lang="en-GB" sz="3200" b="1" dirty="0">
              <a:latin typeface="+mj-lt"/>
            </a:endParaRPr>
          </a:p>
        </p:txBody>
      </p:sp>
    </p:spTree>
    <p:extLst>
      <p:ext uri="{BB962C8B-B14F-4D97-AF65-F5344CB8AC3E}">
        <p14:creationId xmlns:p14="http://schemas.microsoft.com/office/powerpoint/2010/main" val="378275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505109" y="419004"/>
            <a:ext cx="10897996" cy="5393789"/>
          </a:xfrm>
          <a:prstGeom prst="wedgeRoundRectCallout">
            <a:avLst>
              <a:gd name="adj1" fmla="val 14554"/>
              <a:gd name="adj2" fmla="val 61989"/>
              <a:gd name="adj3" fmla="val 16667"/>
            </a:avLst>
          </a:prstGeom>
          <a:gradFill flip="none" rotWithShape="1">
            <a:gsLst>
              <a:gs pos="0">
                <a:schemeClr val="accent1">
                  <a:lumMod val="0"/>
                  <a:lumOff val="100000"/>
                </a:schemeClr>
              </a:gs>
              <a:gs pos="35000">
                <a:schemeClr val="accent1">
                  <a:lumMod val="0"/>
                  <a:lumOff val="100000"/>
                </a:schemeClr>
              </a:gs>
              <a:gs pos="100000">
                <a:srgbClr val="0070C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E3F2368-AE65-46FD-A5F5-43163713465E}"/>
              </a:ext>
            </a:extLst>
          </p:cNvPr>
          <p:cNvSpPr/>
          <p:nvPr/>
        </p:nvSpPr>
        <p:spPr>
          <a:xfrm>
            <a:off x="505108" y="469019"/>
            <a:ext cx="10897997" cy="5016758"/>
          </a:xfrm>
          <a:prstGeom prst="rect">
            <a:avLst/>
          </a:prstGeom>
        </p:spPr>
        <p:txBody>
          <a:bodyPr wrap="square">
            <a:spAutoFit/>
          </a:bodyPr>
          <a:lstStyle/>
          <a:p>
            <a:pPr algn="ctr"/>
            <a:r>
              <a:rPr lang="en-GB" sz="4000" b="1" dirty="0"/>
              <a:t>S23: Are you okay with paracetamol?</a:t>
            </a:r>
          </a:p>
          <a:p>
            <a:pPr algn="ctr"/>
            <a:r>
              <a:rPr lang="en-GB" sz="4000" b="1" dirty="0"/>
              <a:t>P29: Yes.</a:t>
            </a:r>
          </a:p>
          <a:p>
            <a:pPr algn="ctr"/>
            <a:r>
              <a:rPr lang="en-GB" sz="4000" b="1" dirty="0"/>
              <a:t>S23: Are you okay with Ibuprofen?</a:t>
            </a:r>
          </a:p>
          <a:p>
            <a:pPr algn="ctr"/>
            <a:r>
              <a:rPr lang="en-GB" sz="4000" b="1" dirty="0"/>
              <a:t>P29: Yes. </a:t>
            </a:r>
          </a:p>
          <a:p>
            <a:pPr algn="ctr"/>
            <a:r>
              <a:rPr lang="en-GB" sz="4000" b="1" dirty="0"/>
              <a:t>S23: And are you okay with codeine?</a:t>
            </a:r>
          </a:p>
          <a:p>
            <a:pPr algn="ctr"/>
            <a:r>
              <a:rPr lang="en-GB" sz="4000" b="1" dirty="0"/>
              <a:t>P29: Yes. </a:t>
            </a:r>
          </a:p>
          <a:p>
            <a:pPr algn="ctr"/>
            <a:r>
              <a:rPr lang="en-GB" sz="4000" b="1" dirty="0"/>
              <a:t>S23: These are your medications for afterwards.”</a:t>
            </a:r>
          </a:p>
        </p:txBody>
      </p:sp>
    </p:spTree>
    <p:extLst>
      <p:ext uri="{BB962C8B-B14F-4D97-AF65-F5344CB8AC3E}">
        <p14:creationId xmlns:p14="http://schemas.microsoft.com/office/powerpoint/2010/main" val="364739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376518" y="1013792"/>
            <a:ext cx="10990729" cy="4672416"/>
          </a:xfrm>
          <a:prstGeom prst="wedgeRoundRectCallout">
            <a:avLst>
              <a:gd name="adj1" fmla="val -1304"/>
              <a:gd name="adj2" fmla="val 73732"/>
              <a:gd name="adj3" fmla="val 16667"/>
            </a:avLst>
          </a:prstGeom>
          <a:gradFill flip="none" rotWithShape="1">
            <a:gsLst>
              <a:gs pos="0">
                <a:schemeClr val="accent1">
                  <a:lumMod val="0"/>
                  <a:lumOff val="100000"/>
                </a:schemeClr>
              </a:gs>
              <a:gs pos="35000">
                <a:schemeClr val="accent1">
                  <a:lumMod val="0"/>
                  <a:lumOff val="100000"/>
                </a:schemeClr>
              </a:gs>
              <a:gs pos="100000">
                <a:srgbClr val="0070C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6DED953-4415-4A5F-96B2-75C1F87C49ED}"/>
              </a:ext>
            </a:extLst>
          </p:cNvPr>
          <p:cNvSpPr/>
          <p:nvPr/>
        </p:nvSpPr>
        <p:spPr>
          <a:xfrm>
            <a:off x="521904" y="1112216"/>
            <a:ext cx="10845344" cy="4524315"/>
          </a:xfrm>
          <a:prstGeom prst="rect">
            <a:avLst/>
          </a:prstGeom>
        </p:spPr>
        <p:txBody>
          <a:bodyPr wrap="square">
            <a:spAutoFit/>
          </a:bodyPr>
          <a:lstStyle/>
          <a:p>
            <a:pPr algn="ctr"/>
            <a:r>
              <a:rPr lang="en-GB" sz="3600" dirty="0"/>
              <a:t>S22: </a:t>
            </a:r>
            <a:r>
              <a:rPr lang="en-GB" sz="3600" b="1" dirty="0"/>
              <a:t>It shouldn’t be too sore</a:t>
            </a:r>
            <a:r>
              <a:rPr lang="en-GB" sz="3600" dirty="0"/>
              <a:t>, paracetamol, </a:t>
            </a:r>
            <a:r>
              <a:rPr lang="en-GB" sz="3600" b="1" dirty="0" err="1"/>
              <a:t>brufen</a:t>
            </a:r>
            <a:r>
              <a:rPr lang="en-GB" sz="3600" dirty="0"/>
              <a:t>, and wouldn’t even think you need much more than that really.</a:t>
            </a:r>
          </a:p>
          <a:p>
            <a:pPr algn="ctr"/>
            <a:r>
              <a:rPr lang="en-GB" sz="3600" dirty="0"/>
              <a:t>P65: Just I’m a bit apprehensive cos I’ve never been under anaesthetic before.</a:t>
            </a:r>
          </a:p>
          <a:p>
            <a:pPr algn="ctr"/>
            <a:r>
              <a:rPr lang="en-GB" sz="3600" dirty="0"/>
              <a:t>S22: </a:t>
            </a:r>
            <a:r>
              <a:rPr lang="en-GB" sz="3600" b="1" dirty="0"/>
              <a:t>Well it's not a proper anaesthetic</a:t>
            </a:r>
            <a:r>
              <a:rPr lang="en-GB" sz="3600" dirty="0"/>
              <a:t>, erm.... I'm not sure if that’s </a:t>
            </a:r>
            <a:r>
              <a:rPr lang="en-GB" sz="3600" dirty="0" err="1"/>
              <a:t>gonna</a:t>
            </a:r>
            <a:r>
              <a:rPr lang="en-GB" sz="3600" dirty="0"/>
              <a:t> make you more or less.... </a:t>
            </a:r>
            <a:r>
              <a:rPr lang="en-GB" sz="3600" b="1" dirty="0"/>
              <a:t>but don’t worry about it</a:t>
            </a:r>
            <a:r>
              <a:rPr lang="en-GB" sz="3600" dirty="0"/>
              <a:t>.</a:t>
            </a:r>
          </a:p>
        </p:txBody>
      </p:sp>
    </p:spTree>
    <p:extLst>
      <p:ext uri="{BB962C8B-B14F-4D97-AF65-F5344CB8AC3E}">
        <p14:creationId xmlns:p14="http://schemas.microsoft.com/office/powerpoint/2010/main" val="411187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22942" y="944880"/>
            <a:ext cx="11062446" cy="4937760"/>
          </a:xfrm>
          <a:prstGeom prst="wedgeRoundRectCallout">
            <a:avLst>
              <a:gd name="adj1" fmla="val -33248"/>
              <a:gd name="adj2" fmla="val -65542"/>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6DED953-4415-4A5F-96B2-75C1F87C49ED}"/>
              </a:ext>
            </a:extLst>
          </p:cNvPr>
          <p:cNvSpPr/>
          <p:nvPr/>
        </p:nvSpPr>
        <p:spPr>
          <a:xfrm>
            <a:off x="522942" y="944880"/>
            <a:ext cx="11062446" cy="4939814"/>
          </a:xfrm>
          <a:prstGeom prst="rect">
            <a:avLst/>
          </a:prstGeom>
        </p:spPr>
        <p:txBody>
          <a:bodyPr wrap="square">
            <a:spAutoFit/>
          </a:bodyPr>
          <a:lstStyle/>
          <a:p>
            <a:pPr algn="ctr"/>
            <a:r>
              <a:rPr lang="en-GB" sz="3500" b="1" dirty="0"/>
              <a:t>S16: “I don’t say to people would you like the surgeon to put local in. I tend to sort of say that’s what we are going to do….I suppose I am making assumptions. I have never thought about it before, but yes I’m making assumptions that people are quite happy with that because we all know people do feel disempowered when they come into hospital. So I suppose I am being a bit paternalistic there. </a:t>
            </a:r>
          </a:p>
        </p:txBody>
      </p:sp>
    </p:spTree>
    <p:extLst>
      <p:ext uri="{BB962C8B-B14F-4D97-AF65-F5344CB8AC3E}">
        <p14:creationId xmlns:p14="http://schemas.microsoft.com/office/powerpoint/2010/main" val="172204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40" y="884917"/>
            <a:ext cx="11772900" cy="5786045"/>
          </a:xfrm>
        </p:spPr>
        <p:txBody>
          <a:bodyPr>
            <a:noAutofit/>
          </a:bodyPr>
          <a:lstStyle/>
          <a:p>
            <a:pPr>
              <a:lnSpc>
                <a:spcPct val="150000"/>
              </a:lnSpc>
            </a:pPr>
            <a:r>
              <a:rPr lang="en-GB" sz="3000" dirty="0"/>
              <a:t>Surgery is one of the most common mechanisms for causing pain      </a:t>
            </a:r>
            <a:r>
              <a:rPr lang="en-GB" sz="1800" dirty="0"/>
              <a:t>(Ward, 2014). </a:t>
            </a:r>
          </a:p>
          <a:p>
            <a:pPr>
              <a:lnSpc>
                <a:spcPct val="150000"/>
              </a:lnSpc>
            </a:pPr>
            <a:r>
              <a:rPr lang="en-GB" sz="3000" dirty="0"/>
              <a:t>Individualised analgesic requirements explored preoperatively            </a:t>
            </a:r>
            <a:r>
              <a:rPr lang="en-GB" sz="1800" dirty="0"/>
              <a:t>(Pinto </a:t>
            </a:r>
            <a:r>
              <a:rPr lang="en-GB" sz="1800" i="1" dirty="0"/>
              <a:t>et al., </a:t>
            </a:r>
            <a:r>
              <a:rPr lang="en-GB" sz="1800" dirty="0"/>
              <a:t>2012) </a:t>
            </a:r>
          </a:p>
          <a:p>
            <a:pPr>
              <a:lnSpc>
                <a:spcPct val="150000"/>
              </a:lnSpc>
            </a:pPr>
            <a:r>
              <a:rPr lang="en-GB" sz="3000" dirty="0"/>
              <a:t>Abundance of literature examining preoperative pain planning for inpatients, but limited for day surgery patients. </a:t>
            </a:r>
          </a:p>
          <a:p>
            <a:pPr>
              <a:lnSpc>
                <a:spcPct val="150000"/>
              </a:lnSpc>
            </a:pPr>
            <a:r>
              <a:rPr lang="en-GB" sz="3000" dirty="0"/>
              <a:t>80% of  UK surgical procedures day case                                           </a:t>
            </a:r>
            <a:r>
              <a:rPr lang="en-GB" sz="1800" dirty="0"/>
              <a:t>(AAGBI, 2011a)  </a:t>
            </a:r>
            <a:endParaRPr lang="en-GB" sz="3000" dirty="0"/>
          </a:p>
        </p:txBody>
      </p:sp>
      <p:sp>
        <p:nvSpPr>
          <p:cNvPr id="4" name="Title 3"/>
          <p:cNvSpPr>
            <a:spLocks noGrp="1"/>
          </p:cNvSpPr>
          <p:nvPr>
            <p:ph type="title"/>
          </p:nvPr>
        </p:nvSpPr>
        <p:spPr>
          <a:xfrm>
            <a:off x="107180" y="0"/>
            <a:ext cx="11277494" cy="884917"/>
          </a:xfrm>
        </p:spPr>
        <p:txBody>
          <a:bodyPr/>
          <a:lstStyle/>
          <a:p>
            <a:r>
              <a:rPr lang="en-GB" u="sng" dirty="0"/>
              <a:t>Introduction</a:t>
            </a:r>
          </a:p>
        </p:txBody>
      </p:sp>
    </p:spTree>
    <p:extLst>
      <p:ext uri="{BB962C8B-B14F-4D97-AF65-F5344CB8AC3E}">
        <p14:creationId xmlns:p14="http://schemas.microsoft.com/office/powerpoint/2010/main" val="3239432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2F8C-6FF1-41E5-9B91-8AF02A242613}"/>
              </a:ext>
            </a:extLst>
          </p:cNvPr>
          <p:cNvSpPr>
            <a:spLocks noGrp="1"/>
          </p:cNvSpPr>
          <p:nvPr>
            <p:ph type="title"/>
          </p:nvPr>
        </p:nvSpPr>
        <p:spPr>
          <a:xfrm>
            <a:off x="2368002" y="1585979"/>
            <a:ext cx="7328403" cy="3554730"/>
          </a:xfrm>
        </p:spPr>
        <p:txBody>
          <a:bodyPr>
            <a:normAutofit/>
          </a:bodyPr>
          <a:lstStyle/>
          <a:p>
            <a:pPr algn="ctr"/>
            <a:r>
              <a:rPr lang="en-GB" sz="6000" u="sng" dirty="0" smtClean="0"/>
              <a:t>Theme 4</a:t>
            </a:r>
            <a:r>
              <a:rPr lang="en-GB" sz="6000" u="sng" dirty="0"/>
              <a:t>) Unconscious Bias</a:t>
            </a:r>
            <a:br>
              <a:rPr lang="en-GB" sz="6000" u="sng" dirty="0"/>
            </a:br>
            <a:r>
              <a:rPr lang="en-GB" sz="6000" u="sng" dirty="0"/>
              <a:t>(Surgery and Gender)</a:t>
            </a:r>
          </a:p>
        </p:txBody>
      </p:sp>
    </p:spTree>
    <p:extLst>
      <p:ext uri="{BB962C8B-B14F-4D97-AF65-F5344CB8AC3E}">
        <p14:creationId xmlns:p14="http://schemas.microsoft.com/office/powerpoint/2010/main" val="3827357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6194323" y="3067136"/>
            <a:ext cx="5825597" cy="3516663"/>
          </a:xfrm>
          <a:prstGeom prst="wedgeRoundRectCallout">
            <a:avLst>
              <a:gd name="adj1" fmla="val -63165"/>
              <a:gd name="adj2" fmla="val -27868"/>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ounded Rectangular Callout 12"/>
          <p:cNvSpPr/>
          <p:nvPr/>
        </p:nvSpPr>
        <p:spPr>
          <a:xfrm>
            <a:off x="172080" y="4559735"/>
            <a:ext cx="5609287" cy="2062103"/>
          </a:xfrm>
          <a:prstGeom prst="wedgeRoundRectCallout">
            <a:avLst>
              <a:gd name="adj1" fmla="val 59726"/>
              <a:gd name="adj2" fmla="val 52305"/>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6506433" y="327355"/>
            <a:ext cx="5125908" cy="2455062"/>
          </a:xfrm>
          <a:prstGeom prst="wedgeRoundRectCallout">
            <a:avLst>
              <a:gd name="adj1" fmla="val 57918"/>
              <a:gd name="adj2" fmla="val -56915"/>
              <a:gd name="adj3" fmla="val 16667"/>
            </a:avLst>
          </a:prstGeom>
          <a:gradFill flip="none" rotWithShape="1">
            <a:gsLst>
              <a:gs pos="0">
                <a:schemeClr val="accent1">
                  <a:lumMod val="0"/>
                  <a:lumOff val="100000"/>
                </a:schemeClr>
              </a:gs>
              <a:gs pos="35000">
                <a:schemeClr val="accent1">
                  <a:lumMod val="0"/>
                  <a:lumOff val="100000"/>
                </a:schemeClr>
              </a:gs>
              <a:gs pos="100000">
                <a:srgbClr val="00B0F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Content Placeholder 1"/>
          <p:cNvSpPr>
            <a:spLocks noGrp="1"/>
          </p:cNvSpPr>
          <p:nvPr>
            <p:ph idx="4294967295"/>
          </p:nvPr>
        </p:nvSpPr>
        <p:spPr>
          <a:xfrm>
            <a:off x="6407249" y="612075"/>
            <a:ext cx="5042837" cy="2170341"/>
          </a:xfrm>
        </p:spPr>
        <p:txBody>
          <a:bodyPr>
            <a:noAutofit/>
          </a:bodyPr>
          <a:lstStyle/>
          <a:p>
            <a:pPr marL="0" indent="0" algn="ctr">
              <a:buNone/>
            </a:pPr>
            <a:r>
              <a:rPr lang="en-GB" sz="3200" b="1" dirty="0"/>
              <a:t>S29: “Getting into the theatre and recovery room are actually longer than the surgery itself.” </a:t>
            </a:r>
          </a:p>
        </p:txBody>
      </p:sp>
      <p:sp>
        <p:nvSpPr>
          <p:cNvPr id="7" name="Rectangle 6"/>
          <p:cNvSpPr/>
          <p:nvPr/>
        </p:nvSpPr>
        <p:spPr>
          <a:xfrm>
            <a:off x="296594" y="4559736"/>
            <a:ext cx="5484773" cy="2062103"/>
          </a:xfrm>
          <a:prstGeom prst="rect">
            <a:avLst/>
          </a:prstGeom>
        </p:spPr>
        <p:txBody>
          <a:bodyPr wrap="square">
            <a:spAutoFit/>
          </a:bodyPr>
          <a:lstStyle/>
          <a:p>
            <a:pPr algn="ctr"/>
            <a:r>
              <a:rPr lang="en-GB" sz="3200" b="1" dirty="0"/>
              <a:t>S16: “So they are having a look inside your bladder and I little stretch this morning?” </a:t>
            </a:r>
          </a:p>
        </p:txBody>
      </p:sp>
      <p:sp>
        <p:nvSpPr>
          <p:cNvPr id="11" name="Rounded Rectangular Callout 10"/>
          <p:cNvSpPr/>
          <p:nvPr/>
        </p:nvSpPr>
        <p:spPr>
          <a:xfrm>
            <a:off x="405924" y="330396"/>
            <a:ext cx="4981290" cy="4005630"/>
          </a:xfrm>
          <a:prstGeom prst="wedgeRoundRectCallout">
            <a:avLst>
              <a:gd name="adj1" fmla="val 62470"/>
              <a:gd name="adj2" fmla="val 1488"/>
              <a:gd name="adj3" fmla="val 16667"/>
            </a:avLst>
          </a:prstGeom>
          <a:gradFill>
            <a:gsLst>
              <a:gs pos="0">
                <a:schemeClr val="accent1">
                  <a:lumMod val="0"/>
                  <a:lumOff val="100000"/>
                </a:schemeClr>
              </a:gs>
              <a:gs pos="35000">
                <a:schemeClr val="accent1">
                  <a:lumMod val="0"/>
                  <a:lumOff val="100000"/>
                </a:schemeClr>
              </a:gs>
              <a:gs pos="100000">
                <a:srgbClr val="00B0F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05109" y="366382"/>
            <a:ext cx="4981289" cy="4031873"/>
          </a:xfrm>
          <a:prstGeom prst="rect">
            <a:avLst/>
          </a:prstGeom>
        </p:spPr>
        <p:txBody>
          <a:bodyPr wrap="square">
            <a:spAutoFit/>
          </a:bodyPr>
          <a:lstStyle/>
          <a:p>
            <a:pPr algn="ctr"/>
            <a:r>
              <a:rPr lang="en-GB" sz="3200" b="1" dirty="0"/>
              <a:t>S22: “</a:t>
            </a:r>
            <a:r>
              <a:rPr lang="en-GB" sz="3200" b="1" dirty="0" err="1"/>
              <a:t>Okayee</a:t>
            </a:r>
            <a:r>
              <a:rPr lang="en-GB" sz="3200" b="1" dirty="0"/>
              <a:t> </a:t>
            </a:r>
            <a:r>
              <a:rPr lang="en-GB" sz="3200" b="1" dirty="0" err="1"/>
              <a:t>doke</a:t>
            </a:r>
            <a:r>
              <a:rPr lang="en-GB" sz="3200" b="1" dirty="0"/>
              <a:t>, so this is pretty straightforward stuff. It’s not a major procedure shouldn’t be too sore afterwards, it should settle down quite quickly.”</a:t>
            </a:r>
          </a:p>
        </p:txBody>
      </p:sp>
      <p:sp>
        <p:nvSpPr>
          <p:cNvPr id="9" name="Rectangle 8"/>
          <p:cNvSpPr/>
          <p:nvPr/>
        </p:nvSpPr>
        <p:spPr>
          <a:xfrm>
            <a:off x="6194323" y="3301973"/>
            <a:ext cx="5825597" cy="3046988"/>
          </a:xfrm>
          <a:prstGeom prst="rect">
            <a:avLst/>
          </a:prstGeom>
        </p:spPr>
        <p:txBody>
          <a:bodyPr wrap="square">
            <a:spAutoFit/>
          </a:bodyPr>
          <a:lstStyle/>
          <a:p>
            <a:pPr algn="ctr"/>
            <a:r>
              <a:rPr lang="en-GB" sz="3200" b="1" dirty="0"/>
              <a:t>S13: “Okay, well I’m the anaesthetist. I'll be looking after you while you’re asleep having this </a:t>
            </a:r>
            <a:r>
              <a:rPr lang="en-GB" sz="3200" b="1" dirty="0" err="1"/>
              <a:t>minorish</a:t>
            </a:r>
            <a:r>
              <a:rPr lang="en-GB" sz="3200" b="1" dirty="0"/>
              <a:t> operation from our perspective.”</a:t>
            </a:r>
          </a:p>
        </p:txBody>
      </p:sp>
    </p:spTree>
    <p:extLst>
      <p:ext uri="{BB962C8B-B14F-4D97-AF65-F5344CB8AC3E}">
        <p14:creationId xmlns:p14="http://schemas.microsoft.com/office/powerpoint/2010/main" val="2375992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9375"/>
            <a:ext cx="12192000" cy="1139825"/>
          </a:xfrm>
        </p:spPr>
        <p:txBody>
          <a:bodyPr>
            <a:normAutofit/>
          </a:bodyPr>
          <a:lstStyle/>
          <a:p>
            <a:pPr algn="ctr"/>
            <a:r>
              <a:rPr lang="en-GB" sz="3600" u="sng" dirty="0"/>
              <a:t>Time spent with patients – surgical speciality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96290372"/>
              </p:ext>
            </p:extLst>
          </p:nvPr>
        </p:nvGraphicFramePr>
        <p:xfrm>
          <a:off x="252711" y="872837"/>
          <a:ext cx="11939290" cy="568932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txBox="1">
            <a:spLocks/>
          </p:cNvSpPr>
          <p:nvPr/>
        </p:nvSpPr>
        <p:spPr>
          <a:xfrm>
            <a:off x="252710" y="1306081"/>
            <a:ext cx="5737555" cy="3947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1145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07594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05110" y="3352800"/>
            <a:ext cx="10998768" cy="3230999"/>
          </a:xfrm>
          <a:prstGeom prst="wedgeRoundRectCallout">
            <a:avLst>
              <a:gd name="adj1" fmla="val 54576"/>
              <a:gd name="adj2" fmla="val 147"/>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ounded Rectangular Callout 9"/>
          <p:cNvSpPr/>
          <p:nvPr/>
        </p:nvSpPr>
        <p:spPr>
          <a:xfrm>
            <a:off x="505109" y="260717"/>
            <a:ext cx="10998769" cy="2904514"/>
          </a:xfrm>
          <a:prstGeom prst="wedgeRoundRectCallout">
            <a:avLst>
              <a:gd name="adj1" fmla="val 55147"/>
              <a:gd name="adj2" fmla="val 45777"/>
              <a:gd name="adj3" fmla="val 16667"/>
            </a:avLst>
          </a:prstGeom>
          <a:gradFill flip="none" rotWithShape="1">
            <a:gsLst>
              <a:gs pos="0">
                <a:schemeClr val="accent1">
                  <a:lumMod val="0"/>
                  <a:lumOff val="100000"/>
                </a:schemeClr>
              </a:gs>
              <a:gs pos="35000">
                <a:schemeClr val="accent1">
                  <a:lumMod val="0"/>
                  <a:lumOff val="100000"/>
                </a:schemeClr>
              </a:gs>
              <a:gs pos="100000">
                <a:srgbClr val="00B0F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Content Placeholder 1"/>
          <p:cNvSpPr>
            <a:spLocks noGrp="1"/>
          </p:cNvSpPr>
          <p:nvPr>
            <p:ph idx="4294967295"/>
          </p:nvPr>
        </p:nvSpPr>
        <p:spPr>
          <a:xfrm>
            <a:off x="679937" y="3506127"/>
            <a:ext cx="10644554" cy="2924344"/>
          </a:xfrm>
        </p:spPr>
        <p:txBody>
          <a:bodyPr>
            <a:noAutofit/>
          </a:bodyPr>
          <a:lstStyle/>
          <a:p>
            <a:pPr marL="0" indent="0" algn="ctr">
              <a:buNone/>
            </a:pPr>
            <a:r>
              <a:rPr lang="en-GB" b="1" dirty="0">
                <a:latin typeface="Arial" panose="020B0604020202020204" pitchFamily="34" charset="0"/>
                <a:cs typeface="Arial" panose="020B0604020202020204" pitchFamily="34" charset="0"/>
              </a:rPr>
              <a:t>S19: “I mean it is all to do with resources and money. Orthopaedics make an enormous amount of money and therefore have an enormous amount of resources, the general surgeons and the gynaecologist don’t make any money at all, in fact they lose a vast amount of money, so therefore the resources aren’t really there for them. So I guess in a little way they might be slightly disadvantaged.”</a:t>
            </a:r>
          </a:p>
        </p:txBody>
      </p:sp>
      <p:sp>
        <p:nvSpPr>
          <p:cNvPr id="6" name="Rectangle 5"/>
          <p:cNvSpPr/>
          <p:nvPr/>
        </p:nvSpPr>
        <p:spPr>
          <a:xfrm>
            <a:off x="502830" y="260717"/>
            <a:ext cx="10998769" cy="2677656"/>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S15: “I think in orthopaedics we are so geared to fast track measures, to ameliorate the pain and get them into physio. That the emphasis is there and there is so much input invested in orthopaedics in the way of information giving and talking about blocks, that it looks much bigger than the emphasis placed on the other specialities I think.”</a:t>
            </a:r>
          </a:p>
        </p:txBody>
      </p:sp>
    </p:spTree>
    <p:extLst>
      <p:ext uri="{BB962C8B-B14F-4D97-AF65-F5344CB8AC3E}">
        <p14:creationId xmlns:p14="http://schemas.microsoft.com/office/powerpoint/2010/main" val="2740896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DF45A38-4E73-4FAE-98CE-197570F8727E}"/>
              </a:ext>
            </a:extLst>
          </p:cNvPr>
          <p:cNvGraphicFramePr/>
          <p:nvPr>
            <p:extLst>
              <p:ext uri="{D42A27DB-BD31-4B8C-83A1-F6EECF244321}">
                <p14:modId xmlns:p14="http://schemas.microsoft.com/office/powerpoint/2010/main" val="3637772747"/>
              </p:ext>
            </p:extLst>
          </p:nvPr>
        </p:nvGraphicFramePr>
        <p:xfrm>
          <a:off x="1" y="961292"/>
          <a:ext cx="11980984" cy="589670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3">
            <a:extLst>
              <a:ext uri="{FF2B5EF4-FFF2-40B4-BE49-F238E27FC236}">
                <a16:creationId xmlns:a16="http://schemas.microsoft.com/office/drawing/2014/main" id="{F6B9635B-6366-4B94-A1E8-650984B50039}"/>
              </a:ext>
            </a:extLst>
          </p:cNvPr>
          <p:cNvSpPr txBox="1">
            <a:spLocks/>
          </p:cNvSpPr>
          <p:nvPr/>
        </p:nvSpPr>
        <p:spPr>
          <a:xfrm>
            <a:off x="0" y="79375"/>
            <a:ext cx="12192000" cy="881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3600" u="sng" dirty="0"/>
              <a:t>Time spent with patients – staff gender</a:t>
            </a:r>
          </a:p>
        </p:txBody>
      </p:sp>
    </p:spTree>
    <p:extLst>
      <p:ext uri="{BB962C8B-B14F-4D97-AF65-F5344CB8AC3E}">
        <p14:creationId xmlns:p14="http://schemas.microsoft.com/office/powerpoint/2010/main" val="3592583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844063" y="3235569"/>
            <a:ext cx="10433538" cy="3182035"/>
          </a:xfrm>
          <a:prstGeom prst="wedgeRoundRectCallout">
            <a:avLst>
              <a:gd name="adj1" fmla="val 4071"/>
              <a:gd name="adj2" fmla="val -58611"/>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Rounded Rectangular Callout 10"/>
          <p:cNvSpPr/>
          <p:nvPr/>
        </p:nvSpPr>
        <p:spPr>
          <a:xfrm>
            <a:off x="844063" y="137931"/>
            <a:ext cx="10433538" cy="2534931"/>
          </a:xfrm>
          <a:prstGeom prst="wedgeRoundRectCallout">
            <a:avLst>
              <a:gd name="adj1" fmla="val -3298"/>
              <a:gd name="adj2" fmla="val 59190"/>
              <a:gd name="adj3" fmla="val 16667"/>
            </a:avLst>
          </a:prstGeom>
          <a:gradFill>
            <a:gsLst>
              <a:gs pos="0">
                <a:schemeClr val="accent1">
                  <a:lumMod val="0"/>
                  <a:lumOff val="100000"/>
                </a:schemeClr>
              </a:gs>
              <a:gs pos="35000">
                <a:schemeClr val="accent1">
                  <a:lumMod val="0"/>
                  <a:lumOff val="100000"/>
                </a:schemeClr>
              </a:gs>
              <a:gs pos="100000">
                <a:srgbClr val="00B0F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44063" y="324529"/>
            <a:ext cx="10433538" cy="2123658"/>
          </a:xfrm>
          <a:prstGeom prst="rect">
            <a:avLst/>
          </a:prstGeom>
        </p:spPr>
        <p:txBody>
          <a:bodyPr wrap="square">
            <a:spAutoFit/>
          </a:bodyPr>
          <a:lstStyle/>
          <a:p>
            <a:pPr algn="ctr"/>
            <a:r>
              <a:rPr lang="en-GB" sz="4400" b="1" dirty="0" smtClean="0">
                <a:latin typeface="Arial" panose="020B0604020202020204" pitchFamily="34" charset="0"/>
                <a:cs typeface="Arial" panose="020B0604020202020204" pitchFamily="34" charset="0"/>
              </a:rPr>
              <a:t>MALE UROLOGY PATIENT               S26: “You’re </a:t>
            </a:r>
            <a:r>
              <a:rPr lang="en-GB" sz="4400" b="1" dirty="0">
                <a:latin typeface="Arial" panose="020B0604020202020204" pitchFamily="34" charset="0"/>
                <a:cs typeface="Arial" panose="020B0604020202020204" pitchFamily="34" charset="0"/>
              </a:rPr>
              <a:t>having an operation in a delicate area, so it can be sore.”  </a:t>
            </a:r>
          </a:p>
        </p:txBody>
      </p:sp>
      <p:sp>
        <p:nvSpPr>
          <p:cNvPr id="4" name="Rectangle 3">
            <a:extLst>
              <a:ext uri="{FF2B5EF4-FFF2-40B4-BE49-F238E27FC236}">
                <a16:creationId xmlns:a16="http://schemas.microsoft.com/office/drawing/2014/main" id="{5CD26556-F220-4CE4-9C7C-67AE63D76C3C}"/>
              </a:ext>
            </a:extLst>
          </p:cNvPr>
          <p:cNvSpPr/>
          <p:nvPr/>
        </p:nvSpPr>
        <p:spPr>
          <a:xfrm>
            <a:off x="844064" y="3426202"/>
            <a:ext cx="10058398" cy="2123658"/>
          </a:xfrm>
          <a:prstGeom prst="rect">
            <a:avLst/>
          </a:prstGeom>
        </p:spPr>
        <p:txBody>
          <a:bodyPr wrap="square">
            <a:spAutoFit/>
          </a:bodyPr>
          <a:lstStyle/>
          <a:p>
            <a:pPr algn="ctr"/>
            <a:r>
              <a:rPr lang="en-GB" sz="4400" b="1" dirty="0" smtClean="0">
                <a:latin typeface="Arial" panose="020B0604020202020204" pitchFamily="34" charset="0"/>
                <a:ea typeface="Calibri" panose="020F0502020204030204" pitchFamily="34" charset="0"/>
                <a:cs typeface="Arial" panose="020B0604020202020204" pitchFamily="34" charset="0"/>
              </a:rPr>
              <a:t>FEMALE GYNAECOLOGY PATIENT S26</a:t>
            </a:r>
            <a:r>
              <a:rPr lang="en-GB" sz="4400" b="1" dirty="0" smtClean="0">
                <a:latin typeface="Arial" panose="020B0604020202020204" pitchFamily="34" charset="0"/>
                <a:cs typeface="Arial" panose="020B0604020202020204" pitchFamily="34" charset="0"/>
              </a:rPr>
              <a:t>: </a:t>
            </a:r>
            <a:r>
              <a:rPr lang="en-GB" sz="4400" b="1" dirty="0">
                <a:latin typeface="Arial" panose="020B0604020202020204" pitchFamily="34" charset="0"/>
                <a:cs typeface="Arial" panose="020B0604020202020204" pitchFamily="34" charset="0"/>
              </a:rPr>
              <a:t>“From our perspective. It’ll be kind of like period pains, if that!.”</a:t>
            </a:r>
          </a:p>
        </p:txBody>
      </p:sp>
    </p:spTree>
    <p:extLst>
      <p:ext uri="{BB962C8B-B14F-4D97-AF65-F5344CB8AC3E}">
        <p14:creationId xmlns:p14="http://schemas.microsoft.com/office/powerpoint/2010/main" val="2497359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396240" y="3596641"/>
            <a:ext cx="11267441" cy="2987158"/>
          </a:xfrm>
          <a:prstGeom prst="wedgeRoundRectCallout">
            <a:avLst>
              <a:gd name="adj1" fmla="val 4071"/>
              <a:gd name="adj2" fmla="val -58611"/>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ounded Rectangular Callout 10"/>
          <p:cNvSpPr/>
          <p:nvPr/>
        </p:nvSpPr>
        <p:spPr>
          <a:xfrm>
            <a:off x="292173" y="428484"/>
            <a:ext cx="11503587" cy="2832876"/>
          </a:xfrm>
          <a:prstGeom prst="wedgeRoundRectCallout">
            <a:avLst>
              <a:gd name="adj1" fmla="val -3298"/>
              <a:gd name="adj2" fmla="val 59190"/>
              <a:gd name="adj3" fmla="val 16667"/>
            </a:avLst>
          </a:prstGeom>
          <a:gradFill>
            <a:gsLst>
              <a:gs pos="0">
                <a:schemeClr val="accent1">
                  <a:lumMod val="0"/>
                  <a:lumOff val="100000"/>
                </a:schemeClr>
              </a:gs>
              <a:gs pos="35000">
                <a:schemeClr val="accent1">
                  <a:lumMod val="0"/>
                  <a:lumOff val="100000"/>
                </a:schemeClr>
              </a:gs>
              <a:gs pos="100000">
                <a:srgbClr val="00B0F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92174" y="464559"/>
            <a:ext cx="11503586" cy="2677656"/>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I: “Can you think of a time when a patient’s pain was difficult to manage? S4: I find I have a lot more patients who’ve had gynae procedures who’ve experienced quite a lot of…. I wouldn’t say unmanageable, but they’ve had a lot more than they expected to have. In the last lady who’d had an ablation…. she had everything from the drug chart that I could give her.” </a:t>
            </a:r>
          </a:p>
        </p:txBody>
      </p:sp>
      <p:sp>
        <p:nvSpPr>
          <p:cNvPr id="4" name="Rectangle 3">
            <a:extLst>
              <a:ext uri="{FF2B5EF4-FFF2-40B4-BE49-F238E27FC236}">
                <a16:creationId xmlns:a16="http://schemas.microsoft.com/office/drawing/2014/main" id="{5CD26556-F220-4CE4-9C7C-67AE63D76C3C}"/>
              </a:ext>
            </a:extLst>
          </p:cNvPr>
          <p:cNvSpPr/>
          <p:nvPr/>
        </p:nvSpPr>
        <p:spPr>
          <a:xfrm>
            <a:off x="0" y="3751860"/>
            <a:ext cx="12192000" cy="2677656"/>
          </a:xfrm>
          <a:prstGeom prst="rect">
            <a:avLst/>
          </a:prstGeom>
        </p:spPr>
        <p:txBody>
          <a:bodyPr wrap="square">
            <a:spAutoFit/>
          </a:bodyPr>
          <a:lstStyle/>
          <a:p>
            <a:pPr marL="450215" marR="539115"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800" b="1" dirty="0">
                <a:latin typeface="Arial" panose="020B0604020202020204" pitchFamily="34" charset="0"/>
                <a:ea typeface="Calibri" panose="020F0502020204030204" pitchFamily="34" charset="0"/>
                <a:cs typeface="Arial" panose="020B0604020202020204" pitchFamily="34" charset="0"/>
              </a:rPr>
              <a:t>S13: To be honest I think sometimes gynae patients might get a slightly raw deal, because some people see gynae as less major than general surgery, but at the end of the day if you’re having an abdominal hysterectomy you’re having a laparotomy, and it is a major abdominal procedure. So I think those patients tend to probably get a worse deal for postop analgesia.”</a:t>
            </a:r>
            <a:endParaRPr lang="en-GB" sz="28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7654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745A9-5421-4C99-9A50-C9E149F78E66}"/>
              </a:ext>
            </a:extLst>
          </p:cNvPr>
          <p:cNvPicPr>
            <a:picLocks noChangeAspect="1"/>
          </p:cNvPicPr>
          <p:nvPr/>
        </p:nvPicPr>
        <p:blipFill>
          <a:blip r:embed="rId3"/>
          <a:stretch>
            <a:fillRect/>
          </a:stretch>
        </p:blipFill>
        <p:spPr>
          <a:xfrm>
            <a:off x="361509" y="345668"/>
            <a:ext cx="9718156" cy="6512332"/>
          </a:xfrm>
          <a:prstGeom prst="rect">
            <a:avLst/>
          </a:prstGeom>
        </p:spPr>
      </p:pic>
      <p:sp>
        <p:nvSpPr>
          <p:cNvPr id="4" name="Title 3"/>
          <p:cNvSpPr>
            <a:spLocks noGrp="1"/>
          </p:cNvSpPr>
          <p:nvPr>
            <p:ph type="title"/>
          </p:nvPr>
        </p:nvSpPr>
        <p:spPr>
          <a:xfrm>
            <a:off x="0" y="0"/>
            <a:ext cx="11277494" cy="1140582"/>
          </a:xfrm>
        </p:spPr>
        <p:txBody>
          <a:bodyPr/>
          <a:lstStyle/>
          <a:p>
            <a:r>
              <a:rPr lang="en-GB" u="sng" dirty="0"/>
              <a:t>Summary</a:t>
            </a:r>
          </a:p>
        </p:txBody>
      </p:sp>
    </p:spTree>
    <p:extLst>
      <p:ext uri="{BB962C8B-B14F-4D97-AF65-F5344CB8AC3E}">
        <p14:creationId xmlns:p14="http://schemas.microsoft.com/office/powerpoint/2010/main" val="1011269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1277494" cy="1140582"/>
          </a:xfrm>
        </p:spPr>
        <p:txBody>
          <a:bodyPr/>
          <a:lstStyle/>
          <a:p>
            <a:r>
              <a:rPr lang="en-GB" u="sng" dirty="0"/>
              <a:t>Questions</a:t>
            </a:r>
          </a:p>
        </p:txBody>
      </p:sp>
      <p:sp>
        <p:nvSpPr>
          <p:cNvPr id="3" name="Rectangle 2">
            <a:extLst>
              <a:ext uri="{FF2B5EF4-FFF2-40B4-BE49-F238E27FC236}">
                <a16:creationId xmlns:a16="http://schemas.microsoft.com/office/drawing/2014/main" id="{92629ED4-0F32-4B2A-8105-72185CF31759}"/>
              </a:ext>
            </a:extLst>
          </p:cNvPr>
          <p:cNvSpPr/>
          <p:nvPr/>
        </p:nvSpPr>
        <p:spPr>
          <a:xfrm>
            <a:off x="352556" y="4909132"/>
            <a:ext cx="9488673" cy="2077492"/>
          </a:xfrm>
          <a:prstGeom prst="rect">
            <a:avLst/>
          </a:prstGeom>
        </p:spPr>
        <p:txBody>
          <a:bodyPr wrap="square">
            <a:spAutoFit/>
          </a:bodyPr>
          <a:lstStyle/>
          <a:p>
            <a:pPr>
              <a:spcBef>
                <a:spcPts val="600"/>
              </a:spcBef>
            </a:pPr>
            <a:r>
              <a:rPr lang="en-GB" sz="3200" dirty="0"/>
              <a:t>Claire Ford</a:t>
            </a:r>
          </a:p>
          <a:p>
            <a:pPr>
              <a:spcBef>
                <a:spcPts val="600"/>
              </a:spcBef>
            </a:pPr>
            <a:r>
              <a:rPr lang="en-GB" sz="3200" dirty="0"/>
              <a:t>Tel: 0191 215 6345</a:t>
            </a:r>
          </a:p>
          <a:p>
            <a:pPr>
              <a:spcBef>
                <a:spcPts val="600"/>
              </a:spcBef>
            </a:pPr>
            <a:r>
              <a:rPr lang="en-GB" sz="3200" dirty="0"/>
              <a:t>Email: </a:t>
            </a:r>
            <a:r>
              <a:rPr lang="en-GB" sz="3200" dirty="0">
                <a:hlinkClick r:id="rId3"/>
              </a:rPr>
              <a:t>claire.ford@northumbria.ac.uk</a:t>
            </a:r>
            <a:endParaRPr lang="en-GB" sz="3200" dirty="0"/>
          </a:p>
          <a:p>
            <a:pPr>
              <a:spcBef>
                <a:spcPts val="600"/>
              </a:spcBef>
            </a:pPr>
            <a:endParaRPr lang="en-GB" dirty="0"/>
          </a:p>
        </p:txBody>
      </p:sp>
      <p:pic>
        <p:nvPicPr>
          <p:cNvPr id="6" name="Picture 5">
            <a:extLst>
              <a:ext uri="{FF2B5EF4-FFF2-40B4-BE49-F238E27FC236}">
                <a16:creationId xmlns:a16="http://schemas.microsoft.com/office/drawing/2014/main" id="{BC58F937-D0CB-446A-B562-EB5979BBE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78" y="802618"/>
            <a:ext cx="4927092" cy="5252763"/>
          </a:xfrm>
          <a:prstGeom prst="rect">
            <a:avLst/>
          </a:prstGeom>
        </p:spPr>
      </p:pic>
    </p:spTree>
    <p:extLst>
      <p:ext uri="{BB962C8B-B14F-4D97-AF65-F5344CB8AC3E}">
        <p14:creationId xmlns:p14="http://schemas.microsoft.com/office/powerpoint/2010/main" val="2862697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5426" y="983961"/>
            <a:ext cx="11452555" cy="5479184"/>
          </a:xfrm>
        </p:spPr>
        <p:txBody>
          <a:bodyPr>
            <a:normAutofit lnSpcReduction="10000"/>
          </a:bodyPr>
          <a:lstStyle/>
          <a:p>
            <a:pPr lvl="0">
              <a:spcBef>
                <a:spcPts val="2400"/>
              </a:spcBef>
            </a:pPr>
            <a:r>
              <a:rPr lang="en-GB" sz="3200" dirty="0"/>
              <a:t>Ward, C. W. (2014) 'Procedure-specific postoperative pain management', </a:t>
            </a:r>
            <a:r>
              <a:rPr lang="en-GB" sz="3200" i="1" dirty="0"/>
              <a:t>MEDSURG Nursing, </a:t>
            </a:r>
            <a:r>
              <a:rPr lang="en-GB" sz="3200" dirty="0"/>
              <a:t>23(2), pp. 107-110.</a:t>
            </a:r>
          </a:p>
          <a:p>
            <a:pPr lvl="0">
              <a:spcBef>
                <a:spcPts val="2400"/>
              </a:spcBef>
            </a:pPr>
            <a:r>
              <a:rPr lang="es-ES_tradnl" sz="3200" dirty="0"/>
              <a:t>Pinto, P. R. </a:t>
            </a:r>
            <a:r>
              <a:rPr lang="es-ES_tradnl" sz="3200" i="1" dirty="0"/>
              <a:t>et al.</a:t>
            </a:r>
            <a:r>
              <a:rPr lang="es-ES_tradnl" sz="3200" dirty="0"/>
              <a:t> </a:t>
            </a:r>
            <a:r>
              <a:rPr lang="en-GB" sz="3200" dirty="0"/>
              <a:t>(2012) 'The mediating role of pain catastrophising in the relationship between presurgical anxiety and acute postsurgical pain after hysterectomy', </a:t>
            </a:r>
            <a:r>
              <a:rPr lang="en-GB" sz="3200" i="1" dirty="0"/>
              <a:t>Pain, </a:t>
            </a:r>
            <a:r>
              <a:rPr lang="en-GB" sz="3200" dirty="0"/>
              <a:t>153, pp. 218-226. </a:t>
            </a:r>
          </a:p>
          <a:p>
            <a:pPr lvl="0">
              <a:spcBef>
                <a:spcPts val="2400"/>
              </a:spcBef>
            </a:pPr>
            <a:r>
              <a:rPr lang="en-GB" sz="3200" dirty="0"/>
              <a:t>The Association of Anaesthetists of Great Britain, Ireland and The British Association of Day Surgery. (2011a) </a:t>
            </a:r>
            <a:r>
              <a:rPr lang="en-GB" sz="3200" i="1" dirty="0"/>
              <a:t>Day case and short stay surgery</a:t>
            </a:r>
            <a:r>
              <a:rPr lang="en-GB" sz="3200" dirty="0"/>
              <a:t>. London: The Association of Anaesthetists of Great Britain, Ireland and The British Association of Day Surgery.</a:t>
            </a:r>
          </a:p>
        </p:txBody>
      </p:sp>
      <p:sp>
        <p:nvSpPr>
          <p:cNvPr id="4" name="Title 3"/>
          <p:cNvSpPr>
            <a:spLocks noGrp="1"/>
          </p:cNvSpPr>
          <p:nvPr>
            <p:ph type="title"/>
          </p:nvPr>
        </p:nvSpPr>
        <p:spPr>
          <a:xfrm>
            <a:off x="0" y="0"/>
            <a:ext cx="9740941" cy="1140582"/>
          </a:xfrm>
        </p:spPr>
        <p:txBody>
          <a:bodyPr/>
          <a:lstStyle/>
          <a:p>
            <a:r>
              <a:rPr lang="en-GB" u="sng" dirty="0"/>
              <a:t>References</a:t>
            </a:r>
          </a:p>
        </p:txBody>
      </p:sp>
    </p:spTree>
    <p:extLst>
      <p:ext uri="{BB962C8B-B14F-4D97-AF65-F5344CB8AC3E}">
        <p14:creationId xmlns:p14="http://schemas.microsoft.com/office/powerpoint/2010/main" val="304215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7855527" cy="1140582"/>
          </a:xfrm>
        </p:spPr>
        <p:txBody>
          <a:bodyPr/>
          <a:lstStyle/>
          <a:p>
            <a:r>
              <a:rPr lang="en-GB" u="sng" dirty="0"/>
              <a:t>Overall aims and objectives</a:t>
            </a:r>
          </a:p>
        </p:txBody>
      </p:sp>
      <p:pic>
        <p:nvPicPr>
          <p:cNvPr id="4" name="Picture 3">
            <a:extLst>
              <a:ext uri="{FF2B5EF4-FFF2-40B4-BE49-F238E27FC236}">
                <a16:creationId xmlns:a16="http://schemas.microsoft.com/office/drawing/2014/main" id="{73170583-AD90-4235-BFE3-7B23CEA1F138}"/>
              </a:ext>
            </a:extLst>
          </p:cNvPr>
          <p:cNvPicPr>
            <a:picLocks noChangeAspect="1"/>
          </p:cNvPicPr>
          <p:nvPr/>
        </p:nvPicPr>
        <p:blipFill rotWithShape="1">
          <a:blip r:embed="rId3"/>
          <a:srcRect l="8854"/>
          <a:stretch/>
        </p:blipFill>
        <p:spPr>
          <a:xfrm>
            <a:off x="2351313" y="943595"/>
            <a:ext cx="7707087" cy="5800725"/>
          </a:xfrm>
          <a:prstGeom prst="rect">
            <a:avLst/>
          </a:prstGeom>
        </p:spPr>
      </p:pic>
      <p:sp>
        <p:nvSpPr>
          <p:cNvPr id="7" name="Up-Down Arrow 6"/>
          <p:cNvSpPr/>
          <p:nvPr/>
        </p:nvSpPr>
        <p:spPr>
          <a:xfrm>
            <a:off x="814536" y="943595"/>
            <a:ext cx="1143000" cy="5606292"/>
          </a:xfrm>
          <a:prstGeom prst="upDownArrow">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752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65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782" y="890443"/>
            <a:ext cx="11261756" cy="5593484"/>
          </a:xfrm>
        </p:spPr>
        <p:txBody>
          <a:bodyPr>
            <a:normAutofit/>
          </a:bodyPr>
          <a:lstStyle/>
          <a:p>
            <a:pPr>
              <a:spcBef>
                <a:spcPts val="2400"/>
              </a:spcBef>
            </a:pPr>
            <a:r>
              <a:rPr lang="en-GB" sz="3200" dirty="0"/>
              <a:t>Critical ethnography and critical social theory</a:t>
            </a:r>
          </a:p>
          <a:p>
            <a:pPr>
              <a:spcBef>
                <a:spcPts val="2400"/>
              </a:spcBef>
            </a:pPr>
            <a:r>
              <a:rPr lang="en-GB" sz="3200" dirty="0"/>
              <a:t>Phased study design – four stages</a:t>
            </a:r>
          </a:p>
          <a:p>
            <a:pPr>
              <a:spcBef>
                <a:spcPts val="2400"/>
              </a:spcBef>
            </a:pPr>
            <a:r>
              <a:rPr lang="en-GB" sz="3200" dirty="0"/>
              <a:t>Data collection method – observations, field notes, reflective diaries, auto-recorded interactions and staff interviews</a:t>
            </a:r>
          </a:p>
          <a:p>
            <a:pPr>
              <a:spcBef>
                <a:spcPts val="2400"/>
              </a:spcBef>
            </a:pPr>
            <a:r>
              <a:rPr lang="en-GB" sz="3200" dirty="0"/>
              <a:t>Ethical approval from University, Trust and IRAS</a:t>
            </a:r>
          </a:p>
          <a:p>
            <a:pPr>
              <a:spcBef>
                <a:spcPts val="2400"/>
              </a:spcBef>
            </a:pPr>
            <a:r>
              <a:rPr lang="en-GB" sz="3200" dirty="0"/>
              <a:t>Exclusion and inclusion criteria for staff and patients</a:t>
            </a:r>
          </a:p>
          <a:p>
            <a:pPr>
              <a:spcBef>
                <a:spcPts val="2400"/>
              </a:spcBef>
            </a:pPr>
            <a:r>
              <a:rPr lang="en-GB" sz="3200" dirty="0"/>
              <a:t>Qualitative and quantitative data - analysed, triangulated and member checked </a:t>
            </a:r>
          </a:p>
        </p:txBody>
      </p:sp>
      <p:sp>
        <p:nvSpPr>
          <p:cNvPr id="4" name="Title 3"/>
          <p:cNvSpPr>
            <a:spLocks noGrp="1"/>
          </p:cNvSpPr>
          <p:nvPr>
            <p:ph type="title"/>
          </p:nvPr>
        </p:nvSpPr>
        <p:spPr>
          <a:xfrm>
            <a:off x="115048" y="0"/>
            <a:ext cx="11277494" cy="1140582"/>
          </a:xfrm>
        </p:spPr>
        <p:txBody>
          <a:bodyPr/>
          <a:lstStyle/>
          <a:p>
            <a:r>
              <a:rPr lang="en-GB" u="sng" dirty="0"/>
              <a:t>Methodology and Methods</a:t>
            </a:r>
          </a:p>
        </p:txBody>
      </p:sp>
    </p:spTree>
    <p:extLst>
      <p:ext uri="{BB962C8B-B14F-4D97-AF65-F5344CB8AC3E}">
        <p14:creationId xmlns:p14="http://schemas.microsoft.com/office/powerpoint/2010/main" val="295712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917E21-F261-4C91-A1AA-1C7640790826}"/>
              </a:ext>
            </a:extLst>
          </p:cNvPr>
          <p:cNvPicPr>
            <a:picLocks noChangeAspect="1"/>
          </p:cNvPicPr>
          <p:nvPr/>
        </p:nvPicPr>
        <p:blipFill>
          <a:blip r:embed="rId3"/>
          <a:stretch>
            <a:fillRect/>
          </a:stretch>
        </p:blipFill>
        <p:spPr>
          <a:xfrm>
            <a:off x="6189785" y="268942"/>
            <a:ext cx="5999478" cy="6443584"/>
          </a:xfrm>
          <a:prstGeom prst="rect">
            <a:avLst/>
          </a:prstGeom>
        </p:spPr>
      </p:pic>
      <p:sp>
        <p:nvSpPr>
          <p:cNvPr id="7" name="Content Placeholder 4"/>
          <p:cNvSpPr txBox="1">
            <a:spLocks/>
          </p:cNvSpPr>
          <p:nvPr/>
        </p:nvSpPr>
        <p:spPr>
          <a:xfrm>
            <a:off x="125682" y="849509"/>
            <a:ext cx="6626810" cy="5863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1145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GB" sz="3200" dirty="0"/>
              <a:t>130 hours of practice observed</a:t>
            </a:r>
          </a:p>
          <a:p>
            <a:pPr>
              <a:lnSpc>
                <a:spcPct val="100000"/>
              </a:lnSpc>
              <a:spcBef>
                <a:spcPts val="2400"/>
              </a:spcBef>
            </a:pPr>
            <a:r>
              <a:rPr lang="en-GB" sz="3200" dirty="0"/>
              <a:t>100 preparative </a:t>
            </a:r>
            <a:r>
              <a:rPr lang="en-GB" sz="3200" dirty="0" smtClean="0"/>
              <a:t>anaesthetic visits</a:t>
            </a:r>
            <a:endParaRPr lang="en-GB" sz="3200" dirty="0"/>
          </a:p>
          <a:p>
            <a:pPr>
              <a:lnSpc>
                <a:spcPct val="100000"/>
              </a:lnSpc>
              <a:spcBef>
                <a:spcPts val="2400"/>
              </a:spcBef>
            </a:pPr>
            <a:r>
              <a:rPr lang="en-GB" sz="3200" dirty="0"/>
              <a:t>24 nurse-led preassessments</a:t>
            </a:r>
          </a:p>
          <a:p>
            <a:pPr>
              <a:lnSpc>
                <a:spcPct val="100000"/>
              </a:lnSpc>
              <a:spcBef>
                <a:spcPts val="2400"/>
              </a:spcBef>
            </a:pPr>
            <a:r>
              <a:rPr lang="en-GB" sz="3200" dirty="0"/>
              <a:t>20 staff interviews</a:t>
            </a:r>
          </a:p>
          <a:p>
            <a:pPr>
              <a:lnSpc>
                <a:spcPct val="100000"/>
              </a:lnSpc>
              <a:spcBef>
                <a:spcPts val="2400"/>
              </a:spcBef>
            </a:pPr>
            <a:r>
              <a:rPr lang="en-GB" sz="3200" dirty="0"/>
              <a:t>9 months of field notes and  reflective diaries</a:t>
            </a:r>
          </a:p>
          <a:p>
            <a:pPr>
              <a:lnSpc>
                <a:spcPct val="100000"/>
              </a:lnSpc>
              <a:spcBef>
                <a:spcPts val="2400"/>
              </a:spcBef>
            </a:pPr>
            <a:r>
              <a:rPr lang="en-GB" sz="3200" dirty="0"/>
              <a:t>Quality checking by supervisor</a:t>
            </a:r>
          </a:p>
          <a:p>
            <a:pPr>
              <a:lnSpc>
                <a:spcPct val="100000"/>
              </a:lnSpc>
              <a:spcBef>
                <a:spcPts val="2400"/>
              </a:spcBef>
            </a:pPr>
            <a:r>
              <a:rPr lang="en-GB" sz="3200" dirty="0"/>
              <a:t>Four central themes emerged</a:t>
            </a:r>
          </a:p>
        </p:txBody>
      </p:sp>
      <p:sp>
        <p:nvSpPr>
          <p:cNvPr id="3" name="Title 2"/>
          <p:cNvSpPr>
            <a:spLocks noGrp="1"/>
          </p:cNvSpPr>
          <p:nvPr>
            <p:ph type="title"/>
          </p:nvPr>
        </p:nvSpPr>
        <p:spPr>
          <a:xfrm>
            <a:off x="0" y="14761"/>
            <a:ext cx="12192000" cy="1140582"/>
          </a:xfrm>
        </p:spPr>
        <p:txBody>
          <a:bodyPr/>
          <a:lstStyle/>
          <a:p>
            <a:r>
              <a:rPr lang="en-GB" u="sng" dirty="0"/>
              <a:t>Data collection and results </a:t>
            </a:r>
          </a:p>
        </p:txBody>
      </p:sp>
    </p:spTree>
    <p:extLst>
      <p:ext uri="{BB962C8B-B14F-4D97-AF65-F5344CB8AC3E}">
        <p14:creationId xmlns:p14="http://schemas.microsoft.com/office/powerpoint/2010/main" val="102086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2F8C-6FF1-41E5-9B91-8AF02A242613}"/>
              </a:ext>
            </a:extLst>
          </p:cNvPr>
          <p:cNvSpPr>
            <a:spLocks noGrp="1"/>
          </p:cNvSpPr>
          <p:nvPr>
            <p:ph type="title"/>
          </p:nvPr>
        </p:nvSpPr>
        <p:spPr>
          <a:xfrm>
            <a:off x="2389268" y="1322074"/>
            <a:ext cx="7328403" cy="3554730"/>
          </a:xfrm>
        </p:spPr>
        <p:txBody>
          <a:bodyPr>
            <a:normAutofit/>
          </a:bodyPr>
          <a:lstStyle/>
          <a:p>
            <a:pPr algn="ctr"/>
            <a:r>
              <a:rPr lang="en-GB" sz="6000" u="sng" dirty="0" smtClean="0"/>
              <a:t>Theme 1</a:t>
            </a:r>
            <a:r>
              <a:rPr lang="en-GB" sz="6000" u="sng" dirty="0"/>
              <a:t>) Prioritisation of Patient Safety</a:t>
            </a:r>
            <a:endParaRPr lang="en-GB" sz="6000" dirty="0"/>
          </a:p>
        </p:txBody>
      </p:sp>
    </p:spTree>
    <p:extLst>
      <p:ext uri="{BB962C8B-B14F-4D97-AF65-F5344CB8AC3E}">
        <p14:creationId xmlns:p14="http://schemas.microsoft.com/office/powerpoint/2010/main" val="1255079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1"/>
            <a:ext cx="12192001" cy="882650"/>
          </a:xfrm>
        </p:spPr>
        <p:txBody>
          <a:bodyPr>
            <a:normAutofit/>
          </a:bodyPr>
          <a:lstStyle/>
          <a:p>
            <a:pPr algn="ctr"/>
            <a:r>
              <a:rPr lang="en-GB" sz="3600" u="sng" dirty="0"/>
              <a:t>Pain versus patient safety – time in seconds</a:t>
            </a:r>
          </a:p>
        </p:txBody>
      </p:sp>
      <p:graphicFrame>
        <p:nvGraphicFramePr>
          <p:cNvPr id="6" name="Chart 5"/>
          <p:cNvGraphicFramePr/>
          <p:nvPr>
            <p:extLst>
              <p:ext uri="{D42A27DB-BD31-4B8C-83A1-F6EECF244321}">
                <p14:modId xmlns:p14="http://schemas.microsoft.com/office/powerpoint/2010/main" val="3278420030"/>
              </p:ext>
            </p:extLst>
          </p:nvPr>
        </p:nvGraphicFramePr>
        <p:xfrm>
          <a:off x="268941" y="882649"/>
          <a:ext cx="11757407" cy="471132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DF7C7A8-521F-47C8-AA7A-3BCE9DE8E348}"/>
              </a:ext>
            </a:extLst>
          </p:cNvPr>
          <p:cNvSpPr/>
          <p:nvPr/>
        </p:nvSpPr>
        <p:spPr>
          <a:xfrm>
            <a:off x="-1" y="5903893"/>
            <a:ext cx="12192001" cy="954107"/>
          </a:xfrm>
          <a:prstGeom prst="rect">
            <a:avLst/>
          </a:prstGeom>
          <a:solidFill>
            <a:srgbClr val="00B0F0"/>
          </a:solidFill>
        </p:spPr>
        <p:txBody>
          <a:bodyPr wrap="square">
            <a:spAutoFit/>
          </a:bodyPr>
          <a:lstStyle/>
          <a:p>
            <a:pPr algn="ctr"/>
            <a:r>
              <a:rPr lang="en-GB" sz="2800" b="1" dirty="0"/>
              <a:t>100 visits </a:t>
            </a:r>
            <a:r>
              <a:rPr lang="en-GB" sz="2800" dirty="0" err="1"/>
              <a:t>r</a:t>
            </a:r>
            <a:r>
              <a:rPr lang="en-GB" sz="2800" baseline="-25000" dirty="0" err="1"/>
              <a:t>s</a:t>
            </a:r>
            <a:r>
              <a:rPr lang="en-GB" sz="2800" dirty="0"/>
              <a:t> = -.104, n=100, p = 0.3 </a:t>
            </a:r>
            <a:r>
              <a:rPr lang="en-GB" sz="2800" b="1" dirty="0"/>
              <a:t>negative relationship</a:t>
            </a:r>
          </a:p>
          <a:p>
            <a:pPr algn="ctr"/>
            <a:r>
              <a:rPr lang="en-GB" sz="2800" b="1" dirty="0"/>
              <a:t>Junior staff only </a:t>
            </a:r>
            <a:r>
              <a:rPr lang="en-GB" sz="2800" dirty="0"/>
              <a:t>r</a:t>
            </a:r>
            <a:r>
              <a:rPr lang="en-GB" sz="2800" baseline="-25000" dirty="0"/>
              <a:t>s</a:t>
            </a:r>
            <a:r>
              <a:rPr lang="en-GB" sz="2800" dirty="0"/>
              <a:t> = -.430, n=48, p = 0.002 </a:t>
            </a:r>
            <a:r>
              <a:rPr lang="en-GB" sz="2800" b="1" dirty="0"/>
              <a:t>strong negative relationship  </a:t>
            </a:r>
          </a:p>
        </p:txBody>
      </p:sp>
    </p:spTree>
    <p:extLst>
      <p:ext uri="{BB962C8B-B14F-4D97-AF65-F5344CB8AC3E}">
        <p14:creationId xmlns:p14="http://schemas.microsoft.com/office/powerpoint/2010/main" val="123940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810771" y="4103828"/>
            <a:ext cx="10560424" cy="2570980"/>
          </a:xfrm>
          <a:prstGeom prst="wedgeRoundRectCallout">
            <a:avLst>
              <a:gd name="adj1" fmla="val 56697"/>
              <a:gd name="adj2" fmla="val 2010"/>
              <a:gd name="adj3" fmla="val 16667"/>
            </a:avLst>
          </a:prstGeom>
          <a:gradFill>
            <a:gsLst>
              <a:gs pos="0">
                <a:schemeClr val="accent1">
                  <a:lumMod val="0"/>
                  <a:lumOff val="100000"/>
                </a:schemeClr>
              </a:gs>
              <a:gs pos="35000">
                <a:schemeClr val="accent1">
                  <a:lumMod val="0"/>
                  <a:lumOff val="100000"/>
                </a:schemeClr>
              </a:gs>
              <a:gs pos="100000">
                <a:srgbClr val="0070C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u="sng" dirty="0">
                <a:solidFill>
                  <a:schemeClr val="tx1"/>
                </a:solidFill>
              </a:rPr>
              <a:t>Time (8.2 seconds)</a:t>
            </a:r>
          </a:p>
          <a:p>
            <a:pPr algn="ctr"/>
            <a:r>
              <a:rPr lang="en-GB" sz="3200" b="1" dirty="0">
                <a:solidFill>
                  <a:schemeClr val="tx1"/>
                </a:solidFill>
              </a:rPr>
              <a:t>S17: “I'll give you a little bit of painkiller erm during the anaesthetic, and if you need something for discomfort afterwards then we'll give you want ever you need.”</a:t>
            </a:r>
          </a:p>
        </p:txBody>
      </p:sp>
      <p:sp>
        <p:nvSpPr>
          <p:cNvPr id="10" name="Rounded Rectangular Callout 9"/>
          <p:cNvSpPr/>
          <p:nvPr/>
        </p:nvSpPr>
        <p:spPr>
          <a:xfrm>
            <a:off x="564743" y="287924"/>
            <a:ext cx="4812327" cy="2748550"/>
          </a:xfrm>
          <a:prstGeom prst="wedgeRoundRectCallout">
            <a:avLst>
              <a:gd name="adj1" fmla="val 63698"/>
              <a:gd name="adj2" fmla="val -53968"/>
              <a:gd name="adj3" fmla="val 16667"/>
            </a:avLst>
          </a:prstGeom>
          <a:gradFill flip="none" rotWithShape="1">
            <a:gsLst>
              <a:gs pos="0">
                <a:schemeClr val="accent1">
                  <a:lumMod val="0"/>
                  <a:lumOff val="100000"/>
                </a:schemeClr>
              </a:gs>
              <a:gs pos="35000">
                <a:schemeClr val="accent1">
                  <a:lumMod val="0"/>
                  <a:lumOff val="100000"/>
                </a:schemeClr>
              </a:gs>
              <a:gs pos="100000">
                <a:srgbClr val="00B0F0"/>
              </a:gs>
            </a:gsLst>
            <a:path path="circle">
              <a:fillToRect l="50000" t="-80000" r="50000" b="18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Content Placeholder 1"/>
          <p:cNvSpPr>
            <a:spLocks noGrp="1"/>
          </p:cNvSpPr>
          <p:nvPr>
            <p:ph idx="4294967295"/>
          </p:nvPr>
        </p:nvSpPr>
        <p:spPr>
          <a:xfrm>
            <a:off x="599529" y="398590"/>
            <a:ext cx="4742753" cy="2527218"/>
          </a:xfrm>
        </p:spPr>
        <p:txBody>
          <a:bodyPr>
            <a:noAutofit/>
          </a:bodyPr>
          <a:lstStyle/>
          <a:p>
            <a:pPr marL="0" indent="0" algn="ctr">
              <a:lnSpc>
                <a:spcPct val="100000"/>
              </a:lnSpc>
              <a:spcBef>
                <a:spcPts val="0"/>
              </a:spcBef>
              <a:buNone/>
            </a:pPr>
            <a:r>
              <a:rPr lang="en-GB" sz="3200" b="1" u="sng" dirty="0"/>
              <a:t>Time (3.38 seconds)</a:t>
            </a:r>
          </a:p>
          <a:p>
            <a:pPr marL="0" indent="0" algn="ctr">
              <a:lnSpc>
                <a:spcPct val="100000"/>
              </a:lnSpc>
              <a:spcBef>
                <a:spcPts val="0"/>
              </a:spcBef>
              <a:buNone/>
            </a:pPr>
            <a:r>
              <a:rPr lang="en-GB" sz="3200" b="1" dirty="0"/>
              <a:t>S28: “We'll try and get you as conformable as we can before you wake up.”</a:t>
            </a:r>
          </a:p>
        </p:txBody>
      </p:sp>
      <p:sp>
        <p:nvSpPr>
          <p:cNvPr id="11" name="Rounded Rectangular Callout 10"/>
          <p:cNvSpPr/>
          <p:nvPr/>
        </p:nvSpPr>
        <p:spPr>
          <a:xfrm>
            <a:off x="6281514" y="993602"/>
            <a:ext cx="5345743" cy="2748550"/>
          </a:xfrm>
          <a:prstGeom prst="wedgeRoundRectCallout">
            <a:avLst>
              <a:gd name="adj1" fmla="val -59195"/>
              <a:gd name="adj2" fmla="val 59262"/>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537575" y="1090604"/>
            <a:ext cx="4833620" cy="2554545"/>
          </a:xfrm>
          <a:prstGeom prst="rect">
            <a:avLst/>
          </a:prstGeom>
        </p:spPr>
        <p:txBody>
          <a:bodyPr wrap="square">
            <a:spAutoFit/>
          </a:bodyPr>
          <a:lstStyle/>
          <a:p>
            <a:pPr algn="ctr"/>
            <a:r>
              <a:rPr lang="en-GB" sz="3200" b="1" u="sng" dirty="0"/>
              <a:t>Time (4.5 seconds)</a:t>
            </a:r>
          </a:p>
          <a:p>
            <a:pPr algn="ctr"/>
            <a:r>
              <a:rPr lang="en-GB" sz="3200" b="1" dirty="0"/>
              <a:t>S27: “Lots of pain relief and anti-sickness medications whilst you’re asleep, okay?”</a:t>
            </a:r>
          </a:p>
        </p:txBody>
      </p:sp>
    </p:spTree>
    <p:extLst>
      <p:ext uri="{BB962C8B-B14F-4D97-AF65-F5344CB8AC3E}">
        <p14:creationId xmlns:p14="http://schemas.microsoft.com/office/powerpoint/2010/main" val="392029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6649278" y="892367"/>
            <a:ext cx="5137559" cy="2650144"/>
          </a:xfrm>
          <a:prstGeom prst="wedgeRoundRectCallout">
            <a:avLst>
              <a:gd name="adj1" fmla="val -76005"/>
              <a:gd name="adj2" fmla="val -50681"/>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ounded Rectangular Callout 12"/>
          <p:cNvSpPr/>
          <p:nvPr/>
        </p:nvSpPr>
        <p:spPr>
          <a:xfrm>
            <a:off x="596841" y="537748"/>
            <a:ext cx="4630078" cy="2567424"/>
          </a:xfrm>
          <a:prstGeom prst="wedgeRoundRectCallout">
            <a:avLst>
              <a:gd name="adj1" fmla="val 59726"/>
              <a:gd name="adj2" fmla="val 52305"/>
              <a:gd name="adj3" fmla="val 16667"/>
            </a:avLst>
          </a:prstGeom>
          <a:gradFill>
            <a:gsLst>
              <a:gs pos="0">
                <a:schemeClr val="accent1">
                  <a:lumMod val="0"/>
                  <a:lumOff val="100000"/>
                </a:schemeClr>
              </a:gs>
              <a:gs pos="35000">
                <a:schemeClr val="accent1">
                  <a:lumMod val="0"/>
                  <a:lumOff val="100000"/>
                </a:schemeClr>
              </a:gs>
              <a:gs pos="100000">
                <a:srgbClr val="C7A1E3"/>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21354" y="567582"/>
            <a:ext cx="4505565" cy="2554545"/>
          </a:xfrm>
          <a:prstGeom prst="rect">
            <a:avLst/>
          </a:prstGeom>
        </p:spPr>
        <p:txBody>
          <a:bodyPr wrap="square">
            <a:spAutoFit/>
          </a:bodyPr>
          <a:lstStyle/>
          <a:p>
            <a:pPr algn="ctr"/>
            <a:r>
              <a:rPr lang="en-GB" sz="4000" b="1" dirty="0"/>
              <a:t>S21: “So, my priority is always safety! Is it safe to proceed?” </a:t>
            </a:r>
          </a:p>
        </p:txBody>
      </p:sp>
      <p:sp>
        <p:nvSpPr>
          <p:cNvPr id="8" name="Rectangle 7"/>
          <p:cNvSpPr/>
          <p:nvPr/>
        </p:nvSpPr>
        <p:spPr>
          <a:xfrm>
            <a:off x="6748670" y="897257"/>
            <a:ext cx="5264035" cy="2554545"/>
          </a:xfrm>
          <a:prstGeom prst="rect">
            <a:avLst/>
          </a:prstGeom>
        </p:spPr>
        <p:txBody>
          <a:bodyPr wrap="square">
            <a:spAutoFit/>
          </a:bodyPr>
          <a:lstStyle/>
          <a:p>
            <a:pPr marR="539115"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4000" b="1" dirty="0"/>
              <a:t>S5: “My main priority is to get them through their operation safely!”</a:t>
            </a:r>
          </a:p>
        </p:txBody>
      </p:sp>
      <p:sp>
        <p:nvSpPr>
          <p:cNvPr id="12" name="Rounded Rectangular Callout 11"/>
          <p:cNvSpPr/>
          <p:nvPr/>
        </p:nvSpPr>
        <p:spPr>
          <a:xfrm>
            <a:off x="2180178" y="3750313"/>
            <a:ext cx="6956612" cy="2883054"/>
          </a:xfrm>
          <a:prstGeom prst="wedgeRoundRectCallout">
            <a:avLst>
              <a:gd name="adj1" fmla="val 55323"/>
              <a:gd name="adj2" fmla="val -48530"/>
              <a:gd name="adj3" fmla="val 16667"/>
            </a:avLst>
          </a:prstGeom>
          <a:gradFill>
            <a:gsLst>
              <a:gs pos="0">
                <a:schemeClr val="accent1">
                  <a:lumMod val="0"/>
                  <a:lumOff val="100000"/>
                </a:schemeClr>
              </a:gs>
              <a:gs pos="35000">
                <a:schemeClr val="accent1">
                  <a:lumMod val="0"/>
                  <a:lumOff val="100000"/>
                </a:schemeClr>
              </a:gs>
              <a:gs pos="100000">
                <a:srgbClr val="0070C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266123" y="3750313"/>
            <a:ext cx="7218536" cy="2554545"/>
          </a:xfrm>
          <a:prstGeom prst="rect">
            <a:avLst/>
          </a:prstGeom>
        </p:spPr>
        <p:txBody>
          <a:bodyPr wrap="square">
            <a:spAutoFit/>
          </a:bodyPr>
          <a:lstStyle/>
          <a:p>
            <a:pPr marR="540385"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4000" b="1" dirty="0"/>
              <a:t>S6: “(Sigh) safety that’s what I want. We’re obsessed with their safety. Patient safety’s huge.”</a:t>
            </a:r>
          </a:p>
        </p:txBody>
      </p:sp>
    </p:spTree>
    <p:extLst>
      <p:ext uri="{BB962C8B-B14F-4D97-AF65-F5344CB8AC3E}">
        <p14:creationId xmlns:p14="http://schemas.microsoft.com/office/powerpoint/2010/main" val="1950666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Brand Template v1 (003) [Read-Only]" id="{2FA4C9C6-C81F-4CCC-B467-74F7DBECBA69}" vid="{E41E450A-101E-43C4-87E2-F17A3942B231}"/>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Brand Template v1 (003) [Read-Only]" id="{2FA4C9C6-C81F-4CCC-B467-74F7DBECBA69}" vid="{1B0D80DF-CF11-4F24-8A42-5413DCE40F5E}"/>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Brand Template v1 (003) [Read-Only]" id="{2FA4C9C6-C81F-4CCC-B467-74F7DBECBA69}" vid="{E3B6E49D-91B1-4A8E-9EE5-C396A83928E2}"/>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Brand Template v1 (003) [Read-Only]" id="{2FA4C9C6-C81F-4CCC-B467-74F7DBECBA69}" vid="{8BD65F71-72D9-467F-BE63-0D9F1EF6CC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1F497D"/>
    </a:dk2>
    <a:lt2>
      <a:srgbClr val="EEECE1"/>
    </a:lt2>
    <a:accent1>
      <a:srgbClr val="4F81BD"/>
    </a:accent1>
    <a:accent2>
      <a:srgbClr val="5EA1D4"/>
    </a:accent2>
    <a:accent3>
      <a:srgbClr val="6852AD"/>
    </a:accent3>
    <a:accent4>
      <a:srgbClr val="8064A2"/>
    </a:accent4>
    <a:accent5>
      <a:srgbClr val="4BACC6"/>
    </a:accent5>
    <a:accent6>
      <a:srgbClr val="757ED1"/>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6">
    <a:dk1>
      <a:sysClr val="windowText" lastClr="000000"/>
    </a:dk1>
    <a:lt1>
      <a:sysClr val="window" lastClr="FFFFFF"/>
    </a:lt1>
    <a:dk2>
      <a:srgbClr val="1F497D"/>
    </a:dk2>
    <a:lt2>
      <a:srgbClr val="EEECE1"/>
    </a:lt2>
    <a:accent1>
      <a:srgbClr val="4F81BD"/>
    </a:accent1>
    <a:accent2>
      <a:srgbClr val="5EA1D4"/>
    </a:accent2>
    <a:accent3>
      <a:srgbClr val="6852AD"/>
    </a:accent3>
    <a:accent4>
      <a:srgbClr val="8064A2"/>
    </a:accent4>
    <a:accent5>
      <a:srgbClr val="4BACC6"/>
    </a:accent5>
    <a:accent6>
      <a:srgbClr val="757ED1"/>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6">
    <a:dk1>
      <a:sysClr val="windowText" lastClr="000000"/>
    </a:dk1>
    <a:lt1>
      <a:sysClr val="window" lastClr="FFFFFF"/>
    </a:lt1>
    <a:dk2>
      <a:srgbClr val="1F497D"/>
    </a:dk2>
    <a:lt2>
      <a:srgbClr val="EEECE1"/>
    </a:lt2>
    <a:accent1>
      <a:srgbClr val="4F81BD"/>
    </a:accent1>
    <a:accent2>
      <a:srgbClr val="5EA1D4"/>
    </a:accent2>
    <a:accent3>
      <a:srgbClr val="6852AD"/>
    </a:accent3>
    <a:accent4>
      <a:srgbClr val="8064A2"/>
    </a:accent4>
    <a:accent5>
      <a:srgbClr val="4BACC6"/>
    </a:accent5>
    <a:accent6>
      <a:srgbClr val="757ED1"/>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66FB798EACC4499008EDBA5BC4AD96" ma:contentTypeVersion="0" ma:contentTypeDescription="Create a new document." ma:contentTypeScope="" ma:versionID="0db874b9df5189bbcd1ad599c8538f7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83A60-CDB7-4EE1-A84E-456C547F3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7ED2B4-593D-4921-83C4-62C2ED3D865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3455C6C-7429-4EE8-91B3-6BE83D095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NU New PowerPoint Template v1 15.02</Template>
  <TotalTime>2359</TotalTime>
  <Words>1505</Words>
  <Application>Microsoft Office PowerPoint</Application>
  <PresentationFormat>Widescreen</PresentationFormat>
  <Paragraphs>121</Paragraphs>
  <Slides>30</Slides>
  <Notes>30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Azo Sans</vt:lpstr>
      <vt:lpstr>Azo Sans Medium</vt:lpstr>
      <vt:lpstr>Azo Sans Thin</vt:lpstr>
      <vt:lpstr>Calibri</vt:lpstr>
      <vt:lpstr>Times New Roman</vt:lpstr>
      <vt:lpstr>Wingdings</vt:lpstr>
      <vt:lpstr>White Title Slide</vt:lpstr>
      <vt:lpstr>Black Title Slide</vt:lpstr>
      <vt:lpstr>White Content Slide</vt:lpstr>
      <vt:lpstr>Black Content Slide</vt:lpstr>
      <vt:lpstr>Preoperative pain planning and management: A critical ethnographic examination and exploration of day surgery practices</vt:lpstr>
      <vt:lpstr>Introduction</vt:lpstr>
      <vt:lpstr>Overall aims and objectives</vt:lpstr>
      <vt:lpstr>Methodology and Methods</vt:lpstr>
      <vt:lpstr>Data collection and results </vt:lpstr>
      <vt:lpstr>Theme 1) Prioritisation of Patient Safety</vt:lpstr>
      <vt:lpstr>Pain versus patient safety – time in seconds</vt:lpstr>
      <vt:lpstr>PowerPoint Presentation</vt:lpstr>
      <vt:lpstr>PowerPoint Presentation</vt:lpstr>
      <vt:lpstr>Theme 2) Productivity and Process Flow</vt:lpstr>
      <vt:lpstr>PowerPoint Presentation</vt:lpstr>
      <vt:lpstr>Duration of anaesthetic visits in seconds</vt:lpstr>
      <vt:lpstr>PowerPoint Presentation</vt:lpstr>
      <vt:lpstr>PowerPoint Presentation</vt:lpstr>
      <vt:lpstr>Theme 3) Paternalistic Practice and Hierarchies of Power</vt:lpstr>
      <vt:lpstr>PowerPoint Presentation</vt:lpstr>
      <vt:lpstr>PowerPoint Presentation</vt:lpstr>
      <vt:lpstr>PowerPoint Presentation</vt:lpstr>
      <vt:lpstr>PowerPoint Presentation</vt:lpstr>
      <vt:lpstr>Theme 4) Unconscious Bias (Surgery and Gender)</vt:lpstr>
      <vt:lpstr>PowerPoint Presentation</vt:lpstr>
      <vt:lpstr>Time spent with patients – surgical speciality</vt:lpstr>
      <vt:lpstr>PowerPoint Presentation</vt:lpstr>
      <vt:lpstr>PowerPoint Presentation</vt:lpstr>
      <vt:lpstr>PowerPoint Presentation</vt:lpstr>
      <vt:lpstr>PowerPoint Presentation</vt:lpstr>
      <vt:lpstr>Summary</vt:lpstr>
      <vt:lpstr>Questions</vt:lpstr>
      <vt:lpstr>References</vt:lpstr>
      <vt:lpstr>PowerPoint Presentation</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PowerPoint Template</dc:title>
  <dc:creator>Claire Ford</dc:creator>
  <cp:lastModifiedBy>Paul Burns</cp:lastModifiedBy>
  <cp:revision>112</cp:revision>
  <cp:lastPrinted>2018-06-20T13:07:57Z</cp:lastPrinted>
  <dcterms:created xsi:type="dcterms:W3CDTF">2018-05-21T17:26:24Z</dcterms:created>
  <dcterms:modified xsi:type="dcterms:W3CDTF">2018-06-27T15:48:31Z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0x0101008266FB798EACC4499008EDBA5BC4AD96</vt:lpwstr>
  </property>
</Properties>
</file>