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1" r:id="rId4"/>
    <p:sldMasterId id="2147483703" r:id="rId5"/>
    <p:sldMasterId id="2147483648" r:id="rId6"/>
    <p:sldMasterId id="2147483682" r:id="rId7"/>
  </p:sldMasterIdLst>
  <p:notesMasterIdLst>
    <p:notesMasterId r:id="rId21"/>
  </p:notesMasterIdLst>
  <p:sldIdLst>
    <p:sldId id="258" r:id="rId8"/>
    <p:sldId id="266" r:id="rId9"/>
    <p:sldId id="267" r:id="rId10"/>
    <p:sldId id="268" r:id="rId11"/>
    <p:sldId id="269" r:id="rId12"/>
    <p:sldId id="270" r:id="rId13"/>
    <p:sldId id="271" r:id="rId14"/>
    <p:sldId id="277" r:id="rId15"/>
    <p:sldId id="272" r:id="rId16"/>
    <p:sldId id="274" r:id="rId17"/>
    <p:sldId id="275" r:id="rId18"/>
    <p:sldId id="276"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9" d="100"/>
          <a:sy n="109" d="100"/>
        </p:scale>
        <p:origin x="67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39F2D-2C6D-4DE8-AF03-44B950F7AF50}" type="datetimeFigureOut">
              <a:rPr lang="en-GB" smtClean="0"/>
              <a:t>17/07/2019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996955-19C8-447B-9AC7-DE00E46E6816}" type="slidenum">
              <a:rPr lang="en-GB" smtClean="0"/>
              <a:t>‹#›</a:t>
            </a:fld>
            <a:endParaRPr lang="en-GB" dirty="0"/>
          </a:p>
        </p:txBody>
      </p:sp>
    </p:spTree>
    <p:extLst>
      <p:ext uri="{BB962C8B-B14F-4D97-AF65-F5344CB8AC3E}">
        <p14:creationId xmlns:p14="http://schemas.microsoft.com/office/powerpoint/2010/main" val="4147794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a:t>
            </a:r>
            <a:r>
              <a:rPr lang="en-GB" baseline="0" dirty="0" smtClean="0"/>
              <a:t> yourself</a:t>
            </a:r>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1</a:t>
            </a:fld>
            <a:endParaRPr lang="en-GB" dirty="0"/>
          </a:p>
        </p:txBody>
      </p:sp>
    </p:spTree>
    <p:extLst>
      <p:ext uri="{BB962C8B-B14F-4D97-AF65-F5344CB8AC3E}">
        <p14:creationId xmlns:p14="http://schemas.microsoft.com/office/powerpoint/2010/main" val="1385345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mn-lt"/>
              </a:rPr>
              <a:t>J4G is a community-led organisation, focused on the long term goal of obtaining justice for the bereaved families, survivors, evacuated residents and the wider local community.   On the 14th of each month, J4G organises a silent walk to the Grenfell site in a show of solidarity and protest. </a:t>
            </a:r>
          </a:p>
          <a:p>
            <a:endParaRPr lang="en-GB" dirty="0" smtClean="0">
              <a:latin typeface="+mn-lt"/>
            </a:endParaRPr>
          </a:p>
          <a:p>
            <a:r>
              <a:rPr lang="en-GB" dirty="0" smtClean="0">
                <a:latin typeface="+mn-lt"/>
              </a:rPr>
              <a:t>MNS Mining case</a:t>
            </a:r>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11</a:t>
            </a:fld>
            <a:endParaRPr lang="en-GB" dirty="0"/>
          </a:p>
        </p:txBody>
      </p:sp>
    </p:spTree>
    <p:extLst>
      <p:ext uri="{BB962C8B-B14F-4D97-AF65-F5344CB8AC3E}">
        <p14:creationId xmlns:p14="http://schemas.microsoft.com/office/powerpoint/2010/main" val="2270721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mn-lt"/>
              </a:rPr>
              <a:t>J4G is a community-led organisation, focused on the long term goal of obtaining justice for the bereaved families, survivors, evacuated residents and the wider local community.   On the 14th of each month, J4G organises a silent walk to the Grenfell site in a show of solidarity and protest. </a:t>
            </a:r>
          </a:p>
          <a:p>
            <a:endParaRPr lang="en-GB" dirty="0" smtClean="0">
              <a:latin typeface="+mn-lt"/>
            </a:endParaRPr>
          </a:p>
          <a:p>
            <a:r>
              <a:rPr lang="en-GB" dirty="0" smtClean="0">
                <a:latin typeface="+mn-lt"/>
              </a:rPr>
              <a:t>MNS Mining case</a:t>
            </a:r>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12</a:t>
            </a:fld>
            <a:endParaRPr lang="en-GB" dirty="0"/>
          </a:p>
        </p:txBody>
      </p:sp>
    </p:spTree>
    <p:extLst>
      <p:ext uri="{BB962C8B-B14F-4D97-AF65-F5344CB8AC3E}">
        <p14:creationId xmlns:p14="http://schemas.microsoft.com/office/powerpoint/2010/main" val="2130934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13</a:t>
            </a:fld>
            <a:endParaRPr lang="en-GB" dirty="0"/>
          </a:p>
        </p:txBody>
      </p:sp>
    </p:spTree>
    <p:extLst>
      <p:ext uri="{BB962C8B-B14F-4D97-AF65-F5344CB8AC3E}">
        <p14:creationId xmlns:p14="http://schemas.microsoft.com/office/powerpoint/2010/main" val="3038657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intentional.</a:t>
            </a:r>
            <a:r>
              <a:rPr lang="en-GB" baseline="0" dirty="0" smtClean="0"/>
              <a:t> Involuntary manslaughter. </a:t>
            </a:r>
          </a:p>
          <a:p>
            <a:r>
              <a:rPr lang="en-GB" sz="1200" kern="1200" dirty="0" smtClean="0">
                <a:solidFill>
                  <a:schemeClr val="tx1"/>
                </a:solidFill>
                <a:effectLst/>
                <a:latin typeface="+mn-lt"/>
                <a:ea typeface="+mn-ea"/>
                <a:cs typeface="+mn-cs"/>
              </a:rPr>
              <a:t>An ‘organisation is defined in the Act as a corporation (e.g. a company)</a:t>
            </a:r>
            <a:r>
              <a:rPr lang="en-GB" sz="1200" kern="1200" baseline="300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a police force, certain government departments and Crown bodies listed in a schedule and some unincorporated bodies (such as partnerships) where they are an employer. For the purposes of the Act a corporation does not include a corporation sole but includes any body corporate wherever incorporated. Ibid. s. 25.</a:t>
            </a:r>
          </a:p>
          <a:p>
            <a:r>
              <a:rPr lang="en-GB" sz="1200" kern="1200" dirty="0" smtClean="0">
                <a:solidFill>
                  <a:schemeClr val="tx1"/>
                </a:solidFill>
                <a:effectLst/>
                <a:latin typeface="+mn-lt"/>
                <a:ea typeface="+mn-ea"/>
                <a:cs typeface="+mn-cs"/>
              </a:rPr>
              <a:t>Ibid. s. 1(2)(b).</a:t>
            </a:r>
          </a:p>
          <a:p>
            <a:r>
              <a:rPr lang="en-GB" sz="1200" kern="1200" dirty="0" smtClean="0">
                <a:solidFill>
                  <a:schemeClr val="tx1"/>
                </a:solidFill>
                <a:effectLst/>
                <a:latin typeface="+mn-lt"/>
                <a:ea typeface="+mn-ea"/>
                <a:cs typeface="+mn-cs"/>
              </a:rPr>
              <a:t>Ibid. Schedule 1. </a:t>
            </a:r>
          </a:p>
          <a:p>
            <a:r>
              <a:rPr lang="en-GB" sz="1200" kern="1200" dirty="0" smtClean="0">
                <a:solidFill>
                  <a:schemeClr val="tx1"/>
                </a:solidFill>
                <a:effectLst/>
                <a:latin typeface="+mn-lt"/>
                <a:ea typeface="+mn-ea"/>
                <a:cs typeface="+mn-cs"/>
              </a:rPr>
              <a:t>Ibid. s. 1(2). </a:t>
            </a:r>
          </a:p>
          <a:p>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2</a:t>
            </a:fld>
            <a:endParaRPr lang="en-GB" dirty="0"/>
          </a:p>
        </p:txBody>
      </p:sp>
    </p:spTree>
    <p:extLst>
      <p:ext uri="{BB962C8B-B14F-4D97-AF65-F5344CB8AC3E}">
        <p14:creationId xmlns:p14="http://schemas.microsoft.com/office/powerpoint/2010/main" val="9349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Fatal injury rate was 0.79 deaths</a:t>
            </a:r>
            <a:r>
              <a:rPr lang="en-GB" baseline="0" dirty="0" smtClean="0"/>
              <a:t> per 100,000 workers in 2007/2008. Rate now 0.45. Compares favourably to USA – Rate for 2017 was 3.5 https://www.bls.gov/charts/census-of-fatal-occupational-injuries/rate-of-fatal-work-injuries-per-100000-fte-by-age.htm   . Bureau of Labor Statistics. </a:t>
            </a:r>
          </a:p>
          <a:p>
            <a:r>
              <a:rPr lang="en-GB" sz="1200" kern="1200" dirty="0" smtClean="0">
                <a:solidFill>
                  <a:schemeClr val="tx1"/>
                </a:solidFill>
                <a:effectLst/>
                <a:latin typeface="+mn-lt"/>
                <a:ea typeface="+mn-ea"/>
                <a:cs typeface="+mn-cs"/>
              </a:rPr>
              <a:t>The Herald of the Free Enterprise was a ferry that capsized in 1987 with a death toll of 193.  A prosecution of the company failed as negligence could not be attributed to anyone who could be identified as the directing mind of the company. </a:t>
            </a:r>
            <a:endParaRPr lang="en-GB" baseline="0" dirty="0" smtClean="0"/>
          </a:p>
        </p:txBody>
      </p:sp>
      <p:sp>
        <p:nvSpPr>
          <p:cNvPr id="4" name="Slide Number Placeholder 3"/>
          <p:cNvSpPr>
            <a:spLocks noGrp="1"/>
          </p:cNvSpPr>
          <p:nvPr>
            <p:ph type="sldNum" sz="quarter" idx="10"/>
          </p:nvPr>
        </p:nvSpPr>
        <p:spPr/>
        <p:txBody>
          <a:bodyPr/>
          <a:lstStyle/>
          <a:p>
            <a:fld id="{32996955-19C8-447B-9AC7-DE00E46E6816}" type="slidenum">
              <a:rPr lang="en-GB" smtClean="0"/>
              <a:t>3</a:t>
            </a:fld>
            <a:endParaRPr lang="en-GB" dirty="0"/>
          </a:p>
        </p:txBody>
      </p:sp>
    </p:spTree>
    <p:extLst>
      <p:ext uri="{BB962C8B-B14F-4D97-AF65-F5344CB8AC3E}">
        <p14:creationId xmlns:p14="http://schemas.microsoft.com/office/powerpoint/2010/main" val="2597333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accompanying explanatory notes state: ‘the usual principles of causation in the criminal law will apply... this means that the management failure need not have been the sole cause of death; it need only be a cause (although intervening acts may break the chain of causation in certain circumstances)</a:t>
            </a:r>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4</a:t>
            </a:fld>
            <a:endParaRPr lang="en-GB" dirty="0"/>
          </a:p>
        </p:txBody>
      </p:sp>
    </p:spTree>
    <p:extLst>
      <p:ext uri="{BB962C8B-B14F-4D97-AF65-F5344CB8AC3E}">
        <p14:creationId xmlns:p14="http://schemas.microsoft.com/office/powerpoint/2010/main" val="1420632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Health and safety offences</a:t>
            </a:r>
            <a:r>
              <a:rPr lang="en-GB" baseline="0" dirty="0" smtClean="0"/>
              <a:t> in the UK impose liability for the exposure of persons to risk rather than the specific harm caused which is why they are often viewed as being ‘technical crimes’. </a:t>
            </a:r>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5</a:t>
            </a:fld>
            <a:endParaRPr lang="en-GB" dirty="0"/>
          </a:p>
        </p:txBody>
      </p:sp>
    </p:spTree>
    <p:extLst>
      <p:ext uri="{BB962C8B-B14F-4D97-AF65-F5344CB8AC3E}">
        <p14:creationId xmlns:p14="http://schemas.microsoft.com/office/powerpoint/2010/main" val="3618246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is a community within one of London’s most socially unequal boroughs, where wealth and poverty are neighbours. Although Kensington and Chelsea is one of the wealthiest local authorities in the country, Grenfell Tower was situated in one of the most deprived areas in England. </a:t>
            </a:r>
            <a:endParaRPr lang="en-GB" dirty="0" smtClean="0"/>
          </a:p>
          <a:p>
            <a:r>
              <a:rPr lang="en-GB" dirty="0" smtClean="0"/>
              <a:t>RBKC was the</a:t>
            </a:r>
            <a:r>
              <a:rPr lang="en-GB" baseline="0" dirty="0" smtClean="0"/>
              <a:t> landlord for all the social housing tenants. </a:t>
            </a:r>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7</a:t>
            </a:fld>
            <a:endParaRPr lang="en-GB" dirty="0"/>
          </a:p>
        </p:txBody>
      </p:sp>
    </p:spTree>
    <p:extLst>
      <p:ext uri="{BB962C8B-B14F-4D97-AF65-F5344CB8AC3E}">
        <p14:creationId xmlns:p14="http://schemas.microsoft.com/office/powerpoint/2010/main" val="3426187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is a community within one of London’s most socially unequal boroughs, where wealth and poverty are neighbours. Although Kensington and Chelsea is one of the wealthiest local authorities in the country, Grenfell Tower was situated in one of the most deprived areas in England. </a:t>
            </a:r>
            <a:endParaRPr lang="en-GB" dirty="0" smtClean="0"/>
          </a:p>
          <a:p>
            <a:r>
              <a:rPr lang="en-GB" dirty="0" smtClean="0"/>
              <a:t>RBKC was the</a:t>
            </a:r>
            <a:r>
              <a:rPr lang="en-GB" baseline="0" dirty="0" smtClean="0"/>
              <a:t> landlord for all the social housing tenants. </a:t>
            </a:r>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8</a:t>
            </a:fld>
            <a:endParaRPr lang="en-GB" dirty="0"/>
          </a:p>
        </p:txBody>
      </p:sp>
    </p:spTree>
    <p:extLst>
      <p:ext uri="{BB962C8B-B14F-4D97-AF65-F5344CB8AC3E}">
        <p14:creationId xmlns:p14="http://schemas.microsoft.com/office/powerpoint/2010/main" val="1701764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mn-lt"/>
              </a:rPr>
              <a:t>J4G is a community-led organisation, focused on the long term goal of obtaining justice for the bereaved families, survivors, evacuated residents and the wider local community.   On the 14th of each month, J4G organises a silent walk to the Grenfell site in a show of solidarity and protest. </a:t>
            </a:r>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9</a:t>
            </a:fld>
            <a:endParaRPr lang="en-GB" dirty="0"/>
          </a:p>
        </p:txBody>
      </p:sp>
    </p:spTree>
    <p:extLst>
      <p:ext uri="{BB962C8B-B14F-4D97-AF65-F5344CB8AC3E}">
        <p14:creationId xmlns:p14="http://schemas.microsoft.com/office/powerpoint/2010/main" val="2897635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mn-lt"/>
              </a:rPr>
              <a:t>J4G is a community-led organisation, focused on the long term goal of obtaining justice for the bereaved families, survivors, evacuated residents and the wider local community.   On the 14th of each month, J4G organises a silent walk to the Grenfell site in a show of solidarity and protest. </a:t>
            </a:r>
          </a:p>
          <a:p>
            <a:endParaRPr lang="en-GB" dirty="0" smtClean="0">
              <a:latin typeface="+mn-lt"/>
            </a:endParaRPr>
          </a:p>
          <a:p>
            <a:r>
              <a:rPr lang="en-GB" dirty="0" smtClean="0">
                <a:latin typeface="+mn-lt"/>
              </a:rPr>
              <a:t>MNS Mining case</a:t>
            </a:r>
            <a:endParaRPr lang="en-GB" dirty="0"/>
          </a:p>
        </p:txBody>
      </p:sp>
      <p:sp>
        <p:nvSpPr>
          <p:cNvPr id="4" name="Slide Number Placeholder 3"/>
          <p:cNvSpPr>
            <a:spLocks noGrp="1"/>
          </p:cNvSpPr>
          <p:nvPr>
            <p:ph type="sldNum" sz="quarter" idx="10"/>
          </p:nvPr>
        </p:nvSpPr>
        <p:spPr/>
        <p:txBody>
          <a:bodyPr/>
          <a:lstStyle/>
          <a:p>
            <a:fld id="{32996955-19C8-447B-9AC7-DE00E46E6816}" type="slidenum">
              <a:rPr lang="en-GB" smtClean="0"/>
              <a:t>10</a:t>
            </a:fld>
            <a:endParaRPr lang="en-GB" dirty="0"/>
          </a:p>
        </p:txBody>
      </p:sp>
    </p:spTree>
    <p:extLst>
      <p:ext uri="{BB962C8B-B14F-4D97-AF65-F5344CB8AC3E}">
        <p14:creationId xmlns:p14="http://schemas.microsoft.com/office/powerpoint/2010/main" val="309050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no TOT">
    <p:spTree>
      <p:nvGrpSpPr>
        <p:cNvPr id="1" name=""/>
        <p:cNvGrpSpPr/>
        <p:nvPr/>
      </p:nvGrpSpPr>
      <p:grpSpPr>
        <a:xfrm>
          <a:off x="0" y="0"/>
          <a:ext cx="0" cy="0"/>
          <a:chOff x="0" y="0"/>
          <a:chExt cx="0" cy="0"/>
        </a:xfrm>
      </p:grpSpPr>
      <p:sp>
        <p:nvSpPr>
          <p:cNvPr id="2" name="Title 1"/>
          <p:cNvSpPr>
            <a:spLocks noGrp="1"/>
          </p:cNvSpPr>
          <p:nvPr>
            <p:ph type="ctrTitle"/>
          </p:nvPr>
        </p:nvSpPr>
        <p:spPr>
          <a:xfrm>
            <a:off x="477253" y="2177716"/>
            <a:ext cx="9829800" cy="1424322"/>
          </a:xfrm>
        </p:spPr>
        <p:txBody>
          <a:bodyPr anchor="b">
            <a:normAutofit/>
          </a:bodyPr>
          <a:lstStyle>
            <a:lvl1pPr algn="l">
              <a:defRPr sz="5400">
                <a:latin typeface="Azo Sans Medium" panose="020B0703030303020204" pitchFamily="34" charset="0"/>
              </a:defRPr>
            </a:lvl1pPr>
          </a:lstStyle>
          <a:p>
            <a:r>
              <a:rPr lang="en-US" smtClean="0"/>
              <a:t>Click to edit Master title style</a:t>
            </a:r>
            <a:endParaRPr lang="en-GB"/>
          </a:p>
        </p:txBody>
      </p:sp>
      <p:sp>
        <p:nvSpPr>
          <p:cNvPr id="3" name="Subtitle 2"/>
          <p:cNvSpPr>
            <a:spLocks noGrp="1"/>
          </p:cNvSpPr>
          <p:nvPr>
            <p:ph type="subTitle" idx="1"/>
          </p:nvPr>
        </p:nvSpPr>
        <p:spPr>
          <a:xfrm>
            <a:off x="477253" y="3638134"/>
            <a:ext cx="9144000" cy="1655762"/>
          </a:xfrm>
        </p:spPr>
        <p:txBody>
          <a:bodyPr/>
          <a:lstStyle>
            <a:lvl1pPr marL="0" indent="0" algn="l">
              <a:buNone/>
              <a:defRPr sz="2400">
                <a:latin typeface="Azo Sans Thin" panose="020B0303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Azo Sans" panose="020B0603030303020204" pitchFamily="34" charset="0"/>
              </a:defRPr>
            </a:lvl1pPr>
          </a:lstStyle>
          <a:p>
            <a:fld id="{8C93EA8F-5D32-42A5-B63F-842A0F047210}" type="datetimeFigureOut">
              <a:rPr lang="en-GB" smtClean="0"/>
              <a:pPr/>
              <a:t>17/07/2019</a:t>
            </a:fld>
            <a:endParaRPr lang="en-GB" dirty="0"/>
          </a:p>
        </p:txBody>
      </p:sp>
      <p:sp>
        <p:nvSpPr>
          <p:cNvPr id="5" name="Footer Placeholder 4"/>
          <p:cNvSpPr>
            <a:spLocks noGrp="1"/>
          </p:cNvSpPr>
          <p:nvPr>
            <p:ph type="ftr" sz="quarter" idx="11"/>
          </p:nvPr>
        </p:nvSpPr>
        <p:spPr/>
        <p:txBody>
          <a:bodyPr/>
          <a:lstStyle>
            <a:lvl1pPr>
              <a:defRPr>
                <a:latin typeface="Azo Sans" panose="020B0603030303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Azo Sans" panose="020B0603030303020204" pitchFamily="34" charset="0"/>
              </a:defRPr>
            </a:lvl1pPr>
          </a:lstStyle>
          <a:p>
            <a:fld id="{2F3AB18B-998C-433D-808A-7D4CCF0545BB}" type="slidenum">
              <a:rPr lang="en-GB" smtClean="0"/>
              <a:pPr/>
              <a:t>‹#›</a:t>
            </a:fld>
            <a:endParaRPr lang="en-GB" dirty="0"/>
          </a:p>
        </p:txBody>
      </p:sp>
    </p:spTree>
    <p:extLst>
      <p:ext uri="{BB962C8B-B14F-4D97-AF65-F5344CB8AC3E}">
        <p14:creationId xmlns:p14="http://schemas.microsoft.com/office/powerpoint/2010/main" val="3015805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 Slides Section Break Lon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5427" y="6356350"/>
            <a:ext cx="2743200" cy="365125"/>
          </a:xfrm>
        </p:spPr>
        <p:txBody>
          <a:bodyPr/>
          <a:lstStyle/>
          <a:p>
            <a:fld id="{1370C4FA-0DA2-470F-BFEF-56E857E51CBE}" type="datetimeFigureOut">
              <a:rPr lang="en-GB" smtClean="0"/>
              <a:t>17/07/2019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16F8A46-E344-42B0-8AFF-66A3024D4E24}" type="slidenum">
              <a:rPr lang="en-GB" smtClean="0"/>
              <a:t>‹#›</a:t>
            </a:fld>
            <a:endParaRPr lang="en-GB" dirty="0"/>
          </a:p>
        </p:txBody>
      </p:sp>
      <p:sp>
        <p:nvSpPr>
          <p:cNvPr id="7" name="Title 1"/>
          <p:cNvSpPr>
            <a:spLocks noGrp="1"/>
          </p:cNvSpPr>
          <p:nvPr>
            <p:ph type="title" hasCustomPrompt="1"/>
          </p:nvPr>
        </p:nvSpPr>
        <p:spPr>
          <a:xfrm>
            <a:off x="455427" y="1741269"/>
            <a:ext cx="10515600" cy="2852737"/>
          </a:xfrm>
        </p:spPr>
        <p:txBody>
          <a:bodyPr anchor="b"/>
          <a:lstStyle>
            <a:lvl1pPr>
              <a:defRPr sz="6000" baseline="0"/>
            </a:lvl1pPr>
          </a:lstStyle>
          <a:p>
            <a:r>
              <a:rPr lang="en-US" dirty="0" smtClean="0"/>
              <a:t>Section Title</a:t>
            </a:r>
            <a:endParaRPr lang="en-GB" dirty="0"/>
          </a:p>
        </p:txBody>
      </p:sp>
      <p:sp>
        <p:nvSpPr>
          <p:cNvPr id="8" name="Text Placeholder 2"/>
          <p:cNvSpPr>
            <a:spLocks noGrp="1"/>
          </p:cNvSpPr>
          <p:nvPr>
            <p:ph type="body" idx="1" hasCustomPrompt="1"/>
          </p:nvPr>
        </p:nvSpPr>
        <p:spPr>
          <a:xfrm>
            <a:off x="455427" y="4709857"/>
            <a:ext cx="10515600" cy="1411324"/>
          </a:xfrm>
        </p:spPr>
        <p:txBody>
          <a:bodyPr/>
          <a:lstStyle>
            <a:lvl1pPr marL="0" indent="0">
              <a:buNone/>
              <a:defRPr sz="2400" baseline="0">
                <a:solidFill>
                  <a:schemeClr val="tx1"/>
                </a:solidFill>
                <a:latin typeface="Azo Sans Thin" panose="020B0303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Sub Title Heading</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5427" y="411771"/>
            <a:ext cx="1567542" cy="475633"/>
          </a:xfrm>
          <a:prstGeom prst="rect">
            <a:avLst/>
          </a:prstGeom>
        </p:spPr>
      </p:pic>
    </p:spTree>
    <p:extLst>
      <p:ext uri="{BB962C8B-B14F-4D97-AF65-F5344CB8AC3E}">
        <p14:creationId xmlns:p14="http://schemas.microsoft.com/office/powerpoint/2010/main" val="25294381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White Logo Only">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8881" y="2413398"/>
            <a:ext cx="6694239" cy="2031205"/>
          </a:xfrm>
          <a:prstGeom prst="rect">
            <a:avLst/>
          </a:prstGeom>
        </p:spPr>
      </p:pic>
    </p:spTree>
    <p:extLst>
      <p:ext uri="{BB962C8B-B14F-4D97-AF65-F5344CB8AC3E}">
        <p14:creationId xmlns:p14="http://schemas.microsoft.com/office/powerpoint/2010/main" val="15306898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White Blank">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02032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ck Slides no TOT">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1972" y="411771"/>
            <a:ext cx="1558109" cy="472771"/>
          </a:xfrm>
          <a:prstGeom prst="rect">
            <a:avLst/>
          </a:prstGeom>
        </p:spPr>
      </p:pic>
      <p:sp>
        <p:nvSpPr>
          <p:cNvPr id="13"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15" name="Title Placeholder 1"/>
          <p:cNvSpPr>
            <a:spLocks noGrp="1"/>
          </p:cNvSpPr>
          <p:nvPr>
            <p:ph type="title"/>
          </p:nvPr>
        </p:nvSpPr>
        <p:spPr>
          <a:xfrm>
            <a:off x="455427" y="411771"/>
            <a:ext cx="9285514" cy="11405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27081836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ack Slides no TOT Logo Left">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dirty="0"/>
          </a:p>
        </p:txBody>
      </p:sp>
      <p:sp>
        <p:nvSpPr>
          <p:cNvPr id="13"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8" name="Title Placeholder 1"/>
          <p:cNvSpPr>
            <a:spLocks noGrp="1"/>
          </p:cNvSpPr>
          <p:nvPr>
            <p:ph type="title"/>
          </p:nvPr>
        </p:nvSpPr>
        <p:spPr>
          <a:xfrm>
            <a:off x="2554013" y="411771"/>
            <a:ext cx="8417013" cy="11405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5427" y="509291"/>
            <a:ext cx="1558109" cy="472771"/>
          </a:xfrm>
          <a:prstGeom prst="rect">
            <a:avLst/>
          </a:prstGeom>
        </p:spPr>
      </p:pic>
    </p:spTree>
    <p:extLst>
      <p:ext uri="{BB962C8B-B14F-4D97-AF65-F5344CB8AC3E}">
        <p14:creationId xmlns:p14="http://schemas.microsoft.com/office/powerpoint/2010/main" val="32619372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ck Slides bot LOGO no TOT ">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9074" y="5940577"/>
            <a:ext cx="1558109" cy="472771"/>
          </a:xfrm>
          <a:prstGeom prst="rect">
            <a:avLst/>
          </a:prstGeom>
        </p:spPr>
      </p:pic>
      <p:sp>
        <p:nvSpPr>
          <p:cNvPr id="13"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14" name="Title Placeholder 1"/>
          <p:cNvSpPr>
            <a:spLocks noGrp="1"/>
          </p:cNvSpPr>
          <p:nvPr>
            <p:ph type="title"/>
          </p:nvPr>
        </p:nvSpPr>
        <p:spPr>
          <a:xfrm>
            <a:off x="455427" y="411771"/>
            <a:ext cx="11261756" cy="11405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8"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1524954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White Slides TOT &amp; LOGO">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297" y="268633"/>
            <a:ext cx="1558109" cy="472771"/>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48441" y="6299109"/>
            <a:ext cx="2300152" cy="479606"/>
          </a:xfrm>
          <a:prstGeom prst="rect">
            <a:avLst/>
          </a:prstGeom>
        </p:spPr>
      </p:pic>
      <p:sp>
        <p:nvSpPr>
          <p:cNvPr id="14"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15" name="Title Placeholder 1"/>
          <p:cNvSpPr>
            <a:spLocks noGrp="1"/>
          </p:cNvSpPr>
          <p:nvPr>
            <p:ph type="title"/>
          </p:nvPr>
        </p:nvSpPr>
        <p:spPr>
          <a:xfrm>
            <a:off x="455427" y="411771"/>
            <a:ext cx="9285514" cy="11405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9"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9187441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ck Slides Section Break Sho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70C4FA-0DA2-470F-BFEF-56E857E51CBE}" type="datetimeFigureOut">
              <a:rPr lang="en-GB" smtClean="0"/>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Title 1"/>
          <p:cNvSpPr>
            <a:spLocks noGrp="1"/>
          </p:cNvSpPr>
          <p:nvPr>
            <p:ph type="title" hasCustomPrompt="1"/>
          </p:nvPr>
        </p:nvSpPr>
        <p:spPr>
          <a:xfrm>
            <a:off x="455427" y="394139"/>
            <a:ext cx="7772400" cy="4312052"/>
          </a:xfrm>
        </p:spPr>
        <p:txBody>
          <a:bodyPr anchor="t">
            <a:normAutofit/>
          </a:bodyPr>
          <a:lstStyle>
            <a:lvl1pPr>
              <a:defRPr sz="6600"/>
            </a:lvl1pPr>
          </a:lstStyle>
          <a:p>
            <a:r>
              <a:rPr lang="en-US" dirty="0" smtClean="0"/>
              <a:t>Section Title</a:t>
            </a:r>
            <a:endParaRPr lang="en-GB" dirty="0"/>
          </a:p>
        </p:txBody>
      </p:sp>
      <p:sp>
        <p:nvSpPr>
          <p:cNvPr id="6" name="Text Placeholder 2"/>
          <p:cNvSpPr>
            <a:spLocks noGrp="1"/>
          </p:cNvSpPr>
          <p:nvPr>
            <p:ph type="body" idx="1" hasCustomPrompt="1"/>
          </p:nvPr>
        </p:nvSpPr>
        <p:spPr>
          <a:xfrm>
            <a:off x="455427" y="4821615"/>
            <a:ext cx="7772400" cy="1298705"/>
          </a:xfrm>
        </p:spPr>
        <p:txBody>
          <a:bodyPr/>
          <a:lstStyle>
            <a:lvl1pPr marL="0" indent="0">
              <a:buNone/>
              <a:defRPr sz="2400" baseline="0">
                <a:solidFill>
                  <a:schemeClr val="tx1"/>
                </a:solidFill>
                <a:latin typeface="Azo Sans Thin" panose="020B0303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Sub Title Heading</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9637" y="426293"/>
            <a:ext cx="1558109" cy="472771"/>
          </a:xfrm>
          <a:prstGeom prst="rect">
            <a:avLst/>
          </a:prstGeom>
        </p:spPr>
      </p:pic>
    </p:spTree>
    <p:extLst>
      <p:ext uri="{BB962C8B-B14F-4D97-AF65-F5344CB8AC3E}">
        <p14:creationId xmlns:p14="http://schemas.microsoft.com/office/powerpoint/2010/main" val="133306722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hite Slides Section Break Lo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427" y="1741269"/>
            <a:ext cx="10515600" cy="2852737"/>
          </a:xfrm>
        </p:spPr>
        <p:txBody>
          <a:bodyPr anchor="b"/>
          <a:lstStyle>
            <a:lvl1pPr>
              <a:defRPr sz="6000" baseline="0"/>
            </a:lvl1pPr>
          </a:lstStyle>
          <a:p>
            <a:r>
              <a:rPr lang="en-US" dirty="0" smtClean="0"/>
              <a:t>Section Title</a:t>
            </a:r>
            <a:endParaRPr lang="en-GB" dirty="0"/>
          </a:p>
        </p:txBody>
      </p:sp>
      <p:sp>
        <p:nvSpPr>
          <p:cNvPr id="4" name="Date Placeholder 3"/>
          <p:cNvSpPr>
            <a:spLocks noGrp="1"/>
          </p:cNvSpPr>
          <p:nvPr>
            <p:ph type="dt" sz="half" idx="10"/>
          </p:nvPr>
        </p:nvSpPr>
        <p:spPr/>
        <p:txBody>
          <a:bodyPr/>
          <a:lstStyle/>
          <a:p>
            <a:fld id="{1370C4FA-0DA2-470F-BFEF-56E857E51CBE}" type="datetimeFigureOut">
              <a:rPr lang="en-GB" smtClean="0"/>
              <a:t>17/07/2019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16F8A46-E344-42B0-8AFF-66A3024D4E24}" type="slidenum">
              <a:rPr lang="en-GB" smtClean="0"/>
              <a:t>‹#›</a:t>
            </a:fld>
            <a:endParaRPr lang="en-GB" dirty="0"/>
          </a:p>
        </p:txBody>
      </p:sp>
      <p:sp>
        <p:nvSpPr>
          <p:cNvPr id="9" name="Text Placeholder 2"/>
          <p:cNvSpPr>
            <a:spLocks noGrp="1"/>
          </p:cNvSpPr>
          <p:nvPr>
            <p:ph type="body" idx="1" hasCustomPrompt="1"/>
          </p:nvPr>
        </p:nvSpPr>
        <p:spPr>
          <a:xfrm>
            <a:off x="455427" y="4709857"/>
            <a:ext cx="10515600" cy="1411324"/>
          </a:xfrm>
        </p:spPr>
        <p:txBody>
          <a:bodyPr/>
          <a:lstStyle>
            <a:lvl1pPr marL="0" indent="0">
              <a:buNone/>
              <a:defRPr sz="2400" baseline="0">
                <a:solidFill>
                  <a:schemeClr val="tx1"/>
                </a:solidFill>
                <a:latin typeface="Azo Sans Thin" panose="020B0303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Sub Title Heading</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5427" y="509291"/>
            <a:ext cx="1558109" cy="472771"/>
          </a:xfrm>
          <a:prstGeom prst="rect">
            <a:avLst/>
          </a:prstGeom>
        </p:spPr>
      </p:pic>
    </p:spTree>
    <p:extLst>
      <p:ext uri="{BB962C8B-B14F-4D97-AF65-F5344CB8AC3E}">
        <p14:creationId xmlns:p14="http://schemas.microsoft.com/office/powerpoint/2010/main" val="18696332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White Logo Onl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8881" y="2413398"/>
            <a:ext cx="6694239" cy="2031205"/>
          </a:xfrm>
          <a:prstGeom prst="rect">
            <a:avLst/>
          </a:prstGeom>
        </p:spPr>
      </p:pic>
    </p:spTree>
    <p:extLst>
      <p:ext uri="{BB962C8B-B14F-4D97-AF65-F5344CB8AC3E}">
        <p14:creationId xmlns:p14="http://schemas.microsoft.com/office/powerpoint/2010/main" val="237902011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White Title Slide TOT">
    <p:spTree>
      <p:nvGrpSpPr>
        <p:cNvPr id="1" name=""/>
        <p:cNvGrpSpPr/>
        <p:nvPr/>
      </p:nvGrpSpPr>
      <p:grpSpPr>
        <a:xfrm>
          <a:off x="0" y="0"/>
          <a:ext cx="0" cy="0"/>
          <a:chOff x="0" y="0"/>
          <a:chExt cx="0" cy="0"/>
        </a:xfrm>
      </p:grpSpPr>
      <p:sp>
        <p:nvSpPr>
          <p:cNvPr id="2" name="Title 1"/>
          <p:cNvSpPr>
            <a:spLocks noGrp="1"/>
          </p:cNvSpPr>
          <p:nvPr>
            <p:ph type="ctrTitle"/>
          </p:nvPr>
        </p:nvSpPr>
        <p:spPr>
          <a:xfrm>
            <a:off x="477253" y="2177716"/>
            <a:ext cx="9829800" cy="1424322"/>
          </a:xfrm>
        </p:spPr>
        <p:txBody>
          <a:bodyPr anchor="b">
            <a:normAutofit/>
          </a:bodyPr>
          <a:lstStyle>
            <a:lvl1pPr algn="l">
              <a:defRPr sz="5400">
                <a:latin typeface="Azo Sans Medium" panose="020B0703030303020204" pitchFamily="34" charset="0"/>
              </a:defRPr>
            </a:lvl1pPr>
          </a:lstStyle>
          <a:p>
            <a:r>
              <a:rPr lang="en-US" smtClean="0"/>
              <a:t>Click to edit Master title style</a:t>
            </a:r>
            <a:endParaRPr lang="en-GB"/>
          </a:p>
        </p:txBody>
      </p:sp>
      <p:sp>
        <p:nvSpPr>
          <p:cNvPr id="3" name="Subtitle 2"/>
          <p:cNvSpPr>
            <a:spLocks noGrp="1"/>
          </p:cNvSpPr>
          <p:nvPr>
            <p:ph type="subTitle" idx="1"/>
          </p:nvPr>
        </p:nvSpPr>
        <p:spPr>
          <a:xfrm>
            <a:off x="477253" y="3638134"/>
            <a:ext cx="9144000" cy="1655762"/>
          </a:xfrm>
        </p:spPr>
        <p:txBody>
          <a:bodyPr/>
          <a:lstStyle>
            <a:lvl1pPr marL="0" indent="0" algn="l">
              <a:buNone/>
              <a:defRPr sz="2400">
                <a:latin typeface="Azo Sans Thin" panose="020B0303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Azo Sans" panose="020B0603030303020204" pitchFamily="34" charset="0"/>
              </a:defRPr>
            </a:lvl1pPr>
          </a:lstStyle>
          <a:p>
            <a:fld id="{8C93EA8F-5D32-42A5-B63F-842A0F047210}" type="datetimeFigureOut">
              <a:rPr lang="en-GB" smtClean="0"/>
              <a:pPr/>
              <a:t>17/07/2019</a:t>
            </a:fld>
            <a:endParaRPr lang="en-GB" dirty="0"/>
          </a:p>
        </p:txBody>
      </p:sp>
      <p:sp>
        <p:nvSpPr>
          <p:cNvPr id="5" name="Footer Placeholder 4"/>
          <p:cNvSpPr>
            <a:spLocks noGrp="1"/>
          </p:cNvSpPr>
          <p:nvPr>
            <p:ph type="ftr" sz="quarter" idx="11"/>
          </p:nvPr>
        </p:nvSpPr>
        <p:spPr/>
        <p:txBody>
          <a:bodyPr/>
          <a:lstStyle>
            <a:lvl1pPr>
              <a:defRPr>
                <a:latin typeface="Azo Sans" panose="020B0603030303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Azo Sans" panose="020B0603030303020204" pitchFamily="34" charset="0"/>
              </a:defRPr>
            </a:lvl1pPr>
          </a:lstStyle>
          <a:p>
            <a:fld id="{2F3AB18B-998C-433D-808A-7D4CCF0545BB}" type="slidenum">
              <a:rPr lang="en-GB" smtClean="0"/>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14696" y="5968092"/>
            <a:ext cx="2296304" cy="478804"/>
          </a:xfrm>
          <a:prstGeom prst="rect">
            <a:avLst/>
          </a:prstGeom>
        </p:spPr>
      </p:pic>
    </p:spTree>
    <p:extLst>
      <p:ext uri="{BB962C8B-B14F-4D97-AF65-F5344CB8AC3E}">
        <p14:creationId xmlns:p14="http://schemas.microsoft.com/office/powerpoint/2010/main" val="2157786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ack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6245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Black Title Slide no TOT">
    <p:spTree>
      <p:nvGrpSpPr>
        <p:cNvPr id="1" name=""/>
        <p:cNvGrpSpPr/>
        <p:nvPr/>
      </p:nvGrpSpPr>
      <p:grpSpPr>
        <a:xfrm>
          <a:off x="0" y="0"/>
          <a:ext cx="0" cy="0"/>
          <a:chOff x="0" y="0"/>
          <a:chExt cx="0" cy="0"/>
        </a:xfrm>
      </p:grpSpPr>
      <p:sp>
        <p:nvSpPr>
          <p:cNvPr id="2" name="Title 1"/>
          <p:cNvSpPr>
            <a:spLocks noGrp="1"/>
          </p:cNvSpPr>
          <p:nvPr>
            <p:ph type="ctrTitle"/>
          </p:nvPr>
        </p:nvSpPr>
        <p:spPr>
          <a:xfrm>
            <a:off x="477253" y="2177716"/>
            <a:ext cx="9829800" cy="1424322"/>
          </a:xfrm>
        </p:spPr>
        <p:txBody>
          <a:bodyPr anchor="b">
            <a:normAutofit/>
          </a:bodyPr>
          <a:lstStyle>
            <a:lvl1pPr algn="l">
              <a:defRPr sz="5400">
                <a:latin typeface="Azo Sans Medium" panose="020B0703030303020204" pitchFamily="34" charset="0"/>
              </a:defRPr>
            </a:lvl1pPr>
          </a:lstStyle>
          <a:p>
            <a:r>
              <a:rPr lang="en-US" smtClean="0"/>
              <a:t>Click to edit Master title style</a:t>
            </a:r>
            <a:endParaRPr lang="en-GB"/>
          </a:p>
        </p:txBody>
      </p:sp>
      <p:sp>
        <p:nvSpPr>
          <p:cNvPr id="3" name="Subtitle 2"/>
          <p:cNvSpPr>
            <a:spLocks noGrp="1"/>
          </p:cNvSpPr>
          <p:nvPr>
            <p:ph type="subTitle" idx="1"/>
          </p:nvPr>
        </p:nvSpPr>
        <p:spPr>
          <a:xfrm>
            <a:off x="477253" y="3638134"/>
            <a:ext cx="9144000" cy="1655762"/>
          </a:xfrm>
        </p:spPr>
        <p:txBody>
          <a:bodyPr/>
          <a:lstStyle>
            <a:lvl1pPr marL="0" indent="0" algn="l">
              <a:buNone/>
              <a:defRPr sz="2400">
                <a:latin typeface="Azo Sans Thin" panose="020B0303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Azo Sans" panose="020B0603030303020204" pitchFamily="34" charset="0"/>
              </a:defRPr>
            </a:lvl1pPr>
          </a:lstStyle>
          <a:p>
            <a:fld id="{8C93EA8F-5D32-42A5-B63F-842A0F047210}" type="datetimeFigureOut">
              <a:rPr lang="en-GB" smtClean="0"/>
              <a:pPr/>
              <a:t>17/07/2019</a:t>
            </a:fld>
            <a:endParaRPr lang="en-GB" dirty="0"/>
          </a:p>
        </p:txBody>
      </p:sp>
      <p:sp>
        <p:nvSpPr>
          <p:cNvPr id="5" name="Footer Placeholder 4"/>
          <p:cNvSpPr>
            <a:spLocks noGrp="1"/>
          </p:cNvSpPr>
          <p:nvPr>
            <p:ph type="ftr" sz="quarter" idx="11"/>
          </p:nvPr>
        </p:nvSpPr>
        <p:spPr/>
        <p:txBody>
          <a:bodyPr/>
          <a:lstStyle>
            <a:lvl1pPr>
              <a:defRPr>
                <a:latin typeface="Azo Sans" panose="020B0603030303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Azo Sans" panose="020B0603030303020204" pitchFamily="34" charset="0"/>
              </a:defRPr>
            </a:lvl1pPr>
          </a:lstStyle>
          <a:p>
            <a:fld id="{2F3AB18B-998C-433D-808A-7D4CCF0545BB}" type="slidenum">
              <a:rPr lang="en-GB" smtClean="0"/>
              <a:pPr/>
              <a:t>‹#›</a:t>
            </a:fld>
            <a:endParaRPr lang="en-GB" dirty="0"/>
          </a:p>
        </p:txBody>
      </p:sp>
    </p:spTree>
    <p:extLst>
      <p:ext uri="{BB962C8B-B14F-4D97-AF65-F5344CB8AC3E}">
        <p14:creationId xmlns:p14="http://schemas.microsoft.com/office/powerpoint/2010/main" val="276274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Black Title Slide TOT">
    <p:spTree>
      <p:nvGrpSpPr>
        <p:cNvPr id="1" name=""/>
        <p:cNvGrpSpPr/>
        <p:nvPr/>
      </p:nvGrpSpPr>
      <p:grpSpPr>
        <a:xfrm>
          <a:off x="0" y="0"/>
          <a:ext cx="0" cy="0"/>
          <a:chOff x="0" y="0"/>
          <a:chExt cx="0" cy="0"/>
        </a:xfrm>
      </p:grpSpPr>
      <p:sp>
        <p:nvSpPr>
          <p:cNvPr id="2" name="Title 1"/>
          <p:cNvSpPr>
            <a:spLocks noGrp="1"/>
          </p:cNvSpPr>
          <p:nvPr>
            <p:ph type="ctrTitle"/>
          </p:nvPr>
        </p:nvSpPr>
        <p:spPr>
          <a:xfrm>
            <a:off x="477253" y="2177716"/>
            <a:ext cx="9829800" cy="1424322"/>
          </a:xfrm>
        </p:spPr>
        <p:txBody>
          <a:bodyPr anchor="b">
            <a:normAutofit/>
          </a:bodyPr>
          <a:lstStyle>
            <a:lvl1pPr algn="l">
              <a:defRPr sz="5400">
                <a:latin typeface="Azo Sans Medium" panose="020B0703030303020204" pitchFamily="34" charset="0"/>
              </a:defRPr>
            </a:lvl1pPr>
          </a:lstStyle>
          <a:p>
            <a:r>
              <a:rPr lang="en-US" smtClean="0"/>
              <a:t>Click to edit Master title style</a:t>
            </a:r>
            <a:endParaRPr lang="en-GB"/>
          </a:p>
        </p:txBody>
      </p:sp>
      <p:sp>
        <p:nvSpPr>
          <p:cNvPr id="3" name="Subtitle 2"/>
          <p:cNvSpPr>
            <a:spLocks noGrp="1"/>
          </p:cNvSpPr>
          <p:nvPr>
            <p:ph type="subTitle" idx="1"/>
          </p:nvPr>
        </p:nvSpPr>
        <p:spPr>
          <a:xfrm>
            <a:off x="477253" y="3638134"/>
            <a:ext cx="9144000" cy="1655762"/>
          </a:xfrm>
        </p:spPr>
        <p:txBody>
          <a:bodyPr/>
          <a:lstStyle>
            <a:lvl1pPr marL="0" indent="0" algn="l">
              <a:buNone/>
              <a:defRPr sz="2400">
                <a:latin typeface="Azo Sans Thin" panose="020B0303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Azo Sans" panose="020B0603030303020204" pitchFamily="34" charset="0"/>
              </a:defRPr>
            </a:lvl1pPr>
          </a:lstStyle>
          <a:p>
            <a:fld id="{8C93EA8F-5D32-42A5-B63F-842A0F047210}" type="datetimeFigureOut">
              <a:rPr lang="en-GB" smtClean="0"/>
              <a:pPr/>
              <a:t>17/07/2019</a:t>
            </a:fld>
            <a:endParaRPr lang="en-GB" dirty="0"/>
          </a:p>
        </p:txBody>
      </p:sp>
      <p:sp>
        <p:nvSpPr>
          <p:cNvPr id="5" name="Footer Placeholder 4"/>
          <p:cNvSpPr>
            <a:spLocks noGrp="1"/>
          </p:cNvSpPr>
          <p:nvPr>
            <p:ph type="ftr" sz="quarter" idx="11"/>
          </p:nvPr>
        </p:nvSpPr>
        <p:spPr/>
        <p:txBody>
          <a:bodyPr/>
          <a:lstStyle>
            <a:lvl1pPr>
              <a:defRPr>
                <a:latin typeface="Azo Sans" panose="020B0603030303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Azo Sans" panose="020B0603030303020204" pitchFamily="34" charset="0"/>
              </a:defRPr>
            </a:lvl1pPr>
          </a:lstStyle>
          <a:p>
            <a:fld id="{2F3AB18B-998C-433D-808A-7D4CCF0545BB}" type="slidenum">
              <a:rPr lang="en-GB" smtClean="0"/>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10848" y="5980132"/>
            <a:ext cx="2300152" cy="479606"/>
          </a:xfrm>
          <a:prstGeom prst="rect">
            <a:avLst/>
          </a:prstGeom>
        </p:spPr>
      </p:pic>
    </p:spTree>
    <p:extLst>
      <p:ext uri="{BB962C8B-B14F-4D97-AF65-F5344CB8AC3E}">
        <p14:creationId xmlns:p14="http://schemas.microsoft.com/office/powerpoint/2010/main" val="387967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hite Slides no TO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1584" y="411770"/>
            <a:ext cx="1567542" cy="475633"/>
          </a:xfrm>
          <a:prstGeom prst="rect">
            <a:avLst/>
          </a:prstGeom>
        </p:spPr>
      </p:pic>
      <p:sp>
        <p:nvSpPr>
          <p:cNvPr id="7"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lvl2pPr marL="742950" indent="-285750">
              <a:buFont typeface="Wingdings" panose="05000000000000000000" pitchFamily="2" charset="2"/>
              <a:buChar char="§"/>
              <a:defRPr/>
            </a:lvl2pPr>
            <a:lvl3pPr marL="1200150" indent="-285750">
              <a:buFont typeface="Wingdings" panose="05000000000000000000" pitchFamily="2" charset="2"/>
              <a:buChar char="§"/>
              <a:defRPr>
                <a:latin typeface="Azo Sans Thin" panose="020B0303030303020204" pitchFamily="34" charset="0"/>
              </a:defRPr>
            </a:lvl3pPr>
            <a:lvl4pPr marL="1657350" indent="-285750">
              <a:buFont typeface="Wingdings" panose="05000000000000000000" pitchFamily="2" charset="2"/>
              <a:buChar char="§"/>
              <a:defRPr>
                <a:latin typeface="Azo Sans Thin" panose="020B0303030303020204" pitchFamily="34" charset="0"/>
              </a:defRPr>
            </a:lvl4pPr>
            <a:lvl5pPr marL="2114550" indent="-285750">
              <a:buFont typeface="Wingdings" panose="05000000000000000000" pitchFamily="2" charset="2"/>
              <a:buChar char="§"/>
              <a:defRPr>
                <a:latin typeface="Azo Sans Thin" panose="020B0303030303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9" name="Title Placeholder 1"/>
          <p:cNvSpPr>
            <a:spLocks noGrp="1"/>
          </p:cNvSpPr>
          <p:nvPr>
            <p:ph type="title"/>
          </p:nvPr>
        </p:nvSpPr>
        <p:spPr>
          <a:xfrm>
            <a:off x="455427" y="411771"/>
            <a:ext cx="9285514" cy="11405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15346949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Slides bot LOGO no TOT ">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5379" y="5939146"/>
            <a:ext cx="1567542" cy="475633"/>
          </a:xfrm>
          <a:prstGeom prst="rect">
            <a:avLst/>
          </a:prstGeom>
        </p:spPr>
      </p:pic>
      <p:sp>
        <p:nvSpPr>
          <p:cNvPr id="7" name="Text Placeholder 2"/>
          <p:cNvSpPr>
            <a:spLocks noGrp="1"/>
          </p:cNvSpPr>
          <p:nvPr>
            <p:ph idx="1"/>
          </p:nvPr>
        </p:nvSpPr>
        <p:spPr>
          <a:xfrm>
            <a:off x="455427" y="1825625"/>
            <a:ext cx="11261756" cy="3947854"/>
          </a:xfrm>
          <a:prstGeom prst="rect">
            <a:avLst/>
          </a:prstGeom>
        </p:spPr>
        <p:txBody>
          <a:bodyPr vert="horz" lIns="91440" tIns="45720" rIns="91440" bIns="45720" rtlCol="0">
            <a:normAutofit/>
          </a:bodyPr>
          <a:lstStyle>
            <a:lvl2pPr marL="742950" indent="-285750">
              <a:buFont typeface="Wingdings" panose="05000000000000000000" pitchFamily="2" charset="2"/>
              <a:buChar char="§"/>
              <a:defRPr/>
            </a:lvl2pPr>
            <a:lvl3pPr marL="1200150" indent="-285750">
              <a:buFont typeface="Wingdings" panose="05000000000000000000" pitchFamily="2" charset="2"/>
              <a:buChar char="§"/>
              <a:defRPr>
                <a:latin typeface="Azo Sans Thin" panose="020B0303030303020204" pitchFamily="34" charset="0"/>
              </a:defRPr>
            </a:lvl3pPr>
            <a:lvl4pPr marL="1657350" indent="-285750">
              <a:buFont typeface="Wingdings" panose="05000000000000000000" pitchFamily="2" charset="2"/>
              <a:buChar char="§"/>
              <a:defRPr>
                <a:latin typeface="Azo Sans Thin" panose="020B0303030303020204" pitchFamily="34" charset="0"/>
              </a:defRPr>
            </a:lvl4pPr>
            <a:lvl5pPr marL="2114550" indent="-285750">
              <a:buFont typeface="Wingdings" panose="05000000000000000000" pitchFamily="2" charset="2"/>
              <a:buChar char="§"/>
              <a:defRPr>
                <a:latin typeface="Azo Sans Thin" panose="020B0303030303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9" name="Title Placeholder 1"/>
          <p:cNvSpPr>
            <a:spLocks noGrp="1"/>
          </p:cNvSpPr>
          <p:nvPr>
            <p:ph type="title"/>
          </p:nvPr>
        </p:nvSpPr>
        <p:spPr>
          <a:xfrm>
            <a:off x="455427" y="411771"/>
            <a:ext cx="11277494" cy="11405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36679880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hite Slides TOT &amp; LOGO">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5362" y="6299510"/>
            <a:ext cx="2296304" cy="478804"/>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1584" y="411770"/>
            <a:ext cx="1567542" cy="475633"/>
          </a:xfrm>
          <a:prstGeom prst="rect">
            <a:avLst/>
          </a:prstGeom>
        </p:spPr>
      </p:pic>
      <p:sp>
        <p:nvSpPr>
          <p:cNvPr id="9"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lvl2pPr marL="742950" indent="-285750">
              <a:buFont typeface="Wingdings" panose="05000000000000000000" pitchFamily="2" charset="2"/>
              <a:buChar char="§"/>
              <a:defRPr/>
            </a:lvl2pPr>
            <a:lvl3pPr marL="1200150" indent="-285750">
              <a:buFont typeface="Wingdings" panose="05000000000000000000" pitchFamily="2" charset="2"/>
              <a:buChar char="§"/>
              <a:defRPr>
                <a:latin typeface="Azo Sans Thin" panose="020B0303030303020204" pitchFamily="34" charset="0"/>
              </a:defRPr>
            </a:lvl3pPr>
            <a:lvl4pPr marL="1657350" indent="-285750">
              <a:buFont typeface="Wingdings" panose="05000000000000000000" pitchFamily="2" charset="2"/>
              <a:buChar char="§"/>
              <a:defRPr>
                <a:latin typeface="Azo Sans Thin" panose="020B0303030303020204" pitchFamily="34" charset="0"/>
              </a:defRPr>
            </a:lvl4pPr>
            <a:lvl5pPr marL="2114550" indent="-285750">
              <a:buFont typeface="Wingdings" panose="05000000000000000000" pitchFamily="2" charset="2"/>
              <a:buChar char="§"/>
              <a:defRPr>
                <a:latin typeface="Azo Sans Thin" panose="020B0303030303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11" name="Title Placeholder 1"/>
          <p:cNvSpPr>
            <a:spLocks noGrp="1"/>
          </p:cNvSpPr>
          <p:nvPr>
            <p:ph type="title"/>
          </p:nvPr>
        </p:nvSpPr>
        <p:spPr>
          <a:xfrm>
            <a:off x="455427" y="411771"/>
            <a:ext cx="9285514" cy="11405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4635957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 Slides no TOT Logo Lef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5427" y="411771"/>
            <a:ext cx="1567542" cy="475633"/>
          </a:xfrm>
          <a:prstGeom prst="rect">
            <a:avLst/>
          </a:prstGeom>
        </p:spPr>
      </p:pic>
      <p:sp>
        <p:nvSpPr>
          <p:cNvPr id="7" name="Text Placeholder 2"/>
          <p:cNvSpPr>
            <a:spLocks noGrp="1"/>
          </p:cNvSpPr>
          <p:nvPr>
            <p:ph idx="1"/>
          </p:nvPr>
        </p:nvSpPr>
        <p:spPr>
          <a:xfrm>
            <a:off x="455427" y="1825625"/>
            <a:ext cx="10515600" cy="4351338"/>
          </a:xfrm>
          <a:prstGeom prst="rect">
            <a:avLst/>
          </a:prstGeom>
        </p:spPr>
        <p:txBody>
          <a:bodyPr vert="horz" lIns="91440" tIns="45720" rIns="91440" bIns="45720" rtlCol="0">
            <a:normAutofit/>
          </a:bodyPr>
          <a:lstStyle>
            <a:lvl2pPr marL="742950" indent="-285750">
              <a:buFont typeface="Wingdings" panose="05000000000000000000" pitchFamily="2" charset="2"/>
              <a:buChar char="§"/>
              <a:defRPr/>
            </a:lvl2pPr>
            <a:lvl3pPr marL="1200150" indent="-285750">
              <a:buFont typeface="Wingdings" panose="05000000000000000000" pitchFamily="2" charset="2"/>
              <a:buChar char="§"/>
              <a:defRPr>
                <a:latin typeface="Azo Sans Thin" panose="020B0303030303020204" pitchFamily="34" charset="0"/>
              </a:defRPr>
            </a:lvl3pPr>
            <a:lvl4pPr marL="1657350" indent="-285750">
              <a:buFont typeface="Wingdings" panose="05000000000000000000" pitchFamily="2" charset="2"/>
              <a:buChar char="§"/>
              <a:defRPr>
                <a:latin typeface="Azo Sans Thin" panose="020B0303030303020204" pitchFamily="34" charset="0"/>
              </a:defRPr>
            </a:lvl4pPr>
            <a:lvl5pPr marL="2114550" indent="-285750">
              <a:buFont typeface="Wingdings" panose="05000000000000000000" pitchFamily="2" charset="2"/>
              <a:buChar char="§"/>
              <a:defRPr>
                <a:latin typeface="Azo Sans Thin" panose="020B0303030303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9" name="Title Placeholder 1"/>
          <p:cNvSpPr>
            <a:spLocks noGrp="1"/>
          </p:cNvSpPr>
          <p:nvPr>
            <p:ph type="title"/>
          </p:nvPr>
        </p:nvSpPr>
        <p:spPr>
          <a:xfrm>
            <a:off x="2554013" y="411771"/>
            <a:ext cx="8417013" cy="11405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4044198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 Slides Section Break Shor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GB" dirty="0"/>
          </a:p>
        </p:txBody>
      </p:sp>
      <p:sp>
        <p:nvSpPr>
          <p:cNvPr id="6" name="Date Placeholder 2"/>
          <p:cNvSpPr>
            <a:spLocks noGrp="1"/>
          </p:cNvSpPr>
          <p:nvPr>
            <p:ph type="dt" sz="half" idx="10"/>
          </p:nvPr>
        </p:nvSpPr>
        <p:spPr>
          <a:xfrm>
            <a:off x="455427" y="6356350"/>
            <a:ext cx="2743200" cy="365125"/>
          </a:xfrm>
        </p:spPr>
        <p:txBody>
          <a:bodyPr/>
          <a:lstStyle/>
          <a:p>
            <a:fld id="{1370C4FA-0DA2-470F-BFEF-56E857E51CBE}" type="datetimeFigureOut">
              <a:rPr lang="en-GB" smtClean="0"/>
              <a:t>17/07/2019</a:t>
            </a:fld>
            <a:endParaRPr lang="en-GB" dirty="0"/>
          </a:p>
        </p:txBody>
      </p:sp>
      <p:sp>
        <p:nvSpPr>
          <p:cNvPr id="9" name="Text Placeholder 2"/>
          <p:cNvSpPr>
            <a:spLocks noGrp="1"/>
          </p:cNvSpPr>
          <p:nvPr>
            <p:ph type="body" idx="1" hasCustomPrompt="1"/>
          </p:nvPr>
        </p:nvSpPr>
        <p:spPr>
          <a:xfrm>
            <a:off x="455427" y="4821615"/>
            <a:ext cx="7772400" cy="1298705"/>
          </a:xfrm>
        </p:spPr>
        <p:txBody>
          <a:bodyPr/>
          <a:lstStyle>
            <a:lvl1pPr marL="0" indent="0">
              <a:buNone/>
              <a:defRPr sz="2400" baseline="0">
                <a:solidFill>
                  <a:schemeClr val="tx1"/>
                </a:solidFill>
                <a:latin typeface="Azo Sans Thin" panose="020B0303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Sub Title Heading</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1584" y="411770"/>
            <a:ext cx="1567542" cy="475633"/>
          </a:xfrm>
          <a:prstGeom prst="rect">
            <a:avLst/>
          </a:prstGeom>
        </p:spPr>
      </p:pic>
      <p:sp>
        <p:nvSpPr>
          <p:cNvPr id="12" name="Title 1"/>
          <p:cNvSpPr>
            <a:spLocks noGrp="1"/>
          </p:cNvSpPr>
          <p:nvPr>
            <p:ph type="title" hasCustomPrompt="1"/>
          </p:nvPr>
        </p:nvSpPr>
        <p:spPr>
          <a:xfrm>
            <a:off x="455427" y="394139"/>
            <a:ext cx="7772400" cy="4312052"/>
          </a:xfrm>
        </p:spPr>
        <p:txBody>
          <a:bodyPr anchor="t">
            <a:normAutofit/>
          </a:bodyPr>
          <a:lstStyle>
            <a:lvl1pPr>
              <a:defRPr sz="6600"/>
            </a:lvl1pPr>
          </a:lstStyle>
          <a:p>
            <a:r>
              <a:rPr lang="en-US" dirty="0" smtClean="0"/>
              <a:t>Section Title</a:t>
            </a:r>
            <a:endParaRPr lang="en-GB" dirty="0"/>
          </a:p>
        </p:txBody>
      </p:sp>
    </p:spTree>
    <p:extLst>
      <p:ext uri="{BB962C8B-B14F-4D97-AF65-F5344CB8AC3E}">
        <p14:creationId xmlns:p14="http://schemas.microsoft.com/office/powerpoint/2010/main" val="40594731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7.png"/><Relationship Id="rId5" Type="http://schemas.openxmlformats.org/officeDocument/2006/relationships/slideLayout" Target="../slideLayouts/slideLayout17.xml"/><Relationship Id="rId10" Type="http://schemas.openxmlformats.org/officeDocument/2006/relationships/image" Target="../media/image5.png"/><Relationship Id="rId4" Type="http://schemas.openxmlformats.org/officeDocument/2006/relationships/slideLayout" Target="../slideLayouts/slideLayout16.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3EA8F-5D32-42A5-B63F-842A0F047210}" type="datetimeFigureOut">
              <a:rPr lang="en-GB" smtClean="0"/>
              <a:t>17/07/2019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AB18B-998C-433D-808A-7D4CCF0545BB}" type="slidenum">
              <a:rPr lang="en-GB" smtClean="0"/>
              <a:t>‹#›</a:t>
            </a:fld>
            <a:endParaRPr lang="en-GB" dirty="0"/>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2947" y="504410"/>
            <a:ext cx="2614451" cy="793292"/>
          </a:xfrm>
          <a:prstGeom prst="rect">
            <a:avLst/>
          </a:prstGeom>
        </p:spPr>
      </p:pic>
    </p:spTree>
    <p:extLst>
      <p:ext uri="{BB962C8B-B14F-4D97-AF65-F5344CB8AC3E}">
        <p14:creationId xmlns:p14="http://schemas.microsoft.com/office/powerpoint/2010/main" val="2582104768"/>
      </p:ext>
    </p:extLst>
  </p:cSld>
  <p:clrMap bg1="lt1" tx1="dk1" bg2="lt2" tx2="dk2" accent1="accent1" accent2="accent2" accent3="accent3" accent4="accent4" accent5="accent5" accent6="accent6" hlink="hlink" folHlink="folHlink"/>
  <p:sldLayoutIdLst>
    <p:sldLayoutId id="2147483705" r:id="rId1"/>
    <p:sldLayoutId id="2147483702"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3EA8F-5D32-42A5-B63F-842A0F047210}" type="datetimeFigureOut">
              <a:rPr lang="en-GB" smtClean="0"/>
              <a:t>17/07/2019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AB18B-998C-433D-808A-7D4CCF0545BB}" type="slidenum">
              <a:rPr lang="en-GB" smtClean="0"/>
              <a:t>‹#›</a:t>
            </a:fld>
            <a:endParaRPr lang="en-GB"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2950" y="504410"/>
            <a:ext cx="2614448" cy="793293"/>
          </a:xfrm>
          <a:prstGeom prst="rect">
            <a:avLst/>
          </a:prstGeom>
        </p:spPr>
      </p:pic>
    </p:spTree>
    <p:extLst>
      <p:ext uri="{BB962C8B-B14F-4D97-AF65-F5344CB8AC3E}">
        <p14:creationId xmlns:p14="http://schemas.microsoft.com/office/powerpoint/2010/main" val="3498922393"/>
      </p:ext>
    </p:extLst>
  </p:cSld>
  <p:clrMap bg1="dk1" tx1="lt1" bg2="dk2" tx2="lt2" accent1="accent1" accent2="accent2" accent3="accent3" accent4="accent4" accent5="accent5" accent6="accent6" hlink="hlink" folHlink="folHlink"/>
  <p:sldLayoutIdLst>
    <p:sldLayoutId id="2147483704" r:id="rId1"/>
    <p:sldLayoutId id="21474837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11770"/>
            <a:ext cx="9285514"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2150571490"/>
      </p:ext>
    </p:extLst>
  </p:cSld>
  <p:clrMap bg1="lt1" tx1="dk1" bg2="lt2" tx2="dk2" accent1="accent1" accent2="accent2" accent3="accent3" accent4="accent4" accent5="accent5" accent6="accent6" hlink="hlink" folHlink="folHlink"/>
  <p:sldLayoutIdLst>
    <p:sldLayoutId id="2147483650" r:id="rId1"/>
    <p:sldLayoutId id="2147483709" r:id="rId2"/>
    <p:sldLayoutId id="2147483707" r:id="rId3"/>
    <p:sldLayoutId id="2147483711" r:id="rId4"/>
    <p:sldLayoutId id="2147483654" r:id="rId5"/>
    <p:sldLayoutId id="2147483651" r:id="rId6"/>
    <p:sldLayoutId id="2147483664" r:id="rId7"/>
    <p:sldLayoutId id="2147483713"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Azo Sans Thin" panose="020B0303030303020204" pitchFamily="34"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zo Sans Thin" panose="020B0303030303020204" pitchFamily="34" charset="0"/>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zo Sans Thin" panose="020B0303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5427" y="411771"/>
            <a:ext cx="9285514" cy="11405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5427"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542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C4FA-0DA2-470F-BFEF-56E857E51CBE}" type="datetimeFigureOut">
              <a:rPr lang="en-GB" smtClean="0"/>
              <a:t>17/07/2019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282337" y="278805"/>
            <a:ext cx="1567542" cy="475633"/>
          </a:xfrm>
          <a:prstGeom prst="rect">
            <a:avLst/>
          </a:prstGeom>
        </p:spPr>
      </p:pic>
      <p:pic>
        <p:nvPicPr>
          <p:cNvPr id="8" name="Picture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9761838" y="6245516"/>
            <a:ext cx="2203640" cy="459483"/>
          </a:xfrm>
          <a:prstGeom prst="rect">
            <a:avLst/>
          </a:prstGeom>
        </p:spPr>
      </p:pic>
    </p:spTree>
    <p:extLst>
      <p:ext uri="{BB962C8B-B14F-4D97-AF65-F5344CB8AC3E}">
        <p14:creationId xmlns:p14="http://schemas.microsoft.com/office/powerpoint/2010/main" val="2046405293"/>
      </p:ext>
    </p:extLst>
  </p:cSld>
  <p:clrMap bg1="dk1" tx1="lt1" bg2="dk2" tx2="lt2" accent1="accent1" accent2="accent2" accent3="accent3" accent4="accent4" accent5="accent5" accent6="accent6" hlink="hlink" folHlink="folHlink"/>
  <p:sldLayoutIdLst>
    <p:sldLayoutId id="2147483661" r:id="rId1"/>
    <p:sldLayoutId id="2147483712" r:id="rId2"/>
    <p:sldLayoutId id="2147483710" r:id="rId3"/>
    <p:sldLayoutId id="2147483708" r:id="rId4"/>
    <p:sldLayoutId id="2147483690" r:id="rId5"/>
    <p:sldLayoutId id="2147483691" r:id="rId6"/>
    <p:sldLayoutId id="2147483689" r:id="rId7"/>
    <p:sldLayoutId id="2147483714"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Azo Sans Thin" panose="020B0303030303020204" pitchFamily="34"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zo Sans Thin" panose="020B0303030303020204" pitchFamily="34" charset="0"/>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zo Sans Thin" panose="020B0303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theconversation.com/grenfell-tower-criminal-charges-delayed-but-that-doesnt-mean-there-wont-be-justice-11321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17472"/>
            <a:ext cx="11737731" cy="2006019"/>
          </a:xfrm>
        </p:spPr>
        <p:txBody>
          <a:bodyPr>
            <a:normAutofit fontScale="90000"/>
          </a:bodyPr>
          <a:lstStyle/>
          <a:p>
            <a:pPr algn="ct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a:t/>
            </a:r>
            <a:br>
              <a:rPr lang="en-GB" dirty="0"/>
            </a:br>
            <a:endParaRPr lang="en-GB" sz="4000" dirty="0"/>
          </a:p>
        </p:txBody>
      </p:sp>
      <p:sp>
        <p:nvSpPr>
          <p:cNvPr id="3" name="TextBox 2"/>
          <p:cNvSpPr txBox="1"/>
          <p:nvPr/>
        </p:nvSpPr>
        <p:spPr>
          <a:xfrm>
            <a:off x="2242039" y="5609493"/>
            <a:ext cx="8423031" cy="646331"/>
          </a:xfrm>
          <a:prstGeom prst="rect">
            <a:avLst/>
          </a:prstGeom>
          <a:noFill/>
        </p:spPr>
        <p:txBody>
          <a:bodyPr wrap="square" rtlCol="0">
            <a:spAutoFit/>
          </a:bodyPr>
          <a:lstStyle/>
          <a:p>
            <a:pPr algn="ctr"/>
            <a:r>
              <a:rPr lang="en-GB" b="1" dirty="0" smtClean="0"/>
              <a:t>Victoria Roper</a:t>
            </a:r>
          </a:p>
          <a:p>
            <a:pPr algn="ctr"/>
            <a:r>
              <a:rPr lang="en-GB" b="1" dirty="0" smtClean="0"/>
              <a:t> </a:t>
            </a:r>
            <a:r>
              <a:rPr lang="en-GB" b="1" i="1" dirty="0" smtClean="0"/>
              <a:t>Senior Lecturer, Northumbria University, United Kingdom</a:t>
            </a:r>
            <a:endParaRPr lang="en-GB" b="1" i="1" dirty="0"/>
          </a:p>
        </p:txBody>
      </p:sp>
      <p:sp>
        <p:nvSpPr>
          <p:cNvPr id="4" name="Rectangle 3"/>
          <p:cNvSpPr/>
          <p:nvPr/>
        </p:nvSpPr>
        <p:spPr>
          <a:xfrm>
            <a:off x="615462" y="1437473"/>
            <a:ext cx="10251829" cy="646331"/>
          </a:xfrm>
          <a:prstGeom prst="rect">
            <a:avLst/>
          </a:prstGeom>
        </p:spPr>
        <p:txBody>
          <a:bodyPr wrap="square">
            <a:spAutoFit/>
          </a:bodyPr>
          <a:lstStyle/>
          <a:p>
            <a:pPr algn="ctr"/>
            <a:r>
              <a:rPr lang="en-GB" b="1" dirty="0"/>
              <a:t>CORPORATE MANSLAUGHTER OFFENCES – RESTORING DIGNITY OR COMPOUNDING FEELINGS OF INJUSTICE? </a:t>
            </a:r>
          </a:p>
        </p:txBody>
      </p:sp>
      <p:pic>
        <p:nvPicPr>
          <p:cNvPr id="7" name="Picture 6"/>
          <p:cNvPicPr>
            <a:picLocks noChangeAspect="1"/>
          </p:cNvPicPr>
          <p:nvPr/>
        </p:nvPicPr>
        <p:blipFill>
          <a:blip r:embed="rId3"/>
          <a:stretch>
            <a:fillRect/>
          </a:stretch>
        </p:blipFill>
        <p:spPr>
          <a:xfrm>
            <a:off x="923191" y="2203805"/>
            <a:ext cx="9944099" cy="3394196"/>
          </a:xfrm>
          <a:prstGeom prst="rect">
            <a:avLst/>
          </a:prstGeom>
        </p:spPr>
      </p:pic>
    </p:spTree>
    <p:extLst>
      <p:ext uri="{BB962C8B-B14F-4D97-AF65-F5344CB8AC3E}">
        <p14:creationId xmlns:p14="http://schemas.microsoft.com/office/powerpoint/2010/main" val="1994566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1214" y="1703688"/>
            <a:ext cx="11023086" cy="4824504"/>
          </a:xfrm>
        </p:spPr>
        <p:txBody>
          <a:bodyPr>
            <a:normAutofit lnSpcReduction="10000"/>
          </a:bodyPr>
          <a:lstStyle/>
          <a:p>
            <a:pPr marL="342900" indent="-342900">
              <a:buFont typeface="Arial" panose="020B0604020202020204" pitchFamily="34" charset="0"/>
              <a:buChar char="•"/>
            </a:pPr>
            <a:r>
              <a:rPr lang="en-GB" dirty="0">
                <a:latin typeface="+mn-lt"/>
              </a:rPr>
              <a:t>Whilst the Grenfell community may have initially been heartened by the announcement of </a:t>
            </a:r>
            <a:r>
              <a:rPr lang="en-GB" dirty="0" smtClean="0">
                <a:latin typeface="+mn-lt"/>
              </a:rPr>
              <a:t>the police </a:t>
            </a:r>
            <a:r>
              <a:rPr lang="en-GB" dirty="0">
                <a:latin typeface="+mn-lt"/>
              </a:rPr>
              <a:t>that corporate manslaughter and other charges were being considered, two years on from the fire there is dismay at the fact no charges have yet to actually be filed. </a:t>
            </a:r>
            <a:endParaRPr lang="en-GB" dirty="0" smtClean="0">
              <a:latin typeface="+mn-lt"/>
            </a:endParaRPr>
          </a:p>
          <a:p>
            <a:pPr marL="342900" indent="-342900">
              <a:buFont typeface="Arial" panose="020B0604020202020204" pitchFamily="34" charset="0"/>
              <a:buChar char="•"/>
            </a:pPr>
            <a:r>
              <a:rPr lang="en-GB" dirty="0">
                <a:latin typeface="+mn-lt"/>
              </a:rPr>
              <a:t>Campaigners have reacted with anger to recent news that criminal charges relating to the Grenfell Tower fire </a:t>
            </a:r>
            <a:r>
              <a:rPr lang="en-GB" dirty="0" smtClean="0">
                <a:latin typeface="+mn-lt"/>
              </a:rPr>
              <a:t>are now </a:t>
            </a:r>
            <a:r>
              <a:rPr lang="en-GB" dirty="0">
                <a:latin typeface="+mn-lt"/>
              </a:rPr>
              <a:t>unlikely </a:t>
            </a:r>
            <a:r>
              <a:rPr lang="en-GB" dirty="0" smtClean="0">
                <a:latin typeface="+mn-lt"/>
              </a:rPr>
              <a:t>to </a:t>
            </a:r>
            <a:r>
              <a:rPr lang="en-GB" dirty="0">
                <a:latin typeface="+mn-lt"/>
              </a:rPr>
              <a:t>happen until </a:t>
            </a:r>
            <a:r>
              <a:rPr lang="en-GB" dirty="0" smtClean="0">
                <a:latin typeface="+mn-lt"/>
              </a:rPr>
              <a:t>2021</a:t>
            </a:r>
          </a:p>
          <a:p>
            <a:pPr marL="342900" indent="-342900">
              <a:buFont typeface="Arial" panose="020B0604020202020204" pitchFamily="34" charset="0"/>
              <a:buChar char="•"/>
            </a:pPr>
            <a:r>
              <a:rPr lang="en-GB" dirty="0" smtClean="0">
                <a:latin typeface="+mn-lt"/>
              </a:rPr>
              <a:t>Delay doesn’t mean charges won’t be brought, but if they are there are still some significant hurdles to overcome:</a:t>
            </a:r>
            <a:endParaRPr lang="en-GB" dirty="0">
              <a:latin typeface="+mn-lt"/>
            </a:endParaRPr>
          </a:p>
          <a:p>
            <a:pPr marL="800100" lvl="1" indent="-342900" algn="l">
              <a:buFont typeface="Arial" panose="020B0604020202020204" pitchFamily="34" charset="0"/>
              <a:buChar char="•"/>
            </a:pPr>
            <a:r>
              <a:rPr lang="en-GB" dirty="0" smtClean="0"/>
              <a:t>Number of charges – up to 72 (most to date 4 and that prosecution failed)</a:t>
            </a:r>
          </a:p>
          <a:p>
            <a:pPr marL="800100" lvl="1" indent="-342900" algn="l">
              <a:buFont typeface="Arial" panose="020B0604020202020204" pitchFamily="34" charset="0"/>
              <a:buChar char="•"/>
            </a:pPr>
            <a:r>
              <a:rPr lang="en-GB" dirty="0" smtClean="0"/>
              <a:t>Vast amounts of evidence </a:t>
            </a:r>
            <a:r>
              <a:rPr lang="en-GB" dirty="0"/>
              <a:t>-  187 police offers and civilian staff, over 31 million documents, 2,500 physical </a:t>
            </a:r>
            <a:r>
              <a:rPr lang="en-GB" dirty="0" smtClean="0"/>
              <a:t>exhibits,  </a:t>
            </a:r>
            <a:r>
              <a:rPr lang="en-GB" dirty="0"/>
              <a:t>2,332 witness </a:t>
            </a:r>
            <a:r>
              <a:rPr lang="en-GB" dirty="0" smtClean="0"/>
              <a:t>statements and 460 companies involved in renovations at Tower over the years</a:t>
            </a:r>
          </a:p>
          <a:p>
            <a:pPr marL="800100" lvl="1" indent="-342900" algn="l">
              <a:buFont typeface="Arial" panose="020B0604020202020204" pitchFamily="34" charset="0"/>
              <a:buChar char="•"/>
            </a:pPr>
            <a:r>
              <a:rPr lang="en-GB" dirty="0" smtClean="0">
                <a:latin typeface="+mn-lt"/>
              </a:rPr>
              <a:t>Technicality of the Act – criticism of the senior management test in particular</a:t>
            </a:r>
          </a:p>
          <a:p>
            <a:pPr marL="800100" lvl="1" indent="-342900" algn="l">
              <a:buFont typeface="Arial" panose="020B0604020202020204" pitchFamily="34" charset="0"/>
              <a:buChar char="•"/>
            </a:pPr>
            <a:r>
              <a:rPr lang="en-GB" dirty="0" smtClean="0"/>
              <a:t>Cases do not always result in conviction – 3 acquittals and 1 charge dismissal to date</a:t>
            </a:r>
            <a:endParaRPr lang="en-GB" dirty="0" smtClean="0">
              <a:latin typeface="+mn-lt"/>
            </a:endParaRPr>
          </a:p>
        </p:txBody>
      </p:sp>
      <p:sp>
        <p:nvSpPr>
          <p:cNvPr id="4" name="TextBox 3"/>
          <p:cNvSpPr txBox="1"/>
          <p:nvPr/>
        </p:nvSpPr>
        <p:spPr>
          <a:xfrm>
            <a:off x="3010226" y="362765"/>
            <a:ext cx="7315200" cy="1200329"/>
          </a:xfrm>
          <a:prstGeom prst="rect">
            <a:avLst/>
          </a:prstGeom>
          <a:noFill/>
        </p:spPr>
        <p:txBody>
          <a:bodyPr wrap="square" rtlCol="0">
            <a:spAutoFit/>
          </a:bodyPr>
          <a:lstStyle/>
          <a:p>
            <a:pPr algn="ctr"/>
            <a:r>
              <a:rPr lang="en-GB" sz="3600" b="1" dirty="0" smtClean="0"/>
              <a:t>Grenfell Tower – the CMCHA’s biggest test to date? </a:t>
            </a:r>
            <a:endParaRPr lang="en-GB" sz="3200" b="1" dirty="0"/>
          </a:p>
        </p:txBody>
      </p:sp>
    </p:spTree>
    <p:extLst>
      <p:ext uri="{BB962C8B-B14F-4D97-AF65-F5344CB8AC3E}">
        <p14:creationId xmlns:p14="http://schemas.microsoft.com/office/powerpoint/2010/main" val="1858734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387165"/>
            <a:ext cx="11023086" cy="4824504"/>
          </a:xfrm>
        </p:spPr>
        <p:txBody>
          <a:bodyPr>
            <a:normAutofit/>
          </a:bodyPr>
          <a:lstStyle/>
          <a:p>
            <a:pPr marL="342900" indent="-342900">
              <a:buFont typeface="Arial" panose="020B0604020202020204" pitchFamily="34" charset="0"/>
              <a:buChar char="•"/>
            </a:pPr>
            <a:r>
              <a:rPr lang="en-GB" dirty="0">
                <a:latin typeface="+mn-lt"/>
              </a:rPr>
              <a:t>Even where there is a single fatality, and the circumstances surrounding the death are much more straightforward, the deceased’s family cannot be assured that a corporate manslaughter prosecution will be </a:t>
            </a:r>
            <a:r>
              <a:rPr lang="en-GB" dirty="0" smtClean="0">
                <a:latin typeface="+mn-lt"/>
              </a:rPr>
              <a:t>pursued</a:t>
            </a:r>
          </a:p>
          <a:p>
            <a:pPr marL="342900" indent="-342900">
              <a:buFont typeface="Arial" panose="020B0604020202020204" pitchFamily="34" charset="0"/>
              <a:buChar char="•"/>
            </a:pPr>
            <a:r>
              <a:rPr lang="en-GB" dirty="0" smtClean="0">
                <a:latin typeface="+mn-lt"/>
              </a:rPr>
              <a:t>Often easier to allow Health and Safety Executive to just pursue H&amp;S charge(s)</a:t>
            </a:r>
          </a:p>
          <a:p>
            <a:pPr marL="342900" indent="-342900">
              <a:buFont typeface="Arial" panose="020B0604020202020204" pitchFamily="34" charset="0"/>
              <a:buChar char="•"/>
            </a:pPr>
            <a:r>
              <a:rPr lang="en-GB" u="sng" dirty="0" smtClean="0">
                <a:latin typeface="+mn-lt"/>
              </a:rPr>
              <a:t>26</a:t>
            </a:r>
            <a:r>
              <a:rPr lang="en-GB" dirty="0" smtClean="0">
                <a:latin typeface="+mn-lt"/>
              </a:rPr>
              <a:t> CM convictions to date but Regulatory </a:t>
            </a:r>
            <a:r>
              <a:rPr lang="en-GB" dirty="0">
                <a:latin typeface="+mn-lt"/>
              </a:rPr>
              <a:t>Impact Assessment suggested we should have had around </a:t>
            </a:r>
            <a:r>
              <a:rPr lang="en-GB" u="sng" dirty="0" smtClean="0">
                <a:latin typeface="+mn-lt"/>
              </a:rPr>
              <a:t>110-143 </a:t>
            </a:r>
          </a:p>
          <a:p>
            <a:pPr marL="342900" indent="-342900">
              <a:buFont typeface="Arial" panose="020B0604020202020204" pitchFamily="34" charset="0"/>
              <a:buChar char="•"/>
            </a:pPr>
            <a:r>
              <a:rPr lang="en-GB" u="sng" dirty="0" smtClean="0">
                <a:latin typeface="+mn-lt"/>
              </a:rPr>
              <a:t>144</a:t>
            </a:r>
            <a:r>
              <a:rPr lang="en-GB" dirty="0" smtClean="0">
                <a:latin typeface="+mn-lt"/>
              </a:rPr>
              <a:t> workers killed a year and around </a:t>
            </a:r>
            <a:r>
              <a:rPr lang="en-GB" u="sng" dirty="0" smtClean="0">
                <a:latin typeface="+mn-lt"/>
              </a:rPr>
              <a:t>100</a:t>
            </a:r>
            <a:r>
              <a:rPr lang="en-GB" dirty="0" smtClean="0">
                <a:latin typeface="+mn-lt"/>
              </a:rPr>
              <a:t> members of the public killed in work related activities</a:t>
            </a:r>
          </a:p>
          <a:p>
            <a:pPr marL="342900" indent="-342900">
              <a:buFont typeface="Arial" panose="020B0604020202020204" pitchFamily="34" charset="0"/>
              <a:buChar char="•"/>
            </a:pPr>
            <a:r>
              <a:rPr lang="en-GB" dirty="0">
                <a:latin typeface="+mn-lt"/>
              </a:rPr>
              <a:t>For the majority of these victim’s families, the </a:t>
            </a:r>
            <a:r>
              <a:rPr lang="en-GB" dirty="0" smtClean="0">
                <a:latin typeface="+mn-lt"/>
              </a:rPr>
              <a:t>CMCHA </a:t>
            </a:r>
            <a:r>
              <a:rPr lang="en-GB" dirty="0">
                <a:latin typeface="+mn-lt"/>
              </a:rPr>
              <a:t>offers a false hope that the entity that caused their loved ones death will be convicted of an offence that reflects the seriousness of the crime committed</a:t>
            </a:r>
          </a:p>
          <a:p>
            <a:pPr marL="342900" indent="-342900">
              <a:buFont typeface="Arial" panose="020B0604020202020204" pitchFamily="34" charset="0"/>
              <a:buChar char="•"/>
            </a:pPr>
            <a:endParaRPr lang="en-GB" dirty="0" smtClean="0">
              <a:latin typeface="+mn-lt"/>
            </a:endParaRPr>
          </a:p>
        </p:txBody>
      </p:sp>
      <p:sp>
        <p:nvSpPr>
          <p:cNvPr id="4" name="TextBox 3"/>
          <p:cNvSpPr txBox="1"/>
          <p:nvPr/>
        </p:nvSpPr>
        <p:spPr>
          <a:xfrm>
            <a:off x="2948679" y="740834"/>
            <a:ext cx="7315200" cy="584775"/>
          </a:xfrm>
          <a:prstGeom prst="rect">
            <a:avLst/>
          </a:prstGeom>
          <a:noFill/>
        </p:spPr>
        <p:txBody>
          <a:bodyPr wrap="square" rtlCol="0">
            <a:spAutoFit/>
          </a:bodyPr>
          <a:lstStyle/>
          <a:p>
            <a:pPr algn="ctr"/>
            <a:r>
              <a:rPr lang="en-GB" sz="3200" b="1" dirty="0" smtClean="0"/>
              <a:t>False hope?</a:t>
            </a:r>
            <a:endParaRPr lang="en-GB" sz="3200" b="1" dirty="0"/>
          </a:p>
        </p:txBody>
      </p:sp>
    </p:spTree>
    <p:extLst>
      <p:ext uri="{BB962C8B-B14F-4D97-AF65-F5344CB8AC3E}">
        <p14:creationId xmlns:p14="http://schemas.microsoft.com/office/powerpoint/2010/main" val="2217552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387165"/>
            <a:ext cx="11023086" cy="4824504"/>
          </a:xfrm>
        </p:spPr>
        <p:txBody>
          <a:bodyPr>
            <a:normAutofit fontScale="92500" lnSpcReduction="10000"/>
          </a:bodyPr>
          <a:lstStyle/>
          <a:p>
            <a:pPr marL="342900" indent="-342900">
              <a:buFont typeface="Arial" panose="020B0604020202020204" pitchFamily="34" charset="0"/>
              <a:buChar char="•"/>
            </a:pPr>
            <a:r>
              <a:rPr lang="en-GB" dirty="0" smtClean="0">
                <a:latin typeface="+mn-lt"/>
              </a:rPr>
              <a:t>CM </a:t>
            </a:r>
            <a:r>
              <a:rPr lang="en-GB" dirty="0">
                <a:latin typeface="+mn-lt"/>
              </a:rPr>
              <a:t>offence introduced with good </a:t>
            </a:r>
            <a:r>
              <a:rPr lang="en-GB" dirty="0" smtClean="0">
                <a:latin typeface="+mn-lt"/>
              </a:rPr>
              <a:t>intentions and may play a role in improving safety culture within organisations. </a:t>
            </a:r>
          </a:p>
          <a:p>
            <a:pPr marL="342900" indent="-342900">
              <a:buFont typeface="Arial" panose="020B0604020202020204" pitchFamily="34" charset="0"/>
              <a:buChar char="•"/>
            </a:pPr>
            <a:r>
              <a:rPr lang="en-GB" dirty="0" smtClean="0">
                <a:latin typeface="+mn-lt"/>
              </a:rPr>
              <a:t>However, this </a:t>
            </a:r>
            <a:r>
              <a:rPr lang="en-GB" dirty="0">
                <a:latin typeface="+mn-lt"/>
              </a:rPr>
              <a:t>paper has questioned the assumption that such offences consistently plays a positive role in restoring dignity to families and communities. </a:t>
            </a:r>
            <a:endParaRPr lang="en-GB" dirty="0" smtClean="0">
              <a:latin typeface="+mn-lt"/>
            </a:endParaRPr>
          </a:p>
          <a:p>
            <a:pPr marL="342900" indent="-342900">
              <a:buFont typeface="Arial" panose="020B0604020202020204" pitchFamily="34" charset="0"/>
              <a:buChar char="•"/>
            </a:pPr>
            <a:r>
              <a:rPr lang="en-GB" dirty="0" smtClean="0">
                <a:latin typeface="+mn-lt"/>
              </a:rPr>
              <a:t>We </a:t>
            </a:r>
            <a:r>
              <a:rPr lang="en-GB" dirty="0">
                <a:latin typeface="+mn-lt"/>
              </a:rPr>
              <a:t>should be cognisant that such </a:t>
            </a:r>
            <a:r>
              <a:rPr lang="en-GB" dirty="0" smtClean="0">
                <a:latin typeface="+mn-lt"/>
              </a:rPr>
              <a:t>offences, if they fail to live up to expectation,  </a:t>
            </a:r>
            <a:r>
              <a:rPr lang="en-GB" dirty="0">
                <a:latin typeface="+mn-lt"/>
              </a:rPr>
              <a:t>might only serve to reinforce feelings of injustice for family members </a:t>
            </a:r>
            <a:r>
              <a:rPr lang="en-GB" dirty="0" smtClean="0">
                <a:latin typeface="+mn-lt"/>
              </a:rPr>
              <a:t>and/or communities.</a:t>
            </a:r>
          </a:p>
          <a:p>
            <a:pPr marL="342900" indent="-342900">
              <a:buFont typeface="Arial" panose="020B0604020202020204" pitchFamily="34" charset="0"/>
              <a:buChar char="•"/>
            </a:pPr>
            <a:r>
              <a:rPr lang="en-GB" dirty="0" smtClean="0">
                <a:latin typeface="+mn-lt"/>
              </a:rPr>
              <a:t>In </a:t>
            </a:r>
            <a:r>
              <a:rPr lang="en-GB" dirty="0">
                <a:latin typeface="+mn-lt"/>
              </a:rPr>
              <a:t>the case of Grenfell, no prosecution or a failed prosecution would be a further blow to a community which already feels betrayed and marginalised by the authorities who were meant to care for it. </a:t>
            </a:r>
            <a:endParaRPr lang="en-GB" dirty="0" smtClean="0">
              <a:latin typeface="+mn-lt"/>
            </a:endParaRPr>
          </a:p>
          <a:p>
            <a:pPr marL="342900" indent="-342900">
              <a:buFont typeface="Arial" panose="020B0604020202020204" pitchFamily="34" charset="0"/>
              <a:buChar char="•"/>
            </a:pPr>
            <a:r>
              <a:rPr lang="en-GB" dirty="0" smtClean="0">
                <a:latin typeface="+mn-lt"/>
              </a:rPr>
              <a:t>The </a:t>
            </a:r>
            <a:r>
              <a:rPr lang="en-GB" dirty="0">
                <a:latin typeface="+mn-lt"/>
              </a:rPr>
              <a:t>UK experience should therefore serve as a warning to other jurisdictions which are considering implementing similar offences. Careful thought should be given to the drafting of such offences so they can be employed when needed and to ensure they are ultimately viewed as delivering justice rather than creating a perception of further </a:t>
            </a:r>
            <a:r>
              <a:rPr lang="en-GB" dirty="0" smtClean="0">
                <a:latin typeface="+mn-lt"/>
              </a:rPr>
              <a:t>injustice. </a:t>
            </a:r>
          </a:p>
        </p:txBody>
      </p:sp>
      <p:sp>
        <p:nvSpPr>
          <p:cNvPr id="4" name="TextBox 3"/>
          <p:cNvSpPr txBox="1"/>
          <p:nvPr/>
        </p:nvSpPr>
        <p:spPr>
          <a:xfrm>
            <a:off x="2948679" y="740834"/>
            <a:ext cx="7315200" cy="584775"/>
          </a:xfrm>
          <a:prstGeom prst="rect">
            <a:avLst/>
          </a:prstGeom>
          <a:noFill/>
        </p:spPr>
        <p:txBody>
          <a:bodyPr wrap="square" rtlCol="0">
            <a:spAutoFit/>
          </a:bodyPr>
          <a:lstStyle/>
          <a:p>
            <a:pPr algn="ctr"/>
            <a:r>
              <a:rPr lang="en-GB" sz="3200" b="1" dirty="0" smtClean="0"/>
              <a:t>Concluding thoughts</a:t>
            </a:r>
            <a:endParaRPr lang="en-GB" sz="3200" b="1" dirty="0"/>
          </a:p>
        </p:txBody>
      </p:sp>
    </p:spTree>
    <p:extLst>
      <p:ext uri="{BB962C8B-B14F-4D97-AF65-F5344CB8AC3E}">
        <p14:creationId xmlns:p14="http://schemas.microsoft.com/office/powerpoint/2010/main" val="383927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48779" y="424310"/>
            <a:ext cx="7315200" cy="584775"/>
          </a:xfrm>
          <a:prstGeom prst="rect">
            <a:avLst/>
          </a:prstGeom>
          <a:noFill/>
        </p:spPr>
        <p:txBody>
          <a:bodyPr wrap="square" rtlCol="0">
            <a:spAutoFit/>
          </a:bodyPr>
          <a:lstStyle/>
          <a:p>
            <a:pPr algn="ctr"/>
            <a:r>
              <a:rPr lang="en-GB" sz="3200" b="1" dirty="0" smtClean="0"/>
              <a:t>Questions/thoughts/comments? </a:t>
            </a:r>
            <a:endParaRPr lang="en-GB" sz="3200" b="1" dirty="0"/>
          </a:p>
        </p:txBody>
      </p:sp>
      <p:pic>
        <p:nvPicPr>
          <p:cNvPr id="7" name="Picture 6"/>
          <p:cNvPicPr>
            <a:picLocks noChangeAspect="1"/>
          </p:cNvPicPr>
          <p:nvPr/>
        </p:nvPicPr>
        <p:blipFill>
          <a:blip r:embed="rId3"/>
          <a:stretch>
            <a:fillRect/>
          </a:stretch>
        </p:blipFill>
        <p:spPr>
          <a:xfrm>
            <a:off x="298940" y="1696915"/>
            <a:ext cx="6040314" cy="3420451"/>
          </a:xfrm>
          <a:prstGeom prst="rect">
            <a:avLst/>
          </a:prstGeom>
        </p:spPr>
      </p:pic>
      <p:sp>
        <p:nvSpPr>
          <p:cNvPr id="6" name="TextBox 5"/>
          <p:cNvSpPr txBox="1"/>
          <p:nvPr/>
        </p:nvSpPr>
        <p:spPr>
          <a:xfrm>
            <a:off x="6339254" y="1283650"/>
            <a:ext cx="3745523" cy="369332"/>
          </a:xfrm>
          <a:prstGeom prst="rect">
            <a:avLst/>
          </a:prstGeom>
          <a:noFill/>
        </p:spPr>
        <p:txBody>
          <a:bodyPr wrap="square" rtlCol="0">
            <a:spAutoFit/>
          </a:bodyPr>
          <a:lstStyle/>
          <a:p>
            <a:r>
              <a:rPr lang="en-GB" u="sng" dirty="0" smtClean="0"/>
              <a:t>Publications:</a:t>
            </a:r>
            <a:endParaRPr lang="en-GB" u="sng" dirty="0"/>
          </a:p>
        </p:txBody>
      </p:sp>
      <p:sp>
        <p:nvSpPr>
          <p:cNvPr id="2" name="TextBox 1"/>
          <p:cNvSpPr txBox="1"/>
          <p:nvPr/>
        </p:nvSpPr>
        <p:spPr>
          <a:xfrm>
            <a:off x="6453553" y="1696915"/>
            <a:ext cx="4809393" cy="5386090"/>
          </a:xfrm>
          <a:prstGeom prst="rect">
            <a:avLst/>
          </a:prstGeom>
          <a:noFill/>
        </p:spPr>
        <p:txBody>
          <a:bodyPr wrap="square" rtlCol="0">
            <a:spAutoFit/>
          </a:bodyPr>
          <a:lstStyle/>
          <a:p>
            <a:r>
              <a:rPr lang="en-GB" sz="1600" dirty="0"/>
              <a:t>Victoria </a:t>
            </a:r>
            <a:r>
              <a:rPr lang="en-GB" sz="1600" dirty="0" smtClean="0"/>
              <a:t>Roper</a:t>
            </a:r>
            <a:r>
              <a:rPr lang="en-GB" sz="1600" dirty="0"/>
              <a:t> </a:t>
            </a:r>
            <a:r>
              <a:rPr lang="en-GB" sz="1600" dirty="0" smtClean="0"/>
              <a:t>(2018)  </a:t>
            </a:r>
            <a:r>
              <a:rPr lang="en-GB" sz="1600" dirty="0"/>
              <a:t>“The Corporate Manslaughter and Corporate Homicide Act 2007 – A Ten Year Review” </a:t>
            </a:r>
            <a:r>
              <a:rPr lang="en-GB" sz="1600" i="1" dirty="0"/>
              <a:t>The Journal of Criminal Law </a:t>
            </a:r>
            <a:r>
              <a:rPr lang="en-GB" sz="1600" dirty="0"/>
              <a:t>Volume 82 Issue </a:t>
            </a:r>
            <a:r>
              <a:rPr lang="en-GB" sz="1600" dirty="0" smtClean="0"/>
              <a:t>1</a:t>
            </a:r>
            <a:endParaRPr lang="en-GB" sz="1600" dirty="0"/>
          </a:p>
          <a:p>
            <a:endParaRPr lang="en-GB" sz="1600" dirty="0"/>
          </a:p>
          <a:p>
            <a:r>
              <a:rPr lang="en-GB" sz="1600" dirty="0"/>
              <a:t>Victoria Roper and Raymond Arthur, (2018) “Criminal Liability for Child Deaths in Custody and the Corporate Manslaughter and Corporate Homicide Act 2007” </a:t>
            </a:r>
            <a:r>
              <a:rPr lang="en-GB" sz="1600" i="1" dirty="0"/>
              <a:t>Child and Family Law Quarterly </a:t>
            </a:r>
            <a:r>
              <a:rPr lang="en-GB" sz="1600" dirty="0" smtClean="0"/>
              <a:t>Volume 30 Issue 2</a:t>
            </a:r>
          </a:p>
          <a:p>
            <a:endParaRPr lang="en-GB" sz="1600" dirty="0"/>
          </a:p>
          <a:p>
            <a:r>
              <a:rPr lang="en-GB" sz="1600" dirty="0"/>
              <a:t>Grenfell Tower: criminal charges delayed, but that doesn’t mean there won’t be justice, </a:t>
            </a:r>
            <a:r>
              <a:rPr lang="en-GB" sz="1600" i="1" dirty="0"/>
              <a:t>The Conversation</a:t>
            </a:r>
            <a:r>
              <a:rPr lang="en-GB" sz="1600" dirty="0"/>
              <a:t>, 12 March 2019</a:t>
            </a:r>
          </a:p>
          <a:p>
            <a:r>
              <a:rPr lang="en-GB" sz="1600" dirty="0">
                <a:hlinkClick r:id="rId4"/>
              </a:rPr>
              <a:t>https://</a:t>
            </a:r>
            <a:r>
              <a:rPr lang="en-GB" sz="1600" dirty="0" smtClean="0">
                <a:hlinkClick r:id="rId4"/>
              </a:rPr>
              <a:t>theconversation.com/grenfell-tower-criminal-charges-delayed-but-that-doesnt-mean-there-wont-be-justice-113215</a:t>
            </a:r>
            <a:r>
              <a:rPr lang="en-GB" sz="1600" dirty="0" smtClean="0"/>
              <a:t>  </a:t>
            </a:r>
            <a:endParaRPr lang="en-GB" sz="1600" dirty="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58620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842868"/>
            <a:ext cx="10776901" cy="3451028"/>
          </a:xfrm>
        </p:spPr>
        <p:txBody>
          <a:bodyPr>
            <a:normAutofit/>
          </a:bodyPr>
          <a:lstStyle/>
          <a:p>
            <a:pPr marL="342900" indent="-342900" algn="just">
              <a:buFont typeface="Arial" panose="020B0604020202020204" pitchFamily="34" charset="0"/>
              <a:buChar char="•"/>
            </a:pPr>
            <a:endParaRPr lang="en-GB" dirty="0" smtClean="0">
              <a:latin typeface="+mn-lt"/>
            </a:endParaRPr>
          </a:p>
          <a:p>
            <a:pPr marL="342900" indent="-342900" algn="just">
              <a:buFont typeface="Arial" panose="020B0604020202020204" pitchFamily="34" charset="0"/>
              <a:buChar char="•"/>
            </a:pPr>
            <a:r>
              <a:rPr lang="en-GB" dirty="0" smtClean="0">
                <a:latin typeface="+mn-lt"/>
              </a:rPr>
              <a:t>In the UK we have a statutory criminal offence which applies to organisations (companies, other bodies corporate etc.) which are responsible for negligently causing a person’s death</a:t>
            </a:r>
          </a:p>
          <a:p>
            <a:pPr algn="just"/>
            <a:endParaRPr lang="en-GB" dirty="0" smtClean="0">
              <a:latin typeface="+mn-lt"/>
            </a:endParaRPr>
          </a:p>
          <a:p>
            <a:pPr marL="342900" indent="-342900" algn="just">
              <a:buFont typeface="Arial" panose="020B0604020202020204" pitchFamily="34" charset="0"/>
              <a:buChar char="•"/>
            </a:pPr>
            <a:endParaRPr lang="en-GB" dirty="0">
              <a:latin typeface="+mn-lt"/>
            </a:endParaRPr>
          </a:p>
          <a:p>
            <a:pPr marL="342900" indent="-342900" algn="just">
              <a:buFont typeface="Arial" panose="020B0604020202020204" pitchFamily="34" charset="0"/>
              <a:buChar char="•"/>
            </a:pPr>
            <a:endParaRPr lang="en-GB" dirty="0">
              <a:latin typeface="+mn-lt"/>
            </a:endParaRPr>
          </a:p>
          <a:p>
            <a:pPr algn="just"/>
            <a:r>
              <a:rPr lang="en-GB" dirty="0" smtClean="0">
                <a:latin typeface="+mn-lt"/>
              </a:rPr>
              <a:t> </a:t>
            </a:r>
          </a:p>
          <a:p>
            <a:pPr marL="342900" indent="-342900">
              <a:buFont typeface="Arial" panose="020B0604020202020204" pitchFamily="34" charset="0"/>
              <a:buChar char="•"/>
            </a:pPr>
            <a:endParaRPr lang="en-GB" dirty="0" smtClean="0"/>
          </a:p>
          <a:p>
            <a:endParaRPr lang="en-GB" dirty="0" smtClean="0"/>
          </a:p>
        </p:txBody>
      </p:sp>
      <p:sp>
        <p:nvSpPr>
          <p:cNvPr id="4" name="TextBox 3"/>
          <p:cNvSpPr txBox="1"/>
          <p:nvPr/>
        </p:nvSpPr>
        <p:spPr>
          <a:xfrm>
            <a:off x="3938953" y="688078"/>
            <a:ext cx="7315200" cy="584775"/>
          </a:xfrm>
          <a:prstGeom prst="rect">
            <a:avLst/>
          </a:prstGeom>
          <a:noFill/>
        </p:spPr>
        <p:txBody>
          <a:bodyPr wrap="square" rtlCol="0">
            <a:spAutoFit/>
          </a:bodyPr>
          <a:lstStyle/>
          <a:p>
            <a:pPr algn="ctr"/>
            <a:r>
              <a:rPr lang="en-GB" sz="3200" b="1" dirty="0" smtClean="0"/>
              <a:t>What is corporate manslaughter?</a:t>
            </a:r>
            <a:endParaRPr lang="en-GB" sz="3200" b="1" dirty="0"/>
          </a:p>
        </p:txBody>
      </p:sp>
    </p:spTree>
    <p:extLst>
      <p:ext uri="{BB962C8B-B14F-4D97-AF65-F5344CB8AC3E}">
        <p14:creationId xmlns:p14="http://schemas.microsoft.com/office/powerpoint/2010/main" val="113091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842868"/>
            <a:ext cx="10776901" cy="3863340"/>
          </a:xfrm>
        </p:spPr>
        <p:txBody>
          <a:bodyPr>
            <a:noAutofit/>
          </a:bodyPr>
          <a:lstStyle/>
          <a:p>
            <a:pPr marL="342900" indent="-342900" algn="just">
              <a:buFont typeface="Arial" panose="020B0604020202020204" pitchFamily="34" charset="0"/>
              <a:buChar char="•"/>
            </a:pPr>
            <a:r>
              <a:rPr lang="en-GB" sz="2000" dirty="0" smtClean="0">
                <a:latin typeface="+mn-lt"/>
              </a:rPr>
              <a:t>Prior to the Corporate Manslaughter and Corporate Homicide Act 2007 (CMCHA) the UK did not have a specific CM offence. </a:t>
            </a:r>
          </a:p>
          <a:p>
            <a:pPr marL="342900" indent="-342900" algn="just">
              <a:buFont typeface="Arial" panose="020B0604020202020204" pitchFamily="34" charset="0"/>
              <a:buChar char="•"/>
            </a:pPr>
            <a:endParaRPr lang="en-GB" sz="2000" dirty="0" smtClean="0">
              <a:latin typeface="+mn-lt"/>
            </a:endParaRPr>
          </a:p>
          <a:p>
            <a:pPr marL="342900" indent="-342900" algn="just">
              <a:buFont typeface="Arial" panose="020B0604020202020204" pitchFamily="34" charset="0"/>
              <a:buChar char="•"/>
            </a:pPr>
            <a:r>
              <a:rPr lang="en-GB" sz="2000" dirty="0" smtClean="0">
                <a:latin typeface="+mn-lt"/>
              </a:rPr>
              <a:t>It was theoretically possible for a company to be convicted of the common law offence of gross negligence manslaughter but this was only ever successful in a handful of cases involving very small companies.</a:t>
            </a:r>
          </a:p>
          <a:p>
            <a:pPr marL="342900" indent="-342900" algn="just">
              <a:buFont typeface="Arial" panose="020B0604020202020204" pitchFamily="34" charset="0"/>
              <a:buChar char="•"/>
            </a:pPr>
            <a:endParaRPr lang="en-GB" sz="2000" dirty="0" smtClean="0">
              <a:latin typeface="+mn-lt"/>
            </a:endParaRPr>
          </a:p>
          <a:p>
            <a:pPr marL="342900" indent="-342900" algn="just">
              <a:buFont typeface="Arial" panose="020B0604020202020204" pitchFamily="34" charset="0"/>
              <a:buChar char="•"/>
            </a:pPr>
            <a:r>
              <a:rPr lang="en-GB" sz="2000" dirty="0" smtClean="0">
                <a:latin typeface="+mn-lt"/>
              </a:rPr>
              <a:t>The main drivers for the introduction of the Act were:</a:t>
            </a:r>
          </a:p>
          <a:p>
            <a:pPr marL="800100" lvl="1" indent="-342900" algn="just">
              <a:buFont typeface="Arial" panose="020B0604020202020204" pitchFamily="34" charset="0"/>
              <a:buChar char="•"/>
            </a:pPr>
            <a:r>
              <a:rPr lang="en-GB" dirty="0" smtClean="0"/>
              <a:t>Concern that the rate of workplace deaths was too high</a:t>
            </a:r>
          </a:p>
          <a:p>
            <a:pPr marL="800100" lvl="1" indent="-342900" algn="just">
              <a:buFont typeface="Arial" panose="020B0604020202020204" pitchFamily="34" charset="0"/>
              <a:buChar char="•"/>
            </a:pPr>
            <a:r>
              <a:rPr lang="en-GB" dirty="0" smtClean="0"/>
              <a:t>Concern that following a number of high profile disasters it proved impossible to secure any manslaughter convictions against the companies </a:t>
            </a:r>
            <a:r>
              <a:rPr lang="en-GB" dirty="0"/>
              <a:t>responsible </a:t>
            </a:r>
            <a:r>
              <a:rPr lang="en-GB" dirty="0" smtClean="0"/>
              <a:t>despite findings of clear fault</a:t>
            </a:r>
          </a:p>
          <a:p>
            <a:pPr marL="342900" indent="-342900" algn="just">
              <a:buFont typeface="Arial" panose="020B0604020202020204" pitchFamily="34" charset="0"/>
              <a:buChar char="•"/>
            </a:pPr>
            <a:endParaRPr lang="en-GB" sz="2000" dirty="0">
              <a:latin typeface="+mn-lt"/>
            </a:endParaRPr>
          </a:p>
          <a:p>
            <a:pPr marL="342900" indent="-342900" algn="just">
              <a:buFont typeface="Arial" panose="020B0604020202020204" pitchFamily="34" charset="0"/>
              <a:buChar char="•"/>
            </a:pPr>
            <a:endParaRPr lang="en-GB" sz="2000" dirty="0">
              <a:latin typeface="+mn-lt"/>
            </a:endParaRPr>
          </a:p>
          <a:p>
            <a:pPr algn="just"/>
            <a:r>
              <a:rPr lang="en-GB" sz="2000" dirty="0" smtClean="0">
                <a:latin typeface="+mn-lt"/>
              </a:rPr>
              <a:t> </a:t>
            </a:r>
          </a:p>
          <a:p>
            <a:pPr marL="342900" indent="-342900">
              <a:buFont typeface="Arial" panose="020B0604020202020204" pitchFamily="34" charset="0"/>
              <a:buChar char="•"/>
            </a:pPr>
            <a:endParaRPr lang="en-GB" sz="2000" dirty="0" smtClean="0"/>
          </a:p>
          <a:p>
            <a:endParaRPr lang="en-GB" sz="2000" dirty="0" smtClean="0"/>
          </a:p>
        </p:txBody>
      </p:sp>
      <p:sp>
        <p:nvSpPr>
          <p:cNvPr id="4" name="TextBox 3"/>
          <p:cNvSpPr txBox="1"/>
          <p:nvPr/>
        </p:nvSpPr>
        <p:spPr>
          <a:xfrm>
            <a:off x="3938953" y="688078"/>
            <a:ext cx="7315200" cy="1077218"/>
          </a:xfrm>
          <a:prstGeom prst="rect">
            <a:avLst/>
          </a:prstGeom>
          <a:noFill/>
        </p:spPr>
        <p:txBody>
          <a:bodyPr wrap="square" rtlCol="0">
            <a:spAutoFit/>
          </a:bodyPr>
          <a:lstStyle/>
          <a:p>
            <a:pPr algn="ctr"/>
            <a:r>
              <a:rPr lang="en-GB" sz="3200" b="1" dirty="0" smtClean="0"/>
              <a:t>Why does the UK have a specific CM offence?</a:t>
            </a:r>
            <a:endParaRPr lang="en-GB" sz="3200" b="1" dirty="0"/>
          </a:p>
        </p:txBody>
      </p:sp>
    </p:spTree>
    <p:extLst>
      <p:ext uri="{BB962C8B-B14F-4D97-AF65-F5344CB8AC3E}">
        <p14:creationId xmlns:p14="http://schemas.microsoft.com/office/powerpoint/2010/main" val="79048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842868"/>
            <a:ext cx="10776901" cy="3986432"/>
          </a:xfrm>
        </p:spPr>
        <p:txBody>
          <a:bodyPr>
            <a:normAutofit fontScale="92500" lnSpcReduction="10000"/>
          </a:bodyPr>
          <a:lstStyle/>
          <a:p>
            <a:pPr marL="342900" indent="-342900" algn="just">
              <a:buFont typeface="Arial" panose="020B0604020202020204" pitchFamily="34" charset="0"/>
              <a:buChar char="•"/>
            </a:pPr>
            <a:endParaRPr lang="en-GB" dirty="0" smtClean="0">
              <a:latin typeface="+mn-lt"/>
            </a:endParaRPr>
          </a:p>
          <a:p>
            <a:pPr marL="342900" indent="-342900" algn="just">
              <a:buFont typeface="Arial" panose="020B0604020202020204" pitchFamily="34" charset="0"/>
              <a:buChar char="•"/>
            </a:pPr>
            <a:r>
              <a:rPr lang="en-GB" dirty="0" smtClean="0">
                <a:latin typeface="+mn-lt"/>
              </a:rPr>
              <a:t>An ‘organisation’ is guilty of the section 1 offence if it:</a:t>
            </a:r>
          </a:p>
          <a:p>
            <a:pPr marL="800100" lvl="1" indent="-342900" algn="just">
              <a:buFont typeface="Arial" panose="020B0604020202020204" pitchFamily="34" charset="0"/>
              <a:buChar char="•"/>
            </a:pPr>
            <a:r>
              <a:rPr lang="en-GB" dirty="0"/>
              <a:t>o</a:t>
            </a:r>
            <a:r>
              <a:rPr lang="en-GB" dirty="0" smtClean="0"/>
              <a:t>wed a </a:t>
            </a:r>
            <a:r>
              <a:rPr lang="en-GB" dirty="0" smtClean="0">
                <a:solidFill>
                  <a:srgbClr val="00B050"/>
                </a:solidFill>
              </a:rPr>
              <a:t>duty of care </a:t>
            </a:r>
            <a:r>
              <a:rPr lang="en-GB" dirty="0" smtClean="0"/>
              <a:t>to the deceased:</a:t>
            </a:r>
          </a:p>
          <a:p>
            <a:pPr marL="800100" lvl="1" indent="-342900" algn="just">
              <a:buFont typeface="Arial" panose="020B0604020202020204" pitchFamily="34" charset="0"/>
              <a:buChar char="•"/>
            </a:pPr>
            <a:r>
              <a:rPr lang="en-GB" dirty="0"/>
              <a:t>t</a:t>
            </a:r>
            <a:r>
              <a:rPr lang="en-GB" dirty="0" smtClean="0"/>
              <a:t>here was a </a:t>
            </a:r>
            <a:r>
              <a:rPr lang="en-GB" dirty="0" smtClean="0">
                <a:solidFill>
                  <a:srgbClr val="00B0F0"/>
                </a:solidFill>
              </a:rPr>
              <a:t>gross breach </a:t>
            </a:r>
            <a:r>
              <a:rPr lang="en-GB" dirty="0" smtClean="0"/>
              <a:t>of that duty; </a:t>
            </a:r>
          </a:p>
          <a:p>
            <a:pPr marL="800100" lvl="1" indent="-342900" algn="just">
              <a:buFont typeface="Arial" panose="020B0604020202020204" pitchFamily="34" charset="0"/>
              <a:buChar char="•"/>
            </a:pPr>
            <a:r>
              <a:rPr lang="en-GB" dirty="0"/>
              <a:t>the way in which the organisation’s activities were managed or organised by its </a:t>
            </a:r>
            <a:r>
              <a:rPr lang="en-GB" dirty="0">
                <a:solidFill>
                  <a:srgbClr val="7030A0"/>
                </a:solidFill>
              </a:rPr>
              <a:t>senior management </a:t>
            </a:r>
            <a:r>
              <a:rPr lang="en-GB" dirty="0"/>
              <a:t>was a substantial element in the </a:t>
            </a:r>
            <a:r>
              <a:rPr lang="en-GB" dirty="0" smtClean="0"/>
              <a:t>breach; and</a:t>
            </a:r>
          </a:p>
          <a:p>
            <a:pPr marL="800100" lvl="1" indent="-342900" algn="just">
              <a:buFont typeface="Arial" panose="020B0604020202020204" pitchFamily="34" charset="0"/>
              <a:buChar char="•"/>
            </a:pPr>
            <a:r>
              <a:rPr lang="en-GB" dirty="0"/>
              <a:t>t</a:t>
            </a:r>
            <a:r>
              <a:rPr lang="en-GB" dirty="0" smtClean="0"/>
              <a:t>his </a:t>
            </a:r>
            <a:r>
              <a:rPr lang="en-GB" dirty="0" smtClean="0">
                <a:solidFill>
                  <a:srgbClr val="C00000"/>
                </a:solidFill>
              </a:rPr>
              <a:t>caused</a:t>
            </a:r>
            <a:r>
              <a:rPr lang="en-GB" dirty="0" smtClean="0"/>
              <a:t> the deceased to die. </a:t>
            </a:r>
          </a:p>
          <a:p>
            <a:pPr marL="800100" lvl="1" indent="-342900" algn="just">
              <a:buFont typeface="Arial" panose="020B0604020202020204" pitchFamily="34" charset="0"/>
              <a:buChar char="•"/>
            </a:pPr>
            <a:endParaRPr lang="en-GB" dirty="0" smtClean="0">
              <a:latin typeface="+mn-lt"/>
            </a:endParaRPr>
          </a:p>
          <a:p>
            <a:pPr marL="342900" indent="-342900" algn="just">
              <a:buFont typeface="Arial" panose="020B0604020202020204" pitchFamily="34" charset="0"/>
              <a:buChar char="•"/>
            </a:pPr>
            <a:r>
              <a:rPr lang="en-GB" dirty="0" smtClean="0">
                <a:latin typeface="+mn-lt"/>
              </a:rPr>
              <a:t>Duty of care is wider than just a duty owed to workers, covers visitors to premises, users of services and goods and even those in custody</a:t>
            </a:r>
          </a:p>
          <a:p>
            <a:pPr marL="342900" indent="-342900" algn="just">
              <a:buFont typeface="Arial" panose="020B0604020202020204" pitchFamily="34" charset="0"/>
              <a:buChar char="•"/>
            </a:pPr>
            <a:r>
              <a:rPr lang="en-GB" dirty="0" smtClean="0">
                <a:latin typeface="+mn-lt"/>
              </a:rPr>
              <a:t>Main penalty is a unlimited fine.  </a:t>
            </a:r>
            <a:endParaRPr lang="en-GB" dirty="0">
              <a:latin typeface="+mn-lt"/>
            </a:endParaRPr>
          </a:p>
          <a:p>
            <a:pPr algn="just"/>
            <a:r>
              <a:rPr lang="en-GB" dirty="0" smtClean="0">
                <a:latin typeface="+mn-lt"/>
              </a:rPr>
              <a:t> </a:t>
            </a:r>
          </a:p>
          <a:p>
            <a:pPr marL="342900" indent="-342900">
              <a:buFont typeface="Arial" panose="020B0604020202020204" pitchFamily="34" charset="0"/>
              <a:buChar char="•"/>
            </a:pPr>
            <a:endParaRPr lang="en-GB" dirty="0" smtClean="0"/>
          </a:p>
          <a:p>
            <a:endParaRPr lang="en-GB" dirty="0" smtClean="0"/>
          </a:p>
        </p:txBody>
      </p:sp>
      <p:sp>
        <p:nvSpPr>
          <p:cNvPr id="4" name="TextBox 3"/>
          <p:cNvSpPr txBox="1"/>
          <p:nvPr/>
        </p:nvSpPr>
        <p:spPr>
          <a:xfrm>
            <a:off x="3938953" y="688078"/>
            <a:ext cx="7315200" cy="1200329"/>
          </a:xfrm>
          <a:prstGeom prst="rect">
            <a:avLst/>
          </a:prstGeom>
          <a:noFill/>
        </p:spPr>
        <p:txBody>
          <a:bodyPr wrap="square" rtlCol="0">
            <a:spAutoFit/>
          </a:bodyPr>
          <a:lstStyle/>
          <a:p>
            <a:pPr algn="ctr"/>
            <a:r>
              <a:rPr lang="en-GB" sz="3600" b="1" dirty="0" smtClean="0"/>
              <a:t>What is basis of liability under the CMCHA?</a:t>
            </a:r>
            <a:endParaRPr lang="en-GB" sz="3200" b="1" dirty="0"/>
          </a:p>
        </p:txBody>
      </p:sp>
    </p:spTree>
    <p:extLst>
      <p:ext uri="{BB962C8B-B14F-4D97-AF65-F5344CB8AC3E}">
        <p14:creationId xmlns:p14="http://schemas.microsoft.com/office/powerpoint/2010/main" val="3440435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842868"/>
            <a:ext cx="10776901" cy="4153486"/>
          </a:xfrm>
        </p:spPr>
        <p:txBody>
          <a:bodyPr>
            <a:normAutofit lnSpcReduction="10000"/>
          </a:bodyPr>
          <a:lstStyle/>
          <a:p>
            <a:pPr marL="342900" indent="-342900">
              <a:buFont typeface="Arial" panose="020B0604020202020204" pitchFamily="34" charset="0"/>
              <a:buChar char="•"/>
            </a:pPr>
            <a:endParaRPr lang="en-GB" dirty="0" smtClean="0">
              <a:latin typeface="+mn-lt"/>
            </a:endParaRPr>
          </a:p>
          <a:p>
            <a:pPr marL="342900" indent="-342900">
              <a:buFont typeface="Arial" panose="020B0604020202020204" pitchFamily="34" charset="0"/>
              <a:buChar char="•"/>
            </a:pPr>
            <a:r>
              <a:rPr lang="en-GB" dirty="0">
                <a:latin typeface="+mn-lt"/>
              </a:rPr>
              <a:t>The </a:t>
            </a:r>
            <a:r>
              <a:rPr lang="en-GB" dirty="0" smtClean="0">
                <a:latin typeface="+mn-lt"/>
              </a:rPr>
              <a:t>CMCHA is intended </a:t>
            </a:r>
            <a:r>
              <a:rPr lang="en-GB" dirty="0">
                <a:latin typeface="+mn-lt"/>
              </a:rPr>
              <a:t>to complement health and safety </a:t>
            </a:r>
            <a:r>
              <a:rPr lang="en-GB" dirty="0" smtClean="0">
                <a:latin typeface="+mn-lt"/>
              </a:rPr>
              <a:t>law. </a:t>
            </a:r>
          </a:p>
          <a:p>
            <a:pPr marL="342900" indent="-342900">
              <a:buFont typeface="Arial" panose="020B0604020202020204" pitchFamily="34" charset="0"/>
              <a:buChar char="•"/>
            </a:pPr>
            <a:r>
              <a:rPr lang="en-GB" dirty="0" smtClean="0">
                <a:latin typeface="+mn-lt"/>
              </a:rPr>
              <a:t>An </a:t>
            </a:r>
            <a:r>
              <a:rPr lang="en-GB" dirty="0">
                <a:latin typeface="+mn-lt"/>
              </a:rPr>
              <a:t>organisation which </a:t>
            </a:r>
            <a:r>
              <a:rPr lang="en-GB" dirty="0" smtClean="0">
                <a:latin typeface="+mn-lt"/>
              </a:rPr>
              <a:t>was </a:t>
            </a:r>
            <a:r>
              <a:rPr lang="en-GB" dirty="0">
                <a:latin typeface="+mn-lt"/>
              </a:rPr>
              <a:t>guilty of a health and safety offence </a:t>
            </a:r>
            <a:r>
              <a:rPr lang="en-GB" dirty="0" smtClean="0">
                <a:latin typeface="+mn-lt"/>
              </a:rPr>
              <a:t>could have always faced a potentially </a:t>
            </a:r>
            <a:r>
              <a:rPr lang="en-GB" dirty="0">
                <a:latin typeface="+mn-lt"/>
              </a:rPr>
              <a:t>unlimited fine. </a:t>
            </a:r>
            <a:endParaRPr lang="en-GB" dirty="0" smtClean="0">
              <a:latin typeface="+mn-lt"/>
            </a:endParaRPr>
          </a:p>
          <a:p>
            <a:pPr marL="342900" indent="-342900">
              <a:buFont typeface="Arial" panose="020B0604020202020204" pitchFamily="34" charset="0"/>
              <a:buChar char="•"/>
            </a:pPr>
            <a:r>
              <a:rPr lang="en-GB" dirty="0" smtClean="0">
                <a:latin typeface="+mn-lt"/>
              </a:rPr>
              <a:t>Paul Almond </a:t>
            </a:r>
            <a:r>
              <a:rPr lang="en-GB" dirty="0">
                <a:latin typeface="+mn-lt"/>
              </a:rPr>
              <a:t>argues that </a:t>
            </a:r>
            <a:r>
              <a:rPr lang="en-GB" dirty="0" smtClean="0">
                <a:latin typeface="+mn-lt"/>
              </a:rPr>
              <a:t>health and safety offences </a:t>
            </a:r>
            <a:r>
              <a:rPr lang="en-GB" dirty="0">
                <a:latin typeface="+mn-lt"/>
              </a:rPr>
              <a:t>are not regarded as </a:t>
            </a:r>
            <a:r>
              <a:rPr lang="en-GB" dirty="0" smtClean="0">
                <a:latin typeface="+mn-lt"/>
              </a:rPr>
              <a:t>‘real’ </a:t>
            </a:r>
            <a:r>
              <a:rPr lang="en-GB" dirty="0">
                <a:latin typeface="+mn-lt"/>
              </a:rPr>
              <a:t>crimes: “</a:t>
            </a:r>
            <a:r>
              <a:rPr lang="en-GB" i="1" dirty="0">
                <a:latin typeface="+mn-lt"/>
              </a:rPr>
              <a:t>regulatory…law…is rarely, if ever, perceived as constituting a meaningful form of criminal law”. </a:t>
            </a:r>
            <a:endParaRPr lang="en-GB" i="1" dirty="0" smtClean="0">
              <a:latin typeface="+mn-lt"/>
            </a:endParaRPr>
          </a:p>
          <a:p>
            <a:pPr marL="342900" indent="-342900">
              <a:buFont typeface="Arial" panose="020B0604020202020204" pitchFamily="34" charset="0"/>
              <a:buChar char="•"/>
            </a:pPr>
            <a:r>
              <a:rPr lang="en-GB" dirty="0">
                <a:latin typeface="+mn-lt"/>
              </a:rPr>
              <a:t>Griffin and others have also explicitly argued that family members of victims might feel justice had been better served if a specific charge of corporate manslaughter was brought against the organisation that caused their loved one’s death, rather than just a health and safety prosecution</a:t>
            </a:r>
            <a:endParaRPr lang="en-GB" dirty="0" smtClean="0">
              <a:latin typeface="+mn-lt"/>
            </a:endParaRPr>
          </a:p>
          <a:p>
            <a:pPr marL="342900" indent="-342900">
              <a:buFont typeface="Arial" panose="020B0604020202020204" pitchFamily="34" charset="0"/>
              <a:buChar char="•"/>
            </a:pPr>
            <a:endParaRPr lang="en-GB" dirty="0" smtClean="0"/>
          </a:p>
          <a:p>
            <a:endParaRPr lang="en-GB" dirty="0" smtClean="0"/>
          </a:p>
        </p:txBody>
      </p:sp>
      <p:sp>
        <p:nvSpPr>
          <p:cNvPr id="4" name="TextBox 3"/>
          <p:cNvSpPr txBox="1"/>
          <p:nvPr/>
        </p:nvSpPr>
        <p:spPr>
          <a:xfrm>
            <a:off x="2948679" y="740833"/>
            <a:ext cx="7315200" cy="1200329"/>
          </a:xfrm>
          <a:prstGeom prst="rect">
            <a:avLst/>
          </a:prstGeom>
          <a:noFill/>
        </p:spPr>
        <p:txBody>
          <a:bodyPr wrap="square" rtlCol="0">
            <a:spAutoFit/>
          </a:bodyPr>
          <a:lstStyle/>
          <a:p>
            <a:pPr algn="ctr"/>
            <a:r>
              <a:rPr lang="en-GB" sz="3600" b="1" dirty="0" smtClean="0"/>
              <a:t>Why not just rely on Health and Safety law? </a:t>
            </a:r>
            <a:endParaRPr lang="en-GB" sz="3200" b="1" dirty="0"/>
          </a:p>
        </p:txBody>
      </p:sp>
    </p:spTree>
    <p:extLst>
      <p:ext uri="{BB962C8B-B14F-4D97-AF65-F5344CB8AC3E}">
        <p14:creationId xmlns:p14="http://schemas.microsoft.com/office/powerpoint/2010/main" val="110582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842868"/>
            <a:ext cx="10776901" cy="3995224"/>
          </a:xfrm>
        </p:spPr>
        <p:txBody>
          <a:bodyPr>
            <a:normAutofit/>
          </a:bodyPr>
          <a:lstStyle/>
          <a:p>
            <a:pPr marL="342900" indent="-342900">
              <a:buFont typeface="Arial" panose="020B0604020202020204" pitchFamily="34" charset="0"/>
              <a:buChar char="•"/>
            </a:pPr>
            <a:endParaRPr lang="en-GB" dirty="0" smtClean="0">
              <a:latin typeface="+mn-lt"/>
            </a:endParaRPr>
          </a:p>
          <a:p>
            <a:pPr marL="342900" indent="-342900">
              <a:buFont typeface="Arial" panose="020B0604020202020204" pitchFamily="34" charset="0"/>
              <a:buChar char="•"/>
            </a:pPr>
            <a:r>
              <a:rPr lang="en-GB" dirty="0" smtClean="0">
                <a:latin typeface="+mn-lt"/>
              </a:rPr>
              <a:t>26 convictions in 11 </a:t>
            </a:r>
            <a:r>
              <a:rPr lang="en-GB" dirty="0">
                <a:latin typeface="+mn-lt"/>
              </a:rPr>
              <a:t>years </a:t>
            </a:r>
            <a:endParaRPr lang="en-GB" dirty="0" smtClean="0">
              <a:latin typeface="+mn-lt"/>
            </a:endParaRPr>
          </a:p>
          <a:p>
            <a:pPr marL="342900" indent="-342900">
              <a:buFont typeface="Arial" panose="020B0604020202020204" pitchFamily="34" charset="0"/>
              <a:buChar char="•"/>
            </a:pPr>
            <a:r>
              <a:rPr lang="en-GB" dirty="0" smtClean="0">
                <a:latin typeface="+mn-lt"/>
              </a:rPr>
              <a:t>All convictions of companies</a:t>
            </a:r>
          </a:p>
          <a:p>
            <a:pPr marL="342900" indent="-342900">
              <a:buFont typeface="Arial" panose="020B0604020202020204" pitchFamily="34" charset="0"/>
              <a:buChar char="•"/>
            </a:pPr>
            <a:r>
              <a:rPr lang="en-GB" dirty="0" smtClean="0">
                <a:latin typeface="+mn-lt"/>
              </a:rPr>
              <a:t>Mainly micro and small companies prosecuted</a:t>
            </a:r>
          </a:p>
          <a:p>
            <a:pPr marL="342900" indent="-342900">
              <a:buFont typeface="Arial" panose="020B0604020202020204" pitchFamily="34" charset="0"/>
              <a:buChar char="•"/>
            </a:pPr>
            <a:r>
              <a:rPr lang="en-GB" dirty="0" smtClean="0">
                <a:latin typeface="+mn-lt"/>
              </a:rPr>
              <a:t>Cases overwhelming involve workers although a few prosecutions involving members of the public etc. </a:t>
            </a:r>
          </a:p>
          <a:p>
            <a:pPr marL="342900" indent="-342900">
              <a:buFont typeface="Arial" panose="020B0604020202020204" pitchFamily="34" charset="0"/>
              <a:buChar char="•"/>
            </a:pPr>
            <a:r>
              <a:rPr lang="en-GB" dirty="0" smtClean="0">
                <a:latin typeface="+mn-lt"/>
              </a:rPr>
              <a:t>No prosecutions arising from disasters involving large scale loss of life to date</a:t>
            </a:r>
            <a:endParaRPr lang="en-GB" dirty="0" smtClean="0"/>
          </a:p>
          <a:p>
            <a:endParaRPr lang="en-GB" dirty="0" smtClean="0"/>
          </a:p>
        </p:txBody>
      </p:sp>
      <p:sp>
        <p:nvSpPr>
          <p:cNvPr id="4" name="TextBox 3"/>
          <p:cNvSpPr txBox="1"/>
          <p:nvPr/>
        </p:nvSpPr>
        <p:spPr>
          <a:xfrm>
            <a:off x="2948679" y="740833"/>
            <a:ext cx="7315200" cy="1200329"/>
          </a:xfrm>
          <a:prstGeom prst="rect">
            <a:avLst/>
          </a:prstGeom>
          <a:noFill/>
        </p:spPr>
        <p:txBody>
          <a:bodyPr wrap="square" rtlCol="0">
            <a:spAutoFit/>
          </a:bodyPr>
          <a:lstStyle/>
          <a:p>
            <a:pPr algn="ctr"/>
            <a:r>
              <a:rPr lang="en-GB" sz="3600" b="1" dirty="0" smtClean="0"/>
              <a:t>How the CMCHA is working in practice</a:t>
            </a:r>
            <a:endParaRPr lang="en-GB" sz="3200" b="1" dirty="0"/>
          </a:p>
        </p:txBody>
      </p:sp>
    </p:spTree>
    <p:extLst>
      <p:ext uri="{BB962C8B-B14F-4D97-AF65-F5344CB8AC3E}">
        <p14:creationId xmlns:p14="http://schemas.microsoft.com/office/powerpoint/2010/main" val="368328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387165"/>
            <a:ext cx="6873117" cy="4824504"/>
          </a:xfrm>
        </p:spPr>
        <p:txBody>
          <a:bodyPr>
            <a:normAutofit fontScale="92500"/>
          </a:bodyPr>
          <a:lstStyle/>
          <a:p>
            <a:pPr marL="342900" indent="-342900">
              <a:buFont typeface="Arial" panose="020B0604020202020204" pitchFamily="34" charset="0"/>
              <a:buChar char="•"/>
            </a:pPr>
            <a:endParaRPr lang="en-GB" dirty="0" smtClean="0">
              <a:latin typeface="+mn-lt"/>
            </a:endParaRPr>
          </a:p>
          <a:p>
            <a:pPr marL="342900" indent="-342900">
              <a:buFont typeface="Arial" panose="020B0604020202020204" pitchFamily="34" charset="0"/>
              <a:buChar char="•"/>
            </a:pPr>
            <a:r>
              <a:rPr lang="en-GB" dirty="0" smtClean="0">
                <a:latin typeface="+mn-lt"/>
              </a:rPr>
              <a:t>In </a:t>
            </a:r>
            <a:r>
              <a:rPr lang="en-GB" dirty="0">
                <a:latin typeface="+mn-lt"/>
              </a:rPr>
              <a:t>June 2017 seventy two people lost their lives when a fire broke out at a high rise block of flats called Grenfell Tower in London in the </a:t>
            </a:r>
            <a:r>
              <a:rPr lang="en-GB" dirty="0" smtClean="0">
                <a:latin typeface="+mn-lt"/>
              </a:rPr>
              <a:t>UK</a:t>
            </a:r>
          </a:p>
          <a:p>
            <a:pPr marL="342900" indent="-342900">
              <a:buFont typeface="Arial" panose="020B0604020202020204" pitchFamily="34" charset="0"/>
              <a:buChar char="•"/>
            </a:pPr>
            <a:r>
              <a:rPr lang="en-GB" dirty="0" smtClean="0">
                <a:latin typeface="+mn-lt"/>
              </a:rPr>
              <a:t>The fire quickly spread around the building due to flammable cladding that had been installed during a recent refurbishment</a:t>
            </a:r>
          </a:p>
          <a:p>
            <a:pPr marL="342900" indent="-342900">
              <a:buFont typeface="Arial" panose="020B0604020202020204" pitchFamily="34" charset="0"/>
              <a:buChar char="•"/>
            </a:pPr>
            <a:r>
              <a:rPr lang="en-GB" dirty="0" smtClean="0">
                <a:latin typeface="+mn-lt"/>
              </a:rPr>
              <a:t>The local authority </a:t>
            </a:r>
            <a:r>
              <a:rPr lang="en-GB" dirty="0">
                <a:latin typeface="+mn-lt"/>
              </a:rPr>
              <a:t>the Royal Borough of Kensington and Chelsea </a:t>
            </a:r>
            <a:r>
              <a:rPr lang="en-GB" dirty="0" smtClean="0">
                <a:latin typeface="+mn-lt"/>
              </a:rPr>
              <a:t>(RBKC) had always owned the building and was the landlord </a:t>
            </a:r>
          </a:p>
          <a:p>
            <a:pPr marL="342900" indent="-342900">
              <a:buFont typeface="Arial" panose="020B0604020202020204" pitchFamily="34" charset="0"/>
              <a:buChar char="•"/>
            </a:pPr>
            <a:r>
              <a:rPr lang="en-GB" dirty="0" smtClean="0">
                <a:latin typeface="+mn-lt"/>
              </a:rPr>
              <a:t>Management of the social housing in the tower was devolved </a:t>
            </a:r>
            <a:r>
              <a:rPr lang="en-GB" dirty="0">
                <a:latin typeface="+mn-lt"/>
              </a:rPr>
              <a:t>a separate legal entity, Kensington and Chelsea Tenant Management </a:t>
            </a:r>
            <a:r>
              <a:rPr lang="en-GB" dirty="0" smtClean="0">
                <a:latin typeface="+mn-lt"/>
              </a:rPr>
              <a:t>Organisation (TMO)</a:t>
            </a:r>
          </a:p>
          <a:p>
            <a:pPr marL="342900" indent="-342900">
              <a:buFont typeface="Arial" panose="020B0604020202020204" pitchFamily="34" charset="0"/>
              <a:buChar char="•"/>
            </a:pPr>
            <a:endParaRPr lang="en-GB" dirty="0" smtClean="0">
              <a:latin typeface="+mn-lt"/>
            </a:endParaRPr>
          </a:p>
          <a:p>
            <a:pPr marL="342900" indent="-342900">
              <a:buFont typeface="Arial" panose="020B0604020202020204" pitchFamily="34" charset="0"/>
              <a:buChar char="•"/>
            </a:pPr>
            <a:endParaRPr lang="en-GB" dirty="0" smtClean="0">
              <a:latin typeface="+mn-lt"/>
            </a:endParaRPr>
          </a:p>
          <a:p>
            <a:pPr marL="342900" indent="-342900">
              <a:buFont typeface="Arial" panose="020B0604020202020204" pitchFamily="34" charset="0"/>
              <a:buChar char="•"/>
            </a:pPr>
            <a:endParaRPr lang="en-GB" dirty="0" smtClean="0">
              <a:latin typeface="+mn-lt"/>
            </a:endParaRPr>
          </a:p>
          <a:p>
            <a:pPr marL="342900" indent="-342900">
              <a:buFont typeface="Arial" panose="020B0604020202020204" pitchFamily="34" charset="0"/>
              <a:buChar char="•"/>
            </a:pPr>
            <a:endParaRPr lang="en-GB" dirty="0" smtClean="0"/>
          </a:p>
          <a:p>
            <a:endParaRPr lang="en-GB" dirty="0" smtClean="0"/>
          </a:p>
        </p:txBody>
      </p:sp>
      <p:sp>
        <p:nvSpPr>
          <p:cNvPr id="4" name="TextBox 3"/>
          <p:cNvSpPr txBox="1"/>
          <p:nvPr/>
        </p:nvSpPr>
        <p:spPr>
          <a:xfrm>
            <a:off x="2948679" y="740834"/>
            <a:ext cx="7315200" cy="646331"/>
          </a:xfrm>
          <a:prstGeom prst="rect">
            <a:avLst/>
          </a:prstGeom>
          <a:noFill/>
        </p:spPr>
        <p:txBody>
          <a:bodyPr wrap="square" rtlCol="0">
            <a:spAutoFit/>
          </a:bodyPr>
          <a:lstStyle/>
          <a:p>
            <a:pPr algn="ctr"/>
            <a:r>
              <a:rPr lang="en-GB" sz="3600" b="1" dirty="0" smtClean="0"/>
              <a:t>Grenfell Tower </a:t>
            </a:r>
            <a:endParaRPr lang="en-GB" sz="3200" b="1" dirty="0"/>
          </a:p>
        </p:txBody>
      </p:sp>
    </p:spTree>
    <p:extLst>
      <p:ext uri="{BB962C8B-B14F-4D97-AF65-F5344CB8AC3E}">
        <p14:creationId xmlns:p14="http://schemas.microsoft.com/office/powerpoint/2010/main" val="414989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387165"/>
            <a:ext cx="10521925" cy="4824504"/>
          </a:xfrm>
        </p:spPr>
        <p:txBody>
          <a:bodyPr>
            <a:normAutofit/>
          </a:bodyPr>
          <a:lstStyle/>
          <a:p>
            <a:pPr marL="342900" indent="-342900">
              <a:buFont typeface="Arial" panose="020B0604020202020204" pitchFamily="34" charset="0"/>
              <a:buChar char="•"/>
            </a:pPr>
            <a:endParaRPr lang="en-GB" dirty="0" smtClean="0">
              <a:latin typeface="+mn-lt"/>
            </a:endParaRPr>
          </a:p>
          <a:p>
            <a:pPr marL="342900" indent="-342900">
              <a:buFont typeface="Arial" panose="020B0604020202020204" pitchFamily="34" charset="0"/>
              <a:buChar char="•"/>
            </a:pPr>
            <a:r>
              <a:rPr lang="en-GB" dirty="0">
                <a:latin typeface="+mn-lt"/>
              </a:rPr>
              <a:t>A residents’ organisation, Grenfell Action Group, had voiced concerns about safety at Grenfell Tower and the discharge of the local authority/TMO’s duties before the </a:t>
            </a:r>
            <a:r>
              <a:rPr lang="en-GB" dirty="0" smtClean="0">
                <a:latin typeface="+mn-lt"/>
              </a:rPr>
              <a:t>fire. </a:t>
            </a:r>
          </a:p>
          <a:p>
            <a:pPr marL="342900" indent="-342900">
              <a:buFont typeface="Arial" panose="020B0604020202020204" pitchFamily="34" charset="0"/>
              <a:buChar char="•"/>
            </a:pPr>
            <a:endParaRPr lang="en-GB" dirty="0" smtClean="0">
              <a:latin typeface="+mn-lt"/>
            </a:endParaRPr>
          </a:p>
          <a:p>
            <a:pPr algn="ctr"/>
            <a:r>
              <a:rPr lang="en-GB" dirty="0" smtClean="0">
                <a:latin typeface="+mn-lt"/>
              </a:rPr>
              <a:t>“</a:t>
            </a:r>
            <a:r>
              <a:rPr lang="en-GB" i="1" dirty="0" smtClean="0">
                <a:latin typeface="+mn-lt"/>
              </a:rPr>
              <a:t>It </a:t>
            </a:r>
            <a:r>
              <a:rPr lang="en-GB" i="1" dirty="0">
                <a:latin typeface="+mn-lt"/>
              </a:rPr>
              <a:t>is a truly terrifying thought but the Grenfell Action Group firmly believe that only a catastrophic event will expose the ineptitude and incompetence of our landlord, the  KCTMO, and bring an end to the dangerous living conditions and neglect of health and safety legislation that they inflict upon their tenants and leaseholders</a:t>
            </a:r>
            <a:r>
              <a:rPr lang="en-GB" dirty="0" smtClean="0">
                <a:latin typeface="+mn-lt"/>
              </a:rPr>
              <a:t>.” </a:t>
            </a:r>
          </a:p>
          <a:p>
            <a:pPr algn="ctr"/>
            <a:r>
              <a:rPr lang="en-GB" dirty="0" smtClean="0">
                <a:latin typeface="+mn-lt"/>
              </a:rPr>
              <a:t>Grenfell Action Group November 2016 (7 months before fire)</a:t>
            </a:r>
          </a:p>
          <a:p>
            <a:pPr marL="342900" indent="-342900">
              <a:buFont typeface="Arial" panose="020B0604020202020204" pitchFamily="34" charset="0"/>
              <a:buChar char="•"/>
            </a:pPr>
            <a:endParaRPr lang="en-GB" dirty="0" smtClean="0">
              <a:latin typeface="+mn-lt"/>
            </a:endParaRPr>
          </a:p>
          <a:p>
            <a:pPr marL="342900" indent="-342900">
              <a:buFont typeface="Arial" panose="020B0604020202020204" pitchFamily="34" charset="0"/>
              <a:buChar char="•"/>
            </a:pPr>
            <a:endParaRPr lang="en-GB" dirty="0" smtClean="0"/>
          </a:p>
          <a:p>
            <a:endParaRPr lang="en-GB" dirty="0" smtClean="0"/>
          </a:p>
        </p:txBody>
      </p:sp>
      <p:sp>
        <p:nvSpPr>
          <p:cNvPr id="4" name="TextBox 3"/>
          <p:cNvSpPr txBox="1"/>
          <p:nvPr/>
        </p:nvSpPr>
        <p:spPr>
          <a:xfrm>
            <a:off x="2948679" y="740834"/>
            <a:ext cx="7315200" cy="646331"/>
          </a:xfrm>
          <a:prstGeom prst="rect">
            <a:avLst/>
          </a:prstGeom>
          <a:noFill/>
        </p:spPr>
        <p:txBody>
          <a:bodyPr wrap="square" rtlCol="0">
            <a:spAutoFit/>
          </a:bodyPr>
          <a:lstStyle/>
          <a:p>
            <a:pPr algn="ctr"/>
            <a:r>
              <a:rPr lang="en-GB" sz="3600" b="1" dirty="0" smtClean="0"/>
              <a:t>Grenfell Tower </a:t>
            </a:r>
            <a:endParaRPr lang="en-GB" sz="3200" b="1" dirty="0"/>
          </a:p>
        </p:txBody>
      </p:sp>
    </p:spTree>
    <p:extLst>
      <p:ext uri="{BB962C8B-B14F-4D97-AF65-F5344CB8AC3E}">
        <p14:creationId xmlns:p14="http://schemas.microsoft.com/office/powerpoint/2010/main" val="287783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7252" y="1387165"/>
            <a:ext cx="11023086" cy="4824504"/>
          </a:xfrm>
        </p:spPr>
        <p:txBody>
          <a:bodyPr>
            <a:normAutofit/>
          </a:bodyPr>
          <a:lstStyle/>
          <a:p>
            <a:pPr marL="342900" indent="-342900">
              <a:buFont typeface="Arial" panose="020B0604020202020204" pitchFamily="34" charset="0"/>
              <a:buChar char="•"/>
            </a:pPr>
            <a:endParaRPr lang="en-GB" dirty="0" smtClean="0">
              <a:latin typeface="+mn-lt"/>
            </a:endParaRPr>
          </a:p>
          <a:p>
            <a:pPr marL="342900" indent="-342900">
              <a:buFont typeface="Arial" panose="020B0604020202020204" pitchFamily="34" charset="0"/>
              <a:buChar char="•"/>
            </a:pPr>
            <a:r>
              <a:rPr lang="en-GB" dirty="0">
                <a:latin typeface="+mn-lt"/>
              </a:rPr>
              <a:t>Within a few days of the fire, the local community mobilised to advance their claims to fair legal treatment, establishing a group, Justice4Grenfell (J4G</a:t>
            </a:r>
            <a:r>
              <a:rPr lang="en-GB" dirty="0" smtClean="0">
                <a:latin typeface="+mn-lt"/>
              </a:rPr>
              <a:t>).</a:t>
            </a:r>
          </a:p>
          <a:p>
            <a:pPr marL="342900" indent="-342900">
              <a:buFont typeface="Arial" panose="020B0604020202020204" pitchFamily="34" charset="0"/>
              <a:buChar char="•"/>
            </a:pPr>
            <a:r>
              <a:rPr lang="en-GB" dirty="0" smtClean="0">
                <a:latin typeface="+mn-lt"/>
              </a:rPr>
              <a:t>J4G </a:t>
            </a:r>
            <a:r>
              <a:rPr lang="en-GB" dirty="0">
                <a:latin typeface="+mn-lt"/>
              </a:rPr>
              <a:t>has made it clear that for justice to be served, it wants corporate manslaughter prosecutions as well as the criminal prosecution of individuals</a:t>
            </a:r>
            <a:r>
              <a:rPr lang="en-GB" dirty="0" smtClean="0">
                <a:latin typeface="+mn-lt"/>
              </a:rPr>
              <a:t>.</a:t>
            </a:r>
          </a:p>
          <a:p>
            <a:pPr marL="342900" indent="-342900">
              <a:buFont typeface="Arial" panose="020B0604020202020204" pitchFamily="34" charset="0"/>
              <a:buChar char="•"/>
            </a:pPr>
            <a:r>
              <a:rPr lang="en-GB" dirty="0" smtClean="0">
                <a:latin typeface="+mn-lt"/>
              </a:rPr>
              <a:t>Within </a:t>
            </a:r>
            <a:r>
              <a:rPr lang="en-GB" dirty="0">
                <a:latin typeface="+mn-lt"/>
              </a:rPr>
              <a:t>only a day of the fire, MP David Lammy, who lost a friend in the fire, had labelled it as ‘corporate manslaughter’ and called for arrests to be made</a:t>
            </a:r>
            <a:r>
              <a:rPr lang="en-GB" dirty="0" smtClean="0">
                <a:latin typeface="+mn-lt"/>
              </a:rPr>
              <a:t>.</a:t>
            </a:r>
          </a:p>
          <a:p>
            <a:pPr marL="342900" indent="-342900">
              <a:buFont typeface="Arial" panose="020B0604020202020204" pitchFamily="34" charset="0"/>
              <a:buChar char="•"/>
            </a:pPr>
            <a:r>
              <a:rPr lang="en-GB" dirty="0" smtClean="0">
                <a:latin typeface="+mn-lt"/>
              </a:rPr>
              <a:t>A Police investigation </a:t>
            </a:r>
            <a:r>
              <a:rPr lang="en-GB" dirty="0">
                <a:latin typeface="+mn-lt"/>
              </a:rPr>
              <a:t>was also launched in the days following the fire, and in July 2017 the police issued a statement saying that there were ‘reasonable grounds’ to suspect the RBKC and the TMO of the offence of corporate manslaughter</a:t>
            </a:r>
            <a:r>
              <a:rPr lang="en-GB" dirty="0" smtClean="0">
                <a:latin typeface="+mn-lt"/>
              </a:rPr>
              <a:t>.</a:t>
            </a:r>
          </a:p>
          <a:p>
            <a:pPr marL="342900" indent="-342900">
              <a:buFont typeface="Arial" panose="020B0604020202020204" pitchFamily="34" charset="0"/>
              <a:buChar char="•"/>
            </a:pPr>
            <a:r>
              <a:rPr lang="en-GB" dirty="0" smtClean="0">
                <a:latin typeface="+mn-lt"/>
              </a:rPr>
              <a:t>There is also an ongoing public inquiry</a:t>
            </a:r>
          </a:p>
        </p:txBody>
      </p:sp>
      <p:sp>
        <p:nvSpPr>
          <p:cNvPr id="4" name="TextBox 3"/>
          <p:cNvSpPr txBox="1"/>
          <p:nvPr/>
        </p:nvSpPr>
        <p:spPr>
          <a:xfrm>
            <a:off x="2948679" y="740834"/>
            <a:ext cx="7315200" cy="646331"/>
          </a:xfrm>
          <a:prstGeom prst="rect">
            <a:avLst/>
          </a:prstGeom>
          <a:noFill/>
        </p:spPr>
        <p:txBody>
          <a:bodyPr wrap="square" rtlCol="0">
            <a:spAutoFit/>
          </a:bodyPr>
          <a:lstStyle/>
          <a:p>
            <a:pPr algn="ctr"/>
            <a:r>
              <a:rPr lang="en-GB" sz="3600" b="1" dirty="0" smtClean="0"/>
              <a:t>Grenfell Tower aftermath </a:t>
            </a:r>
            <a:endParaRPr lang="en-GB" sz="3200" b="1" dirty="0"/>
          </a:p>
        </p:txBody>
      </p:sp>
    </p:spTree>
    <p:extLst>
      <p:ext uri="{BB962C8B-B14F-4D97-AF65-F5344CB8AC3E}">
        <p14:creationId xmlns:p14="http://schemas.microsoft.com/office/powerpoint/2010/main" val="2766085912"/>
      </p:ext>
    </p:extLst>
  </p:cSld>
  <p:clrMapOvr>
    <a:masterClrMapping/>
  </p:clrMapOvr>
</p:sld>
</file>

<file path=ppt/theme/theme1.xml><?xml version="1.0" encoding="utf-8"?>
<a:theme xmlns:a="http://schemas.openxmlformats.org/drawingml/2006/main" name="White Title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U Brand Font">
      <a:majorFont>
        <a:latin typeface="Azo Sans Medium"/>
        <a:ea typeface=""/>
        <a:cs typeface=""/>
      </a:majorFont>
      <a:minorFont>
        <a:latin typeface="Az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O. EBM Experiential L&amp;T Project Presentation" id="{C5319A9F-11AA-4E54-84D3-7F2FFC06CB4B}" vid="{7900CB58-0B6B-49FE-8AB1-EB7C6F177231}"/>
    </a:ext>
  </a:extLst>
</a:theme>
</file>

<file path=ppt/theme/theme2.xml><?xml version="1.0" encoding="utf-8"?>
<a:theme xmlns:a="http://schemas.openxmlformats.org/drawingml/2006/main" name="Black Title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U Brand Font">
      <a:majorFont>
        <a:latin typeface="Azo Sans Medium"/>
        <a:ea typeface=""/>
        <a:cs typeface=""/>
      </a:majorFont>
      <a:minorFont>
        <a:latin typeface="Az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O. EBM Experiential L&amp;T Project Presentation" id="{C5319A9F-11AA-4E54-84D3-7F2FFC06CB4B}" vid="{6F3A1F98-3D1A-4345-914E-DC0E7761EF80}"/>
    </a:ext>
  </a:extLst>
</a:theme>
</file>

<file path=ppt/theme/theme3.xml><?xml version="1.0" encoding="utf-8"?>
<a:theme xmlns:a="http://schemas.openxmlformats.org/drawingml/2006/main" name="White 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U Brand Font">
      <a:majorFont>
        <a:latin typeface="Azo Sans Medium"/>
        <a:ea typeface=""/>
        <a:cs typeface=""/>
      </a:majorFont>
      <a:minorFont>
        <a:latin typeface="Az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O. EBM Experiential L&amp;T Project Presentation" id="{C5319A9F-11AA-4E54-84D3-7F2FFC06CB4B}" vid="{DACFAAA5-5B23-4883-9DE3-234132686921}"/>
    </a:ext>
  </a:extLst>
</a:theme>
</file>

<file path=ppt/theme/theme4.xml><?xml version="1.0" encoding="utf-8"?>
<a:theme xmlns:a="http://schemas.openxmlformats.org/drawingml/2006/main" name="Black 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U Brand Font">
      <a:majorFont>
        <a:latin typeface="Azo Sans Medium"/>
        <a:ea typeface=""/>
        <a:cs typeface=""/>
      </a:majorFont>
      <a:minorFont>
        <a:latin typeface="Az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O. EBM Experiential L&amp;T Project Presentation" id="{C5319A9F-11AA-4E54-84D3-7F2FFC06CB4B}" vid="{12E12086-9C01-4648-8A3A-F5035A5830E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7503B588C566E0468339CA50D14C7C96" ma:contentTypeVersion="2" ma:contentTypeDescription="Upload an image." ma:contentTypeScope="" ma:versionID="e95fca7b813fdeb7d47f14c0b49dfdd8">
  <xsd:schema xmlns:xsd="http://www.w3.org/2001/XMLSchema" xmlns:xs="http://www.w3.org/2001/XMLSchema" xmlns:p="http://schemas.microsoft.com/office/2006/metadata/properties" xmlns:ns1="http://schemas.microsoft.com/sharepoint/v3" xmlns:ns2="60C11AE1-E3BF-4593-8A2B-CE8459EEB745" xmlns:ns3="http://schemas.microsoft.com/sharepoint/v3/fields" targetNamespace="http://schemas.microsoft.com/office/2006/metadata/properties" ma:root="true" ma:fieldsID="b4bd68e83fa0ec4de9ea96869bdd3ba8" ns1:_="" ns2:_="" ns3:_="">
    <xsd:import namespace="http://schemas.microsoft.com/sharepoint/v3"/>
    <xsd:import namespace="60C11AE1-E3BF-4593-8A2B-CE8459EEB745"/>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internalName="PublishingStartDate">
      <xsd:simpleType>
        <xsd:restriction base="dms:Unknown"/>
      </xsd:simpleType>
    </xsd:element>
    <xsd:element name="PublishingExpirationDate" ma:index="2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C11AE1-E3BF-4593-8A2B-CE8459EEB745"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mageCreateDate xmlns="60C11AE1-E3BF-4593-8A2B-CE8459EEB745"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9E1928B8-4EE3-44E3-A3DA-589E26844FC6}">
  <ds:schemaRefs>
    <ds:schemaRef ds:uri="http://schemas.microsoft.com/sharepoint/v3/contenttype/forms"/>
  </ds:schemaRefs>
</ds:datastoreItem>
</file>

<file path=customXml/itemProps2.xml><?xml version="1.0" encoding="utf-8"?>
<ds:datastoreItem xmlns:ds="http://schemas.openxmlformats.org/officeDocument/2006/customXml" ds:itemID="{46EB5326-065A-49F7-B71E-DD334A8CA1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C11AE1-E3BF-4593-8A2B-CE8459EEB745"/>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5DB007-3F72-46CD-9C65-144C36337EF5}">
  <ds:schemaRefs>
    <ds:schemaRef ds:uri="http://purl.org/dc/dcmitype/"/>
    <ds:schemaRef ds:uri="http://schemas.microsoft.com/office/infopath/2007/PartnerControls"/>
    <ds:schemaRef ds:uri="http://purl.org/dc/elements/1.1/"/>
    <ds:schemaRef ds:uri="http://schemas.microsoft.com/office/2006/documentManagement/types"/>
    <ds:schemaRef ds:uri="60C11AE1-E3BF-4593-8A2B-CE8459EEB745"/>
    <ds:schemaRef ds:uri="http://schemas.microsoft.com/sharepoint/v3"/>
    <ds:schemaRef ds:uri="http://purl.org/dc/terms/"/>
    <ds:schemaRef ds:uri="http://schemas.openxmlformats.org/package/2006/metadata/core-properties"/>
    <ds:schemaRef ds:uri="http://schemas.microsoft.com/sharepoint/v3/field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SLO. EBM Experiential L&amp;T Project Presentation</Template>
  <TotalTime>510</TotalTime>
  <Words>1950</Words>
  <Application>Microsoft Office PowerPoint</Application>
  <PresentationFormat>Widescreen</PresentationFormat>
  <Paragraphs>135</Paragraphs>
  <Slides>13</Slides>
  <Notes>12</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13</vt:i4>
      </vt:variant>
    </vt:vector>
  </HeadingPairs>
  <TitlesOfParts>
    <vt:vector size="23" baseType="lpstr">
      <vt:lpstr>Arial</vt:lpstr>
      <vt:lpstr>Azo Sans</vt:lpstr>
      <vt:lpstr>Azo Sans Medium</vt:lpstr>
      <vt:lpstr>Azo Sans Thin</vt:lpstr>
      <vt:lpstr>Calibri</vt:lpstr>
      <vt:lpstr>Wingdings</vt:lpstr>
      <vt:lpstr>White Title Slide</vt:lpstr>
      <vt:lpstr>Black Title Slide</vt:lpstr>
      <vt:lpstr>White Content Slide</vt:lpstr>
      <vt:lpstr>Black Content Slide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Northumbria University at Newcastle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Experiential Learning Symposium–  Student Law Office / Entrepreneurial Business Management Case Study</dc:title>
  <dc:creator>Victoria Roper</dc:creator>
  <cp:keywords/>
  <dc:description/>
  <cp:lastModifiedBy>Paul Burns</cp:lastModifiedBy>
  <cp:revision>98</cp:revision>
  <dcterms:created xsi:type="dcterms:W3CDTF">2018-06-12T15:20:41Z</dcterms:created>
  <dcterms:modified xsi:type="dcterms:W3CDTF">2019-07-17T13:59:30Z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0x0101009148F5A04DDD49CBA7127AADA5FB792B00AADE34325A8B49CDA8BB4DB53328F214007503B588C566E0468339CA50D14C7C96</vt:lpwstr>
  </property>
</Properties>
</file>