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4" r:id="rId4"/>
    <p:sldId id="266" r:id="rId5"/>
    <p:sldId id="263" r:id="rId6"/>
    <p:sldId id="258" r:id="rId7"/>
    <p:sldId id="259"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599"/>
  </p:normalViewPr>
  <p:slideViewPr>
    <p:cSldViewPr snapToGrid="0" snapToObjects="1">
      <p:cViewPr varScale="1">
        <p:scale>
          <a:sx n="115" d="100"/>
          <a:sy n="115" d="100"/>
        </p:scale>
        <p:origin x="3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DE7F656-09C2-4E4A-8820-6AD767A9F8B2}" type="datetimeFigureOut">
              <a:rPr lang="en-GB" smtClean="0"/>
              <a:t>17/07/2019</a:t>
            </a:fld>
            <a:endParaRPr lang="en-GB"/>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GB"/>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F4D8311-870F-4A41-A960-60100A383A74}"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E7F656-09C2-4E4A-8820-6AD767A9F8B2}"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D8311-870F-4A41-A960-60100A383A7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E7F656-09C2-4E4A-8820-6AD767A9F8B2}"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4D8311-870F-4A41-A960-60100A383A7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E7F656-09C2-4E4A-8820-6AD767A9F8B2}" type="datetimeFigureOut">
              <a:rPr lang="en-GB" smtClean="0"/>
              <a:t>17/07/2019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4D8311-870F-4A41-A960-60100A383A7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DE7F656-09C2-4E4A-8820-6AD767A9F8B2}" type="datetimeFigureOut">
              <a:rPr lang="en-GB" smtClean="0"/>
              <a:t>17/07/2019</a:t>
            </a:fld>
            <a:endParaRPr lang="en-GB"/>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GB"/>
          </a:p>
        </p:txBody>
      </p:sp>
      <p:sp>
        <p:nvSpPr>
          <p:cNvPr id="6" name="Slide Number Placeholder 5"/>
          <p:cNvSpPr>
            <a:spLocks noGrp="1"/>
          </p:cNvSpPr>
          <p:nvPr>
            <p:ph type="sldNum" sz="quarter" idx="12"/>
          </p:nvPr>
        </p:nvSpPr>
        <p:spPr>
          <a:xfrm>
            <a:off x="8604504" y="5211060"/>
            <a:ext cx="2112264" cy="228600"/>
          </a:xfrm>
        </p:spPr>
        <p:txBody>
          <a:bodyPr/>
          <a:lstStyle/>
          <a:p>
            <a:fld id="{0F4D8311-870F-4A41-A960-60100A383A74}"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E7F656-09C2-4E4A-8820-6AD767A9F8B2}" type="datetimeFigureOut">
              <a:rPr lang="en-GB" smtClean="0"/>
              <a:t>17/07/2019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4D8311-870F-4A41-A960-60100A383A7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E7F656-09C2-4E4A-8820-6AD767A9F8B2}" type="datetimeFigureOut">
              <a:rPr lang="en-GB" smtClean="0"/>
              <a:t>17/07/2019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4D8311-870F-4A41-A960-60100A383A7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E7F656-09C2-4E4A-8820-6AD767A9F8B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4D8311-870F-4A41-A960-60100A383A7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7F656-09C2-4E4A-8820-6AD767A9F8B2}" type="datetimeFigureOut">
              <a:rPr lang="en-GB" smtClean="0"/>
              <a:t>17/07/2019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4D8311-870F-4A41-A960-60100A383A7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DE7F656-09C2-4E4A-8820-6AD767A9F8B2}" type="datetimeFigureOut">
              <a:rPr lang="en-GB" smtClean="0"/>
              <a:t>17/07/2019</a:t>
            </a:fld>
            <a:endParaRPr lang="en-GB"/>
          </a:p>
        </p:txBody>
      </p:sp>
      <p:sp>
        <p:nvSpPr>
          <p:cNvPr id="9" name="Footer Placeholder 8"/>
          <p:cNvSpPr>
            <a:spLocks noGrp="1"/>
          </p:cNvSpPr>
          <p:nvPr>
            <p:ph type="ftr" sz="quarter" idx="11"/>
          </p:nvPr>
        </p:nvSpPr>
        <p:spPr/>
        <p:txBody>
          <a:bodyPr/>
          <a:lstStyle>
            <a:lvl1pPr algn="r">
              <a:defRPr/>
            </a:lvl1pPr>
          </a:lstStyle>
          <a:p>
            <a:endParaRPr lang="en-GB"/>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F4D8311-870F-4A41-A960-60100A383A74}" type="slidenum">
              <a:rPr lang="en-GB" smtClean="0"/>
              <a:t>‹#›</a:t>
            </a:fld>
            <a:endParaRPr lang="en-GB"/>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DE7F656-09C2-4E4A-8820-6AD767A9F8B2}" type="datetimeFigureOut">
              <a:rPr lang="en-GB" smtClean="0"/>
              <a:t>17/07/2019</a:t>
            </a:fld>
            <a:endParaRPr lang="en-GB"/>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GB"/>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F4D8311-870F-4A41-A960-60100A383A74}" type="slidenum">
              <a:rPr lang="en-GB" smtClean="0"/>
              <a:t>‹#›</a:t>
            </a:fld>
            <a:endParaRPr lang="en-GB"/>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DE7F656-09C2-4E4A-8820-6AD767A9F8B2}" type="datetimeFigureOut">
              <a:rPr lang="en-GB" smtClean="0"/>
              <a:t>17/07/2019</a:t>
            </a:fld>
            <a:endParaRPr lang="en-GB"/>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GB"/>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F4D8311-870F-4A41-A960-60100A383A74}" type="slidenum">
              <a:rPr lang="en-GB" smtClean="0"/>
              <a:t>‹#›</a:t>
            </a:fld>
            <a:endParaRPr lang="en-GB"/>
          </a:p>
        </p:txBody>
      </p:sp>
    </p:spTree>
    <p:extLst>
      <p:ext uri="{BB962C8B-B14F-4D97-AF65-F5344CB8AC3E}">
        <p14:creationId xmlns:p14="http://schemas.microsoft.com/office/powerpoint/2010/main" val="3528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107000"/>
              </a:lnSpc>
              <a:spcAft>
                <a:spcPts val="800"/>
              </a:spcAft>
            </a:pPr>
            <a:r>
              <a:rPr lang="en-GB" sz="2400" u="sng" dirty="0">
                <a:latin typeface="Calibri" panose="020F0502020204030204" pitchFamily="34" charset="0"/>
                <a:ea typeface="Calibri" panose="020F0502020204030204" pitchFamily="34" charset="0"/>
                <a:cs typeface="Times New Roman" panose="02020603050405020304" pitchFamily="18" charset="0"/>
              </a:rPr>
              <a:t>Confronting competing interests in clinic – Is the purpose of clinical legal education to educate lawyers for a just society?</a:t>
            </a:r>
            <a:r>
              <a:rPr lang="en-GB" sz="2400" dirty="0">
                <a:latin typeface="Calibri" panose="020F0502020204030204" pitchFamily="34" charset="0"/>
                <a:ea typeface="Calibri" panose="020F0502020204030204" pitchFamily="34" charset="0"/>
                <a:cs typeface="Times New Roman" panose="02020603050405020304" pitchFamily="18" charset="0"/>
              </a:rPr>
              <a:t/>
            </a:r>
            <a:br>
              <a:rPr lang="en-GB" sz="2400" dirty="0">
                <a:latin typeface="Calibri" panose="020F0502020204030204" pitchFamily="34" charset="0"/>
                <a:ea typeface="Calibri" panose="020F0502020204030204" pitchFamily="34" charset="0"/>
                <a:cs typeface="Times New Roman" panose="02020603050405020304" pitchFamily="18" charset="0"/>
              </a:rPr>
            </a:br>
            <a:r>
              <a:rPr lang="en-GB" sz="2400" dirty="0" smtClean="0">
                <a:latin typeface="Calibri" panose="020F0502020204030204" pitchFamily="34" charset="0"/>
                <a:ea typeface="Calibri" panose="020F0502020204030204" pitchFamily="34" charset="0"/>
                <a:cs typeface="Times New Roman" panose="02020603050405020304" pitchFamily="18" charset="0"/>
              </a:rPr>
              <a:t/>
            </a:r>
            <a:br>
              <a:rPr lang="en-GB" sz="2400" dirty="0" smtClean="0">
                <a:latin typeface="Calibri" panose="020F0502020204030204" pitchFamily="34" charset="0"/>
                <a:ea typeface="Calibri" panose="020F0502020204030204" pitchFamily="34" charset="0"/>
                <a:cs typeface="Times New Roman" panose="02020603050405020304" pitchFamily="18" charset="0"/>
              </a:rPr>
            </a:br>
            <a:r>
              <a:rPr lang="en-GB" sz="2400" dirty="0" smtClean="0">
                <a:latin typeface="Calibri" panose="020F0502020204030204" pitchFamily="34" charset="0"/>
                <a:ea typeface="Calibri" panose="020F0502020204030204" pitchFamily="34" charset="0"/>
                <a:cs typeface="Times New Roman" panose="02020603050405020304" pitchFamily="18" charset="0"/>
              </a:rPr>
              <a:t>An interactive workshop</a:t>
            </a:r>
            <a:r>
              <a:rPr lang="en-GB" sz="2400" dirty="0" smtClean="0"/>
              <a:t/>
            </a:r>
            <a:br>
              <a:rPr lang="en-GB" sz="2400" dirty="0" smtClean="0"/>
            </a:br>
            <a:endParaRPr lang="en-GB" sz="2400" dirty="0"/>
          </a:p>
        </p:txBody>
      </p:sp>
      <p:sp>
        <p:nvSpPr>
          <p:cNvPr id="3" name="Subtitle 2"/>
          <p:cNvSpPr>
            <a:spLocks noGrp="1"/>
          </p:cNvSpPr>
          <p:nvPr>
            <p:ph type="subTitle" idx="1"/>
          </p:nvPr>
        </p:nvSpPr>
        <p:spPr/>
        <p:txBody>
          <a:bodyPr>
            <a:normAutofit fontScale="92500" lnSpcReduction="20000"/>
          </a:bodyPr>
          <a:lstStyle/>
          <a:p>
            <a:r>
              <a:rPr lang="en-GB" dirty="0" smtClean="0"/>
              <a:t>Victoria Roper, Senior Lecturer</a:t>
            </a:r>
          </a:p>
          <a:p>
            <a:r>
              <a:rPr lang="en-GB" dirty="0" smtClean="0"/>
              <a:t>Northumbria University </a:t>
            </a:r>
            <a:endParaRPr lang="en-GB" dirty="0"/>
          </a:p>
        </p:txBody>
      </p:sp>
    </p:spTree>
    <p:extLst>
      <p:ext uri="{BB962C8B-B14F-4D97-AF65-F5344CB8AC3E}">
        <p14:creationId xmlns:p14="http://schemas.microsoft.com/office/powerpoint/2010/main" val="126817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About Me</a:t>
            </a:r>
            <a:endParaRPr lang="en-GB" dirty="0"/>
          </a:p>
        </p:txBody>
      </p:sp>
      <p:sp>
        <p:nvSpPr>
          <p:cNvPr id="3" name="Content Placeholder 2"/>
          <p:cNvSpPr>
            <a:spLocks noGrp="1"/>
          </p:cNvSpPr>
          <p:nvPr>
            <p:ph idx="1"/>
          </p:nvPr>
        </p:nvSpPr>
        <p:spPr/>
        <p:txBody>
          <a:bodyPr/>
          <a:lstStyle/>
          <a:p>
            <a:r>
              <a:rPr lang="en-GB" dirty="0" smtClean="0"/>
              <a:t>Worked in Northumbria’s Student Law Office as a student before graduating and going into practice. </a:t>
            </a:r>
          </a:p>
          <a:p>
            <a:r>
              <a:rPr lang="en-GB" dirty="0" smtClean="0"/>
              <a:t>Returned to Northumbria to teach in 2013. </a:t>
            </a:r>
          </a:p>
          <a:p>
            <a:r>
              <a:rPr lang="en-GB" dirty="0"/>
              <a:t>T</a:t>
            </a:r>
            <a:r>
              <a:rPr lang="en-GB" dirty="0" smtClean="0"/>
              <a:t>each in Northumbria’s award winning Student Law Office as well as on a number of other commercial modules</a:t>
            </a:r>
          </a:p>
          <a:p>
            <a:r>
              <a:rPr lang="en-GB" dirty="0" smtClean="0"/>
              <a:t>I am a Trustee and Treasurer of the UK Clinical Legal Education Organisation (CLEO)</a:t>
            </a:r>
          </a:p>
          <a:p>
            <a:r>
              <a:rPr lang="en-GB" dirty="0" smtClean="0"/>
              <a:t>Convenor of Northumbria’s Legal Education and Professional Skills Research Group (LEAPS) </a:t>
            </a:r>
            <a:endParaRPr lang="en-GB" dirty="0"/>
          </a:p>
        </p:txBody>
      </p:sp>
    </p:spTree>
    <p:extLst>
      <p:ext uri="{BB962C8B-B14F-4D97-AF65-F5344CB8AC3E}">
        <p14:creationId xmlns:p14="http://schemas.microsoft.com/office/powerpoint/2010/main" val="49306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session</a:t>
            </a:r>
            <a:endParaRPr lang="en-GB" dirty="0"/>
          </a:p>
        </p:txBody>
      </p:sp>
      <p:sp>
        <p:nvSpPr>
          <p:cNvPr id="3" name="Content Placeholder 2"/>
          <p:cNvSpPr>
            <a:spLocks noGrp="1"/>
          </p:cNvSpPr>
          <p:nvPr>
            <p:ph idx="1"/>
          </p:nvPr>
        </p:nvSpPr>
        <p:spPr/>
        <p:txBody>
          <a:bodyPr/>
          <a:lstStyle/>
          <a:p>
            <a:r>
              <a:rPr lang="en-GB" dirty="0" smtClean="0"/>
              <a:t>Introductory Exercise</a:t>
            </a:r>
          </a:p>
          <a:p>
            <a:r>
              <a:rPr lang="en-GB" dirty="0" smtClean="0"/>
              <a:t>Diamond9 Exercise</a:t>
            </a:r>
            <a:endParaRPr lang="en-GB" dirty="0"/>
          </a:p>
        </p:txBody>
      </p:sp>
    </p:spTree>
    <p:extLst>
      <p:ext uri="{BB962C8B-B14F-4D97-AF65-F5344CB8AC3E}">
        <p14:creationId xmlns:p14="http://schemas.microsoft.com/office/powerpoint/2010/main" val="110278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to the session</a:t>
            </a:r>
            <a:endParaRPr lang="en-GB" dirty="0"/>
          </a:p>
        </p:txBody>
      </p:sp>
      <p:sp>
        <p:nvSpPr>
          <p:cNvPr id="3" name="Content Placeholder 2"/>
          <p:cNvSpPr>
            <a:spLocks noGrp="1"/>
          </p:cNvSpPr>
          <p:nvPr>
            <p:ph idx="1"/>
          </p:nvPr>
        </p:nvSpPr>
        <p:spPr/>
        <p:txBody>
          <a:bodyPr/>
          <a:lstStyle/>
          <a:p>
            <a:r>
              <a:rPr lang="en-GB" dirty="0" smtClean="0"/>
              <a:t>The conference theme made me think back to something that surprised me when I became an academic - not everybody thought the same as me about the main purpose of clinical legal education!</a:t>
            </a:r>
          </a:p>
          <a:p>
            <a:r>
              <a:rPr lang="en-GB" dirty="0" smtClean="0"/>
              <a:t>I was surprised to learn that some people thought social justice was the most important purpose of CLE. </a:t>
            </a:r>
          </a:p>
          <a:p>
            <a:r>
              <a:rPr lang="en-GB" dirty="0" smtClean="0"/>
              <a:t>This made me realise that we all come to teaching and research with pre-conceived ideas that may not be shared by all our colleagues. I think it is important to recognise this.  </a:t>
            </a:r>
          </a:p>
          <a:p>
            <a:r>
              <a:rPr lang="en-GB" dirty="0" smtClean="0"/>
              <a:t>The purpose of the following exercise is not to influence your thinking, but to help you think about what you value to be important as well as to consider alternative views others may have. </a:t>
            </a:r>
            <a:endParaRPr lang="en-GB" dirty="0"/>
          </a:p>
        </p:txBody>
      </p:sp>
    </p:spTree>
    <p:extLst>
      <p:ext uri="{BB962C8B-B14F-4D97-AF65-F5344CB8AC3E}">
        <p14:creationId xmlns:p14="http://schemas.microsoft.com/office/powerpoint/2010/main" val="109289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Education v social justice – where do you stand?</a:t>
            </a:r>
            <a:endParaRPr lang="en-GB" dirty="0"/>
          </a:p>
        </p:txBody>
      </p:sp>
      <p:sp>
        <p:nvSpPr>
          <p:cNvPr id="3" name="Content Placeholder 2"/>
          <p:cNvSpPr>
            <a:spLocks noGrp="1"/>
          </p:cNvSpPr>
          <p:nvPr>
            <p:ph idx="1"/>
          </p:nvPr>
        </p:nvSpPr>
        <p:spPr/>
        <p:txBody>
          <a:bodyPr/>
          <a:lstStyle/>
          <a:p>
            <a:r>
              <a:rPr lang="en-GB" dirty="0"/>
              <a:t>D</a:t>
            </a:r>
            <a:r>
              <a:rPr lang="en-GB" dirty="0" smtClean="0"/>
              <a:t>elegates </a:t>
            </a:r>
            <a:r>
              <a:rPr lang="en-GB" dirty="0"/>
              <a:t>will be asked to stand up and then position themselves within the room according to what they consider to be the most important aim of CLE. </a:t>
            </a:r>
            <a:endParaRPr lang="en-GB" dirty="0" smtClean="0"/>
          </a:p>
          <a:p>
            <a:r>
              <a:rPr lang="en-GB" dirty="0" smtClean="0"/>
              <a:t>Student </a:t>
            </a:r>
            <a:r>
              <a:rPr lang="en-GB" dirty="0"/>
              <a:t>education will be at one end of the spectrum, social justice at the other. </a:t>
            </a:r>
            <a:endParaRPr lang="en-GB" dirty="0" smtClean="0"/>
          </a:p>
          <a:p>
            <a:r>
              <a:rPr lang="en-GB" dirty="0" smtClean="0"/>
              <a:t>Once </a:t>
            </a:r>
            <a:r>
              <a:rPr lang="en-GB" dirty="0"/>
              <a:t>positioned, delegates will be asked to speak to their neighbours and discuss why they have stood where they have</a:t>
            </a:r>
          </a:p>
        </p:txBody>
      </p:sp>
    </p:spTree>
    <p:extLst>
      <p:ext uri="{BB962C8B-B14F-4D97-AF65-F5344CB8AC3E}">
        <p14:creationId xmlns:p14="http://schemas.microsoft.com/office/powerpoint/2010/main" val="319632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Diamond9</a:t>
            </a:r>
            <a:endParaRPr lang="en-GB" dirty="0"/>
          </a:p>
        </p:txBody>
      </p:sp>
      <p:sp>
        <p:nvSpPr>
          <p:cNvPr id="3" name="Content Placeholder 2"/>
          <p:cNvSpPr>
            <a:spLocks noGrp="1"/>
          </p:cNvSpPr>
          <p:nvPr>
            <p:ph idx="1"/>
          </p:nvPr>
        </p:nvSpPr>
        <p:spPr/>
        <p:txBody>
          <a:bodyPr>
            <a:normAutofit fontScale="92500"/>
          </a:bodyPr>
          <a:lstStyle/>
          <a:p>
            <a:r>
              <a:rPr lang="en-GB" dirty="0" smtClean="0"/>
              <a:t>The Diamond9 was originally used and developed for use in primary education. It has also been adapted to be a Diamond16. </a:t>
            </a:r>
          </a:p>
          <a:p>
            <a:endParaRPr lang="en-GB" dirty="0"/>
          </a:p>
          <a:p>
            <a:r>
              <a:rPr lang="en-GB" dirty="0" smtClean="0"/>
              <a:t>It is a kind of visual method, used to encourage and facilitate discussion (Clark, </a:t>
            </a:r>
            <a:r>
              <a:rPr lang="en-GB" dirty="0"/>
              <a:t>Laing, </a:t>
            </a:r>
            <a:r>
              <a:rPr lang="en-GB" dirty="0" err="1" smtClean="0"/>
              <a:t>Tiplady</a:t>
            </a:r>
            <a:r>
              <a:rPr lang="en-GB" dirty="0" smtClean="0"/>
              <a:t> and </a:t>
            </a:r>
            <a:r>
              <a:rPr lang="en-GB" dirty="0" err="1"/>
              <a:t>Woolner</a:t>
            </a:r>
            <a:r>
              <a:rPr lang="en-GB" dirty="0"/>
              <a:t>, </a:t>
            </a:r>
            <a:r>
              <a:rPr lang="en-GB" dirty="0" smtClean="0"/>
              <a:t>P 2013), </a:t>
            </a:r>
            <a:r>
              <a:rPr lang="en-GB" dirty="0"/>
              <a:t>about the relative importance of certain factors.’ </a:t>
            </a:r>
            <a:r>
              <a:rPr lang="en-GB" dirty="0" smtClean="0"/>
              <a:t>(</a:t>
            </a:r>
            <a:r>
              <a:rPr lang="en-GB" dirty="0" err="1" smtClean="0"/>
              <a:t>Rockett</a:t>
            </a:r>
            <a:r>
              <a:rPr lang="en-GB" dirty="0" smtClean="0"/>
              <a:t> and </a:t>
            </a:r>
            <a:r>
              <a:rPr lang="en-GB" dirty="0"/>
              <a:t>Percival </a:t>
            </a:r>
            <a:r>
              <a:rPr lang="en-GB" dirty="0" smtClean="0"/>
              <a:t> 2002)</a:t>
            </a:r>
            <a:endParaRPr lang="en-GB" dirty="0"/>
          </a:p>
          <a:p>
            <a:endParaRPr lang="en-GB" dirty="0" smtClean="0"/>
          </a:p>
          <a:p>
            <a:r>
              <a:rPr lang="en-GB" dirty="0" smtClean="0"/>
              <a:t>It collects both quantitative and qualitative data</a:t>
            </a:r>
          </a:p>
          <a:p>
            <a:endParaRPr lang="en-GB" dirty="0"/>
          </a:p>
          <a:p>
            <a:r>
              <a:rPr lang="en-GB" dirty="0" smtClean="0"/>
              <a:t>Requires participants </a:t>
            </a:r>
            <a:r>
              <a:rPr lang="en-GB" dirty="0"/>
              <a:t>to make decisions on importance and to form </a:t>
            </a:r>
            <a:r>
              <a:rPr lang="en-GB" dirty="0" smtClean="0"/>
              <a:t>relationships </a:t>
            </a:r>
            <a:r>
              <a:rPr lang="en-GB" dirty="0"/>
              <a:t>between different cards. By organising their knowledge they </a:t>
            </a:r>
            <a:r>
              <a:rPr lang="en-GB" dirty="0" smtClean="0"/>
              <a:t>make, </a:t>
            </a:r>
            <a:r>
              <a:rPr lang="en-GB" dirty="0"/>
              <a:t>‘their understandings available for analysis and comparison.’ </a:t>
            </a:r>
            <a:r>
              <a:rPr lang="en-GB" dirty="0" smtClean="0"/>
              <a:t>(</a:t>
            </a:r>
            <a:r>
              <a:rPr lang="en-GB" dirty="0" err="1"/>
              <a:t>Niemi</a:t>
            </a:r>
            <a:r>
              <a:rPr lang="en-GB" dirty="0" smtClean="0"/>
              <a:t>, </a:t>
            </a:r>
            <a:r>
              <a:rPr lang="en-GB" dirty="0" err="1" smtClean="0"/>
              <a:t>Kumpulainen</a:t>
            </a:r>
            <a:r>
              <a:rPr lang="en-GB" dirty="0" smtClean="0"/>
              <a:t> and </a:t>
            </a:r>
            <a:r>
              <a:rPr lang="en-GB" dirty="0" err="1" smtClean="0"/>
              <a:t>Lipponen</a:t>
            </a:r>
            <a:r>
              <a:rPr lang="en-GB" dirty="0" smtClean="0"/>
              <a:t> 2015)</a:t>
            </a:r>
            <a:endParaRPr lang="en-GB" dirty="0"/>
          </a:p>
          <a:p>
            <a:endParaRPr lang="en-GB" dirty="0"/>
          </a:p>
        </p:txBody>
      </p:sp>
    </p:spTree>
    <p:extLst>
      <p:ext uri="{BB962C8B-B14F-4D97-AF65-F5344CB8AC3E}">
        <p14:creationId xmlns:p14="http://schemas.microsoft.com/office/powerpoint/2010/main" val="23015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fficeArt object"/>
          <p:cNvSpPr>
            <a:spLocks noChangeArrowheads="1"/>
          </p:cNvSpPr>
          <p:nvPr/>
        </p:nvSpPr>
        <p:spPr bwMode="auto">
          <a:xfrm>
            <a:off x="1866900" y="4707890"/>
            <a:ext cx="8458200" cy="1578610"/>
          </a:xfrm>
          <a:prstGeom prst="rect">
            <a:avLst/>
          </a:prstGeom>
          <a:solidFill>
            <a:srgbClr val="FFFFFF"/>
          </a:solidFill>
          <a:ln w="9525">
            <a:solidFill>
              <a:srgbClr val="000000"/>
            </a:solidFill>
            <a:round/>
            <a:headEnd/>
            <a:tailEnd/>
          </a:ln>
        </p:spPr>
        <p:txBody>
          <a:bodyPr lIns="45719" tIns="45719" rIns="45719" bIns="45719"/>
          <a:lstStyle>
            <a:lvl1pPr indent="457200">
              <a:defRPr>
                <a:solidFill>
                  <a:schemeClr val="tx1"/>
                </a:solidFill>
                <a:latin typeface="Century Gothic" charset="0"/>
              </a:defRPr>
            </a:lvl1pPr>
            <a:lvl2pPr marL="742950" indent="-285750">
              <a:defRPr>
                <a:solidFill>
                  <a:schemeClr val="tx1"/>
                </a:solidFill>
                <a:latin typeface="Century Gothic" charset="0"/>
              </a:defRPr>
            </a:lvl2pPr>
            <a:lvl3pPr marL="1143000" indent="-228600">
              <a:defRPr>
                <a:solidFill>
                  <a:schemeClr val="tx1"/>
                </a:solidFill>
                <a:latin typeface="Century Gothic" charset="0"/>
              </a:defRPr>
            </a:lvl3pPr>
            <a:lvl4pPr marL="1600200" indent="-228600">
              <a:defRPr>
                <a:solidFill>
                  <a:schemeClr val="tx1"/>
                </a:solidFill>
                <a:latin typeface="Century Gothic" charset="0"/>
              </a:defRPr>
            </a:lvl4pPr>
            <a:lvl5pPr marL="2057400" indent="-228600">
              <a:defRPr>
                <a:solidFill>
                  <a:schemeClr val="tx1"/>
                </a:solidFill>
                <a:latin typeface="Century Gothic" charset="0"/>
              </a:defRPr>
            </a:lvl5pPr>
            <a:lvl6pPr marL="2514600" indent="-228600" defTabSz="457200" eaLnBrk="0" fontAlgn="base" hangingPunct="0">
              <a:spcBef>
                <a:spcPct val="0"/>
              </a:spcBef>
              <a:spcAft>
                <a:spcPct val="0"/>
              </a:spcAft>
              <a:defRPr>
                <a:solidFill>
                  <a:schemeClr val="tx1"/>
                </a:solidFill>
                <a:latin typeface="Century Gothic" charset="0"/>
              </a:defRPr>
            </a:lvl6pPr>
            <a:lvl7pPr marL="2971800" indent="-228600" defTabSz="457200" eaLnBrk="0" fontAlgn="base" hangingPunct="0">
              <a:spcBef>
                <a:spcPct val="0"/>
              </a:spcBef>
              <a:spcAft>
                <a:spcPct val="0"/>
              </a:spcAft>
              <a:defRPr>
                <a:solidFill>
                  <a:schemeClr val="tx1"/>
                </a:solidFill>
                <a:latin typeface="Century Gothic" charset="0"/>
              </a:defRPr>
            </a:lvl7pPr>
            <a:lvl8pPr marL="3429000" indent="-228600" defTabSz="457200" eaLnBrk="0" fontAlgn="base" hangingPunct="0">
              <a:spcBef>
                <a:spcPct val="0"/>
              </a:spcBef>
              <a:spcAft>
                <a:spcPct val="0"/>
              </a:spcAft>
              <a:defRPr>
                <a:solidFill>
                  <a:schemeClr val="tx1"/>
                </a:solidFill>
                <a:latin typeface="Century Gothic" charset="0"/>
              </a:defRPr>
            </a:lvl8pPr>
            <a:lvl9pPr marL="3886200" indent="-228600" defTabSz="457200" eaLnBrk="0" fontAlgn="base" hangingPunct="0">
              <a:spcBef>
                <a:spcPct val="0"/>
              </a:spcBef>
              <a:spcAft>
                <a:spcPct val="0"/>
              </a:spcAft>
              <a:defRPr>
                <a:solidFill>
                  <a:schemeClr val="tx1"/>
                </a:solidFill>
                <a:latin typeface="Century Gothic" charset="0"/>
              </a:defRPr>
            </a:lvl9pPr>
          </a:lstStyle>
          <a:p>
            <a:pPr>
              <a:lnSpc>
                <a:spcPct val="115000"/>
              </a:lnSpc>
              <a:spcAft>
                <a:spcPts val="1000"/>
              </a:spcAft>
            </a:pPr>
            <a:r>
              <a:rPr lang="en-GB" sz="1100" dirty="0" smtClean="0">
                <a:latin typeface="Trebuchet MS" panose="020B0603020202020204" pitchFamily="34" charset="0"/>
              </a:rPr>
              <a:t>Promoting </a:t>
            </a:r>
            <a:r>
              <a:rPr lang="en-GB" sz="1100" dirty="0">
                <a:latin typeface="Trebuchet MS" panose="020B0603020202020204" pitchFamily="34" charset="0"/>
              </a:rPr>
              <a:t>social justice		Student employability</a:t>
            </a:r>
          </a:p>
          <a:p>
            <a:pPr>
              <a:lnSpc>
                <a:spcPct val="115000"/>
              </a:lnSpc>
              <a:spcAft>
                <a:spcPts val="1000"/>
              </a:spcAft>
            </a:pPr>
            <a:r>
              <a:rPr lang="en-GB" sz="1100" dirty="0" smtClean="0">
                <a:latin typeface="Trebuchet MS" panose="020B0603020202020204" pitchFamily="34" charset="0"/>
              </a:rPr>
              <a:t>Helping indigent clients	</a:t>
            </a:r>
            <a:r>
              <a:rPr lang="en-GB" sz="1100" dirty="0">
                <a:latin typeface="Trebuchet MS" panose="020B0603020202020204" pitchFamily="34" charset="0"/>
              </a:rPr>
              <a:t>	Teaching students to value social justice</a:t>
            </a:r>
            <a:endParaRPr lang="en-GB" sz="1100" dirty="0" smtClean="0">
              <a:latin typeface="Trebuchet MS" panose="020B0603020202020204" pitchFamily="34" charset="0"/>
            </a:endParaRPr>
          </a:p>
          <a:p>
            <a:pPr>
              <a:lnSpc>
                <a:spcPct val="115000"/>
              </a:lnSpc>
              <a:spcAft>
                <a:spcPts val="1000"/>
              </a:spcAft>
            </a:pPr>
            <a:r>
              <a:rPr lang="en-GB" sz="1100" dirty="0" smtClean="0">
                <a:latin typeface="Trebuchet MS" panose="020B0603020202020204" pitchFamily="34" charset="0"/>
              </a:rPr>
              <a:t>Helping students to learn substantive law</a:t>
            </a:r>
            <a:r>
              <a:rPr lang="en-GB" sz="1100" dirty="0">
                <a:latin typeface="Trebuchet MS" panose="020B0603020202020204" pitchFamily="34" charset="0"/>
              </a:rPr>
              <a:t>	Providing a good standard of service to clients</a:t>
            </a:r>
            <a:endParaRPr lang="en-GB" sz="1100" dirty="0" smtClean="0">
              <a:latin typeface="Trebuchet MS" panose="020B0603020202020204" pitchFamily="34" charset="0"/>
            </a:endParaRPr>
          </a:p>
          <a:p>
            <a:pPr>
              <a:lnSpc>
                <a:spcPct val="115000"/>
              </a:lnSpc>
              <a:spcAft>
                <a:spcPts val="1000"/>
              </a:spcAft>
            </a:pPr>
            <a:r>
              <a:rPr lang="en-GB" sz="1100" dirty="0" smtClean="0">
                <a:latin typeface="Trebuchet MS" panose="020B0603020202020204" pitchFamily="34" charset="0"/>
              </a:rPr>
              <a:t>Developing </a:t>
            </a:r>
            <a:r>
              <a:rPr lang="en-GB" sz="1100" dirty="0">
                <a:latin typeface="Trebuchet MS" panose="020B0603020202020204" pitchFamily="34" charset="0"/>
              </a:rPr>
              <a:t>students’ legal </a:t>
            </a:r>
            <a:r>
              <a:rPr lang="en-GB" sz="1100" dirty="0" smtClean="0">
                <a:latin typeface="Trebuchet MS" panose="020B0603020202020204" pitchFamily="34" charset="0"/>
              </a:rPr>
              <a:t>skills		</a:t>
            </a:r>
            <a:r>
              <a:rPr lang="en-US" altLang="x-none" sz="1100" dirty="0">
                <a:solidFill>
                  <a:srgbClr val="000000"/>
                </a:solidFill>
                <a:latin typeface="Trebuchet MS" charset="0"/>
                <a:ea typeface="Calibri" charset="0"/>
                <a:cs typeface="Calibri" charset="0"/>
              </a:rPr>
              <a:t>2 Blank cards</a:t>
            </a:r>
          </a:p>
          <a:p>
            <a:pPr>
              <a:lnSpc>
                <a:spcPct val="115000"/>
              </a:lnSpc>
              <a:spcAft>
                <a:spcPts val="1000"/>
              </a:spcAft>
            </a:pPr>
            <a:endParaRPr lang="en-GB" sz="1100" dirty="0">
              <a:latin typeface="Trebuchet MS" panose="020B0603020202020204" pitchFamily="34" charset="0"/>
            </a:endParaRPr>
          </a:p>
          <a:p>
            <a:pPr eaLnBrk="1" hangingPunct="1">
              <a:lnSpc>
                <a:spcPct val="115000"/>
              </a:lnSpc>
              <a:spcAft>
                <a:spcPts val="1000"/>
              </a:spcAft>
            </a:pPr>
            <a:r>
              <a:rPr lang="en-US" altLang="x-none" sz="1100" dirty="0" smtClean="0">
                <a:solidFill>
                  <a:srgbClr val="000000"/>
                </a:solidFill>
                <a:latin typeface="Trebuchet MS" charset="0"/>
                <a:ea typeface="Calibri" charset="0"/>
                <a:cs typeface="Calibri" charset="0"/>
              </a:rPr>
              <a:t>							</a:t>
            </a:r>
            <a:endParaRPr lang="en-GB" altLang="x-none" sz="1100" dirty="0">
              <a:solidFill>
                <a:srgbClr val="000000"/>
              </a:solidFill>
              <a:latin typeface="Calibri" charset="0"/>
              <a:ea typeface="Calibri" charset="0"/>
              <a:cs typeface="Calibri" charset="0"/>
            </a:endParaRPr>
          </a:p>
          <a:p>
            <a:pPr eaLnBrk="1" hangingPunct="1">
              <a:lnSpc>
                <a:spcPct val="115000"/>
              </a:lnSpc>
            </a:pPr>
            <a:r>
              <a:rPr lang="en-US" altLang="x-none" sz="1100" dirty="0">
                <a:solidFill>
                  <a:srgbClr val="000000"/>
                </a:solidFill>
                <a:latin typeface="Trebuchet MS" charset="0"/>
                <a:ea typeface="Calibri" charset="0"/>
                <a:cs typeface="Calibri" charset="0"/>
              </a:rPr>
              <a:t>  </a:t>
            </a:r>
            <a:endParaRPr lang="en-GB" altLang="x-none" sz="1100" dirty="0">
              <a:solidFill>
                <a:srgbClr val="000000"/>
              </a:solidFill>
              <a:latin typeface="Calibri" charset="0"/>
              <a:ea typeface="Calibri" charset="0"/>
              <a:cs typeface="Calibri" charset="0"/>
            </a:endParaRPr>
          </a:p>
        </p:txBody>
      </p:sp>
      <p:sp>
        <p:nvSpPr>
          <p:cNvPr id="40" name="officeArt object"/>
          <p:cNvSpPr/>
          <p:nvPr/>
        </p:nvSpPr>
        <p:spPr>
          <a:xfrm>
            <a:off x="5324475" y="3838576"/>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1" name="officeArt object"/>
          <p:cNvSpPr/>
          <p:nvPr/>
        </p:nvSpPr>
        <p:spPr>
          <a:xfrm>
            <a:off x="4676775" y="3357564"/>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2" name="officeArt object"/>
          <p:cNvSpPr/>
          <p:nvPr/>
        </p:nvSpPr>
        <p:spPr>
          <a:xfrm>
            <a:off x="5853112" y="3357564"/>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3" name="officeArt object"/>
          <p:cNvSpPr/>
          <p:nvPr/>
        </p:nvSpPr>
        <p:spPr>
          <a:xfrm>
            <a:off x="4148137" y="2876552"/>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4" name="officeArt object"/>
          <p:cNvSpPr/>
          <p:nvPr/>
        </p:nvSpPr>
        <p:spPr>
          <a:xfrm>
            <a:off x="5324474" y="2876552"/>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5" name="officeArt object"/>
          <p:cNvSpPr/>
          <p:nvPr/>
        </p:nvSpPr>
        <p:spPr>
          <a:xfrm>
            <a:off x="6500811" y="2870679"/>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6" name="officeArt object"/>
          <p:cNvSpPr/>
          <p:nvPr/>
        </p:nvSpPr>
        <p:spPr>
          <a:xfrm>
            <a:off x="3619499" y="2405066"/>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7" name="officeArt object"/>
          <p:cNvSpPr/>
          <p:nvPr/>
        </p:nvSpPr>
        <p:spPr>
          <a:xfrm>
            <a:off x="4857749" y="2389667"/>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8" name="officeArt object"/>
          <p:cNvSpPr/>
          <p:nvPr/>
        </p:nvSpPr>
        <p:spPr>
          <a:xfrm>
            <a:off x="6096000" y="2389667"/>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49" name="officeArt object"/>
          <p:cNvSpPr/>
          <p:nvPr/>
        </p:nvSpPr>
        <p:spPr>
          <a:xfrm>
            <a:off x="7334251" y="2393876"/>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50" name="officeArt object"/>
          <p:cNvSpPr/>
          <p:nvPr/>
        </p:nvSpPr>
        <p:spPr>
          <a:xfrm>
            <a:off x="4148136" y="1911196"/>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51" name="officeArt object"/>
          <p:cNvSpPr/>
          <p:nvPr/>
        </p:nvSpPr>
        <p:spPr>
          <a:xfrm>
            <a:off x="5324474" y="1902782"/>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52" name="officeArt object"/>
          <p:cNvSpPr/>
          <p:nvPr/>
        </p:nvSpPr>
        <p:spPr>
          <a:xfrm>
            <a:off x="6500811" y="1891592"/>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53" name="officeArt object"/>
          <p:cNvSpPr/>
          <p:nvPr/>
        </p:nvSpPr>
        <p:spPr>
          <a:xfrm>
            <a:off x="4676775" y="1424311"/>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54" name="officeArt object"/>
          <p:cNvSpPr/>
          <p:nvPr/>
        </p:nvSpPr>
        <p:spPr>
          <a:xfrm>
            <a:off x="5853112" y="1423803"/>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
        <p:nvSpPr>
          <p:cNvPr id="55" name="officeArt object"/>
          <p:cNvSpPr/>
          <p:nvPr/>
        </p:nvSpPr>
        <p:spPr>
          <a:xfrm>
            <a:off x="5324473" y="936918"/>
            <a:ext cx="1057275" cy="388302"/>
          </a:xfrm>
          <a:prstGeom prst="rect">
            <a:avLst/>
          </a:prstGeom>
          <a:solidFill>
            <a:srgbClr val="FFFFFF"/>
          </a:solidFill>
          <a:ln w="9525" cap="flat">
            <a:solidFill>
              <a:srgbClr val="000000"/>
            </a:solidFill>
            <a:prstDash val="solid"/>
            <a:round/>
          </a:ln>
          <a:effectLst/>
        </p:spPr>
        <p:txBody>
          <a:bodyPr/>
          <a:lstStyle/>
          <a:p>
            <a:endParaRPr lang="en-GB"/>
          </a:p>
        </p:txBody>
      </p:sp>
    </p:spTree>
    <p:extLst>
      <p:ext uri="{BB962C8B-B14F-4D97-AF65-F5344CB8AC3E}">
        <p14:creationId xmlns:p14="http://schemas.microsoft.com/office/powerpoint/2010/main" val="84032809"/>
      </p:ext>
    </p:extLst>
  </p:cSld>
  <p:clrMapOvr>
    <a:masterClrMapping/>
  </p:clrMapOvr>
  <mc:AlternateContent xmlns:mc="http://schemas.openxmlformats.org/markup-compatibility/2006" xmlns:p14="http://schemas.microsoft.com/office/powerpoint/2010/main">
    <mc:Choice Requires="p14">
      <p:transition spd="slow" p14:dur="20000" advClick="0" advTm="20000"/>
    </mc:Choice>
    <mc:Fallback xmlns="">
      <p:transition spd="slow" advClick="0" advTm="2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Uses</a:t>
            </a:r>
            <a:endParaRPr lang="en-GB" dirty="0"/>
          </a:p>
        </p:txBody>
      </p:sp>
      <p:sp>
        <p:nvSpPr>
          <p:cNvPr id="3" name="Content Placeholder 2"/>
          <p:cNvSpPr>
            <a:spLocks noGrp="1"/>
          </p:cNvSpPr>
          <p:nvPr>
            <p:ph idx="1"/>
          </p:nvPr>
        </p:nvSpPr>
        <p:spPr/>
        <p:txBody>
          <a:bodyPr/>
          <a:lstStyle/>
          <a:p>
            <a:r>
              <a:rPr lang="en-GB" dirty="0" smtClean="0"/>
              <a:t>The Diamond9 has many used, besides research. It can be used as a teaching tool to:</a:t>
            </a:r>
          </a:p>
          <a:p>
            <a:endParaRPr lang="en-GB" dirty="0" smtClean="0"/>
          </a:p>
          <a:p>
            <a:pPr>
              <a:buFont typeface="Wingdings" charset="2"/>
              <a:buChar char="Ø"/>
            </a:pPr>
            <a:r>
              <a:rPr lang="en-GB" dirty="0" smtClean="0"/>
              <a:t> Track development throughout an academic year</a:t>
            </a:r>
          </a:p>
          <a:p>
            <a:pPr>
              <a:buFont typeface="Wingdings" charset="2"/>
              <a:buChar char="Ø"/>
            </a:pPr>
            <a:endParaRPr lang="en-GB" dirty="0" smtClean="0"/>
          </a:p>
          <a:p>
            <a:pPr>
              <a:buFont typeface="Wingdings" charset="2"/>
              <a:buChar char="Ø"/>
            </a:pPr>
            <a:r>
              <a:rPr lang="en-GB" dirty="0" smtClean="0"/>
              <a:t> Engage with students how they feel their learning is going</a:t>
            </a:r>
          </a:p>
          <a:p>
            <a:pPr>
              <a:buFont typeface="Wingdings" charset="2"/>
              <a:buChar char="Ø"/>
            </a:pPr>
            <a:endParaRPr lang="en-GB" dirty="0" smtClean="0"/>
          </a:p>
          <a:p>
            <a:pPr>
              <a:buFont typeface="Wingdings" charset="2"/>
              <a:buChar char="Ø"/>
            </a:pPr>
            <a:r>
              <a:rPr lang="en-GB" dirty="0" smtClean="0"/>
              <a:t> Can form part of their reflective work</a:t>
            </a:r>
          </a:p>
          <a:p>
            <a:pPr>
              <a:buFont typeface="Wingdings" charset="2"/>
              <a:buChar char="Ø"/>
            </a:pPr>
            <a:endParaRPr lang="en-GB" dirty="0" smtClean="0"/>
          </a:p>
          <a:p>
            <a:pPr>
              <a:buFont typeface="Wingdings" charset="2"/>
              <a:buChar char="Ø"/>
            </a:pPr>
            <a:r>
              <a:rPr lang="en-GB" dirty="0"/>
              <a:t> </a:t>
            </a:r>
            <a:r>
              <a:rPr lang="en-GB" dirty="0" smtClean="0"/>
              <a:t>Be adapted for other uses, such as student wellbeing, satisfaction and the purpose of clinic</a:t>
            </a:r>
          </a:p>
        </p:txBody>
      </p:sp>
    </p:spTree>
    <p:extLst>
      <p:ext uri="{BB962C8B-B14F-4D97-AF65-F5344CB8AC3E}">
        <p14:creationId xmlns:p14="http://schemas.microsoft.com/office/powerpoint/2010/main" val="127992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Over to you</a:t>
            </a:r>
            <a:endParaRPr lang="en-GB" dirty="0"/>
          </a:p>
        </p:txBody>
      </p:sp>
      <p:sp>
        <p:nvSpPr>
          <p:cNvPr id="3" name="Content Placeholder 2"/>
          <p:cNvSpPr>
            <a:spLocks noGrp="1"/>
          </p:cNvSpPr>
          <p:nvPr>
            <p:ph idx="1"/>
          </p:nvPr>
        </p:nvSpPr>
        <p:spPr/>
        <p:txBody>
          <a:bodyPr/>
          <a:lstStyle/>
          <a:p>
            <a:r>
              <a:rPr lang="en-GB" dirty="0" smtClean="0"/>
              <a:t>15 minutes to work together in small groups together to complete your Diamond9. </a:t>
            </a:r>
          </a:p>
          <a:p>
            <a:r>
              <a:rPr lang="en-GB" dirty="0" smtClean="0"/>
              <a:t>After 10-15 minutes we will have a plenary discussion and each group can feed back to the wider group what they decided. </a:t>
            </a:r>
          </a:p>
        </p:txBody>
      </p:sp>
    </p:spTree>
    <p:extLst>
      <p:ext uri="{BB962C8B-B14F-4D97-AF65-F5344CB8AC3E}">
        <p14:creationId xmlns:p14="http://schemas.microsoft.com/office/powerpoint/2010/main" val="3013837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4491</TotalTime>
  <Words>528</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Calibri</vt:lpstr>
      <vt:lpstr>Century Gothic</vt:lpstr>
      <vt:lpstr>Garamond</vt:lpstr>
      <vt:lpstr>Times New Roman</vt:lpstr>
      <vt:lpstr>Trebuchet MS</vt:lpstr>
      <vt:lpstr>Wingdings</vt:lpstr>
      <vt:lpstr>Savon</vt:lpstr>
      <vt:lpstr>Confronting competing interests in clinic – Is the purpose of clinical legal education to educate lawyers for a just society?  An interactive workshop </vt:lpstr>
      <vt:lpstr>About Me</vt:lpstr>
      <vt:lpstr>This session</vt:lpstr>
      <vt:lpstr>Background to the session</vt:lpstr>
      <vt:lpstr>Education v social justice – where do you stand?</vt:lpstr>
      <vt:lpstr>The Diamond9</vt:lpstr>
      <vt:lpstr>PowerPoint Presentation</vt:lpstr>
      <vt:lpstr>Uses</vt:lpstr>
      <vt:lpstr>Over to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Diamonds are a Girl’s Best Friend… and a Great Data Collection Tool: Exploring New Ways to Measure Opinions and Development with our Students</dc:title>
  <dc:creator>rachel.a.dunn</dc:creator>
  <cp:lastModifiedBy>Paul Burns</cp:lastModifiedBy>
  <cp:revision>34</cp:revision>
  <dcterms:created xsi:type="dcterms:W3CDTF">2017-06-19T13:25:45Z</dcterms:created>
  <dcterms:modified xsi:type="dcterms:W3CDTF">2019-07-17T14:12:15Z</dcterms:modified>
</cp:coreProperties>
</file>