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1"/>
  </p:notesMasterIdLst>
  <p:sldIdLst>
    <p:sldId id="256" r:id="rId2"/>
    <p:sldId id="257" r:id="rId3"/>
    <p:sldId id="262" r:id="rId4"/>
    <p:sldId id="258" r:id="rId5"/>
    <p:sldId id="263" r:id="rId6"/>
    <p:sldId id="264" r:id="rId7"/>
    <p:sldId id="261" r:id="rId8"/>
    <p:sldId id="260"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rstin Mulholland" userId="952984b2-196e-46db-8b74-4f741bc02bdb" providerId="ADAL" clId="{E34772AD-F070-4A74-92B5-DBEC0127BD04}"/>
    <pc:docChg chg="undo redo custSel addSld delSld modSld">
      <pc:chgData name="Kirstin Mulholland" userId="952984b2-196e-46db-8b74-4f741bc02bdb" providerId="ADAL" clId="{E34772AD-F070-4A74-92B5-DBEC0127BD04}" dt="2021-05-18T14:59:46.154" v="4394" actId="1076"/>
      <pc:docMkLst>
        <pc:docMk/>
      </pc:docMkLst>
      <pc:sldChg chg="modSp mod modNotesTx">
        <pc:chgData name="Kirstin Mulholland" userId="952984b2-196e-46db-8b74-4f741bc02bdb" providerId="ADAL" clId="{E34772AD-F070-4A74-92B5-DBEC0127BD04}" dt="2021-04-26T08:57:16.746" v="4290" actId="20577"/>
        <pc:sldMkLst>
          <pc:docMk/>
          <pc:sldMk cId="2098758831" sldId="257"/>
        </pc:sldMkLst>
        <pc:spChg chg="mod">
          <ac:chgData name="Kirstin Mulholland" userId="952984b2-196e-46db-8b74-4f741bc02bdb" providerId="ADAL" clId="{E34772AD-F070-4A74-92B5-DBEC0127BD04}" dt="2021-04-22T16:17:13.369" v="3902" actId="113"/>
          <ac:spMkLst>
            <pc:docMk/>
            <pc:sldMk cId="2098758831" sldId="257"/>
            <ac:spMk id="3" creationId="{BEA23CA9-F5A1-4A9A-B724-91F024102DA5}"/>
          </ac:spMkLst>
        </pc:spChg>
      </pc:sldChg>
      <pc:sldChg chg="modSp mod modNotesTx">
        <pc:chgData name="Kirstin Mulholland" userId="952984b2-196e-46db-8b74-4f741bc02bdb" providerId="ADAL" clId="{E34772AD-F070-4A74-92B5-DBEC0127BD04}" dt="2021-04-26T09:06:25.210" v="4297" actId="20577"/>
        <pc:sldMkLst>
          <pc:docMk/>
          <pc:sldMk cId="3059804915" sldId="258"/>
        </pc:sldMkLst>
        <pc:spChg chg="mod">
          <ac:chgData name="Kirstin Mulholland" userId="952984b2-196e-46db-8b74-4f741bc02bdb" providerId="ADAL" clId="{E34772AD-F070-4A74-92B5-DBEC0127BD04}" dt="2021-04-22T16:13:50.682" v="3834" actId="1076"/>
          <ac:spMkLst>
            <pc:docMk/>
            <pc:sldMk cId="3059804915" sldId="258"/>
            <ac:spMk id="2" creationId="{889325A3-1A84-45A5-A544-DF4980DE38BE}"/>
          </ac:spMkLst>
        </pc:spChg>
        <pc:spChg chg="mod">
          <ac:chgData name="Kirstin Mulholland" userId="952984b2-196e-46db-8b74-4f741bc02bdb" providerId="ADAL" clId="{E34772AD-F070-4A74-92B5-DBEC0127BD04}" dt="2021-04-22T15:58:38.573" v="3350" actId="20577"/>
          <ac:spMkLst>
            <pc:docMk/>
            <pc:sldMk cId="3059804915" sldId="258"/>
            <ac:spMk id="3" creationId="{A152C061-168E-4A98-95A9-9AFF78CB98C3}"/>
          </ac:spMkLst>
        </pc:spChg>
      </pc:sldChg>
      <pc:sldChg chg="del">
        <pc:chgData name="Kirstin Mulholland" userId="952984b2-196e-46db-8b74-4f741bc02bdb" providerId="ADAL" clId="{E34772AD-F070-4A74-92B5-DBEC0127BD04}" dt="2021-04-13T09:06:43.450" v="2482" actId="47"/>
        <pc:sldMkLst>
          <pc:docMk/>
          <pc:sldMk cId="3939180852" sldId="259"/>
        </pc:sldMkLst>
      </pc:sldChg>
      <pc:sldChg chg="modSp mod modNotesTx">
        <pc:chgData name="Kirstin Mulholland" userId="952984b2-196e-46db-8b74-4f741bc02bdb" providerId="ADAL" clId="{E34772AD-F070-4A74-92B5-DBEC0127BD04}" dt="2021-04-26T08:58:25.156" v="4295" actId="20577"/>
        <pc:sldMkLst>
          <pc:docMk/>
          <pc:sldMk cId="2152923344" sldId="260"/>
        </pc:sldMkLst>
        <pc:spChg chg="mod">
          <ac:chgData name="Kirstin Mulholland" userId="952984b2-196e-46db-8b74-4f741bc02bdb" providerId="ADAL" clId="{E34772AD-F070-4A74-92B5-DBEC0127BD04}" dt="2021-04-13T09:03:11.770" v="2323" actId="20577"/>
          <ac:spMkLst>
            <pc:docMk/>
            <pc:sldMk cId="2152923344" sldId="260"/>
            <ac:spMk id="2" creationId="{889325A3-1A84-45A5-A544-DF4980DE38BE}"/>
          </ac:spMkLst>
        </pc:spChg>
        <pc:spChg chg="mod">
          <ac:chgData name="Kirstin Mulholland" userId="952984b2-196e-46db-8b74-4f741bc02bdb" providerId="ADAL" clId="{E34772AD-F070-4A74-92B5-DBEC0127BD04}" dt="2021-04-13T09:15:00.838" v="3138" actId="13926"/>
          <ac:spMkLst>
            <pc:docMk/>
            <pc:sldMk cId="2152923344" sldId="260"/>
            <ac:spMk id="3" creationId="{A152C061-168E-4A98-95A9-9AFF78CB98C3}"/>
          </ac:spMkLst>
        </pc:spChg>
      </pc:sldChg>
      <pc:sldChg chg="modSp mod modNotesTx">
        <pc:chgData name="Kirstin Mulholland" userId="952984b2-196e-46db-8b74-4f741bc02bdb" providerId="ADAL" clId="{E34772AD-F070-4A74-92B5-DBEC0127BD04}" dt="2021-04-26T09:07:15.146" v="4305" actId="20577"/>
        <pc:sldMkLst>
          <pc:docMk/>
          <pc:sldMk cId="4264420530" sldId="261"/>
        </pc:sldMkLst>
        <pc:spChg chg="mod">
          <ac:chgData name="Kirstin Mulholland" userId="952984b2-196e-46db-8b74-4f741bc02bdb" providerId="ADAL" clId="{E34772AD-F070-4A74-92B5-DBEC0127BD04}" dt="2021-04-13T08:57:44.027" v="2012" actId="20577"/>
          <ac:spMkLst>
            <pc:docMk/>
            <pc:sldMk cId="4264420530" sldId="261"/>
            <ac:spMk id="2" creationId="{889325A3-1A84-45A5-A544-DF4980DE38BE}"/>
          </ac:spMkLst>
        </pc:spChg>
        <pc:spChg chg="mod">
          <ac:chgData name="Kirstin Mulholland" userId="952984b2-196e-46db-8b74-4f741bc02bdb" providerId="ADAL" clId="{E34772AD-F070-4A74-92B5-DBEC0127BD04}" dt="2021-04-13T09:05:23.557" v="2476" actId="403"/>
          <ac:spMkLst>
            <pc:docMk/>
            <pc:sldMk cId="4264420530" sldId="261"/>
            <ac:spMk id="3" creationId="{A152C061-168E-4A98-95A9-9AFF78CB98C3}"/>
          </ac:spMkLst>
        </pc:spChg>
      </pc:sldChg>
      <pc:sldChg chg="modSp add mod modNotesTx">
        <pc:chgData name="Kirstin Mulholland" userId="952984b2-196e-46db-8b74-4f741bc02bdb" providerId="ADAL" clId="{E34772AD-F070-4A74-92B5-DBEC0127BD04}" dt="2021-05-04T12:33:06.310" v="4329" actId="27636"/>
        <pc:sldMkLst>
          <pc:docMk/>
          <pc:sldMk cId="1720455444" sldId="262"/>
        </pc:sldMkLst>
        <pc:spChg chg="mod">
          <ac:chgData name="Kirstin Mulholland" userId="952984b2-196e-46db-8b74-4f741bc02bdb" providerId="ADAL" clId="{E34772AD-F070-4A74-92B5-DBEC0127BD04}" dt="2021-04-13T08:27:21.367" v="707" actId="20577"/>
          <ac:spMkLst>
            <pc:docMk/>
            <pc:sldMk cId="1720455444" sldId="262"/>
            <ac:spMk id="2" creationId="{C463777B-855C-478B-B39B-CDF384DA371F}"/>
          </ac:spMkLst>
        </pc:spChg>
        <pc:spChg chg="mod">
          <ac:chgData name="Kirstin Mulholland" userId="952984b2-196e-46db-8b74-4f741bc02bdb" providerId="ADAL" clId="{E34772AD-F070-4A74-92B5-DBEC0127BD04}" dt="2021-05-04T12:33:06.310" v="4329" actId="27636"/>
          <ac:spMkLst>
            <pc:docMk/>
            <pc:sldMk cId="1720455444" sldId="262"/>
            <ac:spMk id="3" creationId="{BEA23CA9-F5A1-4A9A-B724-91F024102DA5}"/>
          </ac:spMkLst>
        </pc:spChg>
      </pc:sldChg>
      <pc:sldChg chg="addSp delSp modSp add mod modNotesTx">
        <pc:chgData name="Kirstin Mulholland" userId="952984b2-196e-46db-8b74-4f741bc02bdb" providerId="ADAL" clId="{E34772AD-F070-4A74-92B5-DBEC0127BD04}" dt="2021-04-30T09:16:44.734" v="4307" actId="20577"/>
        <pc:sldMkLst>
          <pc:docMk/>
          <pc:sldMk cId="3745866645" sldId="263"/>
        </pc:sldMkLst>
        <pc:spChg chg="mod">
          <ac:chgData name="Kirstin Mulholland" userId="952984b2-196e-46db-8b74-4f741bc02bdb" providerId="ADAL" clId="{E34772AD-F070-4A74-92B5-DBEC0127BD04}" dt="2021-04-22T16:43:01.798" v="4211" actId="1076"/>
          <ac:spMkLst>
            <pc:docMk/>
            <pc:sldMk cId="3745866645" sldId="263"/>
            <ac:spMk id="2" creationId="{889325A3-1A84-45A5-A544-DF4980DE38BE}"/>
          </ac:spMkLst>
        </pc:spChg>
        <pc:spChg chg="mod">
          <ac:chgData name="Kirstin Mulholland" userId="952984b2-196e-46db-8b74-4f741bc02bdb" providerId="ADAL" clId="{E34772AD-F070-4A74-92B5-DBEC0127BD04}" dt="2021-04-22T16:37:24.562" v="4106" actId="20577"/>
          <ac:spMkLst>
            <pc:docMk/>
            <pc:sldMk cId="3745866645" sldId="263"/>
            <ac:spMk id="3" creationId="{A152C061-168E-4A98-95A9-9AFF78CB98C3}"/>
          </ac:spMkLst>
        </pc:spChg>
        <pc:graphicFrameChg chg="add del mod modGraphic">
          <ac:chgData name="Kirstin Mulholland" userId="952984b2-196e-46db-8b74-4f741bc02bdb" providerId="ADAL" clId="{E34772AD-F070-4A74-92B5-DBEC0127BD04}" dt="2021-04-22T16:13:25.478" v="3826" actId="478"/>
          <ac:graphicFrameMkLst>
            <pc:docMk/>
            <pc:sldMk cId="3745866645" sldId="263"/>
            <ac:graphicFrameMk id="4" creationId="{AC5DCD97-EBE4-400C-8D6E-D0F1442F6A22}"/>
          </ac:graphicFrameMkLst>
        </pc:graphicFrameChg>
      </pc:sldChg>
      <pc:sldChg chg="addSp delSp modSp add mod modNotesTx">
        <pc:chgData name="Kirstin Mulholland" userId="952984b2-196e-46db-8b74-4f741bc02bdb" providerId="ADAL" clId="{E34772AD-F070-4A74-92B5-DBEC0127BD04}" dt="2021-04-26T09:06:42.294" v="4302" actId="20577"/>
        <pc:sldMkLst>
          <pc:docMk/>
          <pc:sldMk cId="2902887705" sldId="264"/>
        </pc:sldMkLst>
        <pc:spChg chg="mod">
          <ac:chgData name="Kirstin Mulholland" userId="952984b2-196e-46db-8b74-4f741bc02bdb" providerId="ADAL" clId="{E34772AD-F070-4A74-92B5-DBEC0127BD04}" dt="2021-04-22T16:42:55.577" v="4210" actId="1076"/>
          <ac:spMkLst>
            <pc:docMk/>
            <pc:sldMk cId="2902887705" sldId="264"/>
            <ac:spMk id="2" creationId="{889325A3-1A84-45A5-A544-DF4980DE38BE}"/>
          </ac:spMkLst>
        </pc:spChg>
        <pc:spChg chg="mod">
          <ac:chgData name="Kirstin Mulholland" userId="952984b2-196e-46db-8b74-4f741bc02bdb" providerId="ADAL" clId="{E34772AD-F070-4A74-92B5-DBEC0127BD04}" dt="2021-04-22T16:43:23.699" v="4214" actId="113"/>
          <ac:spMkLst>
            <pc:docMk/>
            <pc:sldMk cId="2902887705" sldId="264"/>
            <ac:spMk id="3" creationId="{A152C061-168E-4A98-95A9-9AFF78CB98C3}"/>
          </ac:spMkLst>
        </pc:spChg>
        <pc:graphicFrameChg chg="add del mod">
          <ac:chgData name="Kirstin Mulholland" userId="952984b2-196e-46db-8b74-4f741bc02bdb" providerId="ADAL" clId="{E34772AD-F070-4A74-92B5-DBEC0127BD04}" dt="2021-04-22T16:40:44.655" v="4179" actId="478"/>
          <ac:graphicFrameMkLst>
            <pc:docMk/>
            <pc:sldMk cId="2902887705" sldId="264"/>
            <ac:graphicFrameMk id="4" creationId="{2E782708-B28D-4E77-956B-F70F454EAB65}"/>
          </ac:graphicFrameMkLst>
        </pc:graphicFrameChg>
      </pc:sldChg>
      <pc:sldChg chg="add del">
        <pc:chgData name="Kirstin Mulholland" userId="952984b2-196e-46db-8b74-4f741bc02bdb" providerId="ADAL" clId="{E34772AD-F070-4A74-92B5-DBEC0127BD04}" dt="2021-04-13T09:06:42.141" v="2481" actId="47"/>
        <pc:sldMkLst>
          <pc:docMk/>
          <pc:sldMk cId="1213032164" sldId="265"/>
        </pc:sldMkLst>
      </pc:sldChg>
      <pc:sldChg chg="modSp add mod">
        <pc:chgData name="Kirstin Mulholland" userId="952984b2-196e-46db-8b74-4f741bc02bdb" providerId="ADAL" clId="{E34772AD-F070-4A74-92B5-DBEC0127BD04}" dt="2021-05-18T14:59:46.154" v="4394" actId="1076"/>
        <pc:sldMkLst>
          <pc:docMk/>
          <pc:sldMk cId="3032242950" sldId="265"/>
        </pc:sldMkLst>
        <pc:spChg chg="mod">
          <ac:chgData name="Kirstin Mulholland" userId="952984b2-196e-46db-8b74-4f741bc02bdb" providerId="ADAL" clId="{E34772AD-F070-4A74-92B5-DBEC0127BD04}" dt="2021-05-18T14:59:43.591" v="4393" actId="1076"/>
          <ac:spMkLst>
            <pc:docMk/>
            <pc:sldMk cId="3032242950" sldId="265"/>
            <ac:spMk id="2" creationId="{889325A3-1A84-45A5-A544-DF4980DE38BE}"/>
          </ac:spMkLst>
        </pc:spChg>
        <pc:spChg chg="mod">
          <ac:chgData name="Kirstin Mulholland" userId="952984b2-196e-46db-8b74-4f741bc02bdb" providerId="ADAL" clId="{E34772AD-F070-4A74-92B5-DBEC0127BD04}" dt="2021-05-18T14:59:46.154" v="4394" actId="1076"/>
          <ac:spMkLst>
            <pc:docMk/>
            <pc:sldMk cId="3032242950" sldId="265"/>
            <ac:spMk id="3" creationId="{A152C061-168E-4A98-95A9-9AFF78CB98C3}"/>
          </ac:spMkLst>
        </pc:spChg>
      </pc:sldChg>
    </pc:docChg>
  </pc:docChgLst>
  <pc:docChgLst>
    <pc:chgData name="Kirstin Mulholland" userId="952984b2-196e-46db-8b74-4f741bc02bdb" providerId="ADAL" clId="{7C5AFDE8-542A-45FC-AFC8-3887288DBA86}"/>
    <pc:docChg chg="modSld">
      <pc:chgData name="Kirstin Mulholland" userId="952984b2-196e-46db-8b74-4f741bc02bdb" providerId="ADAL" clId="{7C5AFDE8-542A-45FC-AFC8-3887288DBA86}" dt="2021-06-24T10:25:45.381" v="1" actId="20577"/>
      <pc:docMkLst>
        <pc:docMk/>
      </pc:docMkLst>
      <pc:sldChg chg="modSp mod">
        <pc:chgData name="Kirstin Mulholland" userId="952984b2-196e-46db-8b74-4f741bc02bdb" providerId="ADAL" clId="{7C5AFDE8-542A-45FC-AFC8-3887288DBA86}" dt="2021-06-24T10:25:45.381" v="1" actId="20577"/>
        <pc:sldMkLst>
          <pc:docMk/>
          <pc:sldMk cId="2902887705" sldId="264"/>
        </pc:sldMkLst>
        <pc:spChg chg="mod">
          <ac:chgData name="Kirstin Mulholland" userId="952984b2-196e-46db-8b74-4f741bc02bdb" providerId="ADAL" clId="{7C5AFDE8-542A-45FC-AFC8-3887288DBA86}" dt="2021-06-24T10:25:45.381" v="1" actId="20577"/>
          <ac:spMkLst>
            <pc:docMk/>
            <pc:sldMk cId="2902887705" sldId="264"/>
            <ac:spMk id="3" creationId="{A152C061-168E-4A98-95A9-9AFF78CB98C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D2F127-5EC6-417C-917C-422F1EE3C4E5}" type="datetimeFigureOut">
              <a:rPr lang="en-GB" smtClean="0"/>
              <a:t>24/06/2021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2A18BB-9203-4C5D-9649-0609CCA232C0}" type="slidenum">
              <a:rPr lang="en-GB" smtClean="0"/>
              <a:t>‹#›</a:t>
            </a:fld>
            <a:endParaRPr lang="en-GB"/>
          </a:p>
        </p:txBody>
      </p:sp>
    </p:spTree>
    <p:extLst>
      <p:ext uri="{BB962C8B-B14F-4D97-AF65-F5344CB8AC3E}">
        <p14:creationId xmlns:p14="http://schemas.microsoft.com/office/powerpoint/2010/main" val="18606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62A18BB-9203-4C5D-9649-0609CCA232C0}" type="slidenum">
              <a:rPr lang="en-GB" smtClean="0"/>
              <a:t>1</a:t>
            </a:fld>
            <a:endParaRPr lang="en-GB"/>
          </a:p>
        </p:txBody>
      </p:sp>
    </p:spTree>
    <p:extLst>
      <p:ext uri="{BB962C8B-B14F-4D97-AF65-F5344CB8AC3E}">
        <p14:creationId xmlns:p14="http://schemas.microsoft.com/office/powerpoint/2010/main" val="1398684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JD</a:t>
            </a:r>
          </a:p>
        </p:txBody>
      </p:sp>
      <p:sp>
        <p:nvSpPr>
          <p:cNvPr id="4" name="Slide Number Placeholder 3"/>
          <p:cNvSpPr>
            <a:spLocks noGrp="1"/>
          </p:cNvSpPr>
          <p:nvPr>
            <p:ph type="sldNum" sz="quarter" idx="5"/>
          </p:nvPr>
        </p:nvSpPr>
        <p:spPr/>
        <p:txBody>
          <a:bodyPr/>
          <a:lstStyle/>
          <a:p>
            <a:fld id="{A62A18BB-9203-4C5D-9649-0609CCA232C0}" type="slidenum">
              <a:rPr lang="en-GB" smtClean="0"/>
              <a:t>2</a:t>
            </a:fld>
            <a:endParaRPr lang="en-GB"/>
          </a:p>
        </p:txBody>
      </p:sp>
    </p:spTree>
    <p:extLst>
      <p:ext uri="{BB962C8B-B14F-4D97-AF65-F5344CB8AC3E}">
        <p14:creationId xmlns:p14="http://schemas.microsoft.com/office/powerpoint/2010/main" val="3478137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KM</a:t>
            </a:r>
          </a:p>
        </p:txBody>
      </p:sp>
      <p:sp>
        <p:nvSpPr>
          <p:cNvPr id="4" name="Slide Number Placeholder 3"/>
          <p:cNvSpPr>
            <a:spLocks noGrp="1"/>
          </p:cNvSpPr>
          <p:nvPr>
            <p:ph type="sldNum" sz="quarter" idx="5"/>
          </p:nvPr>
        </p:nvSpPr>
        <p:spPr/>
        <p:txBody>
          <a:bodyPr/>
          <a:lstStyle/>
          <a:p>
            <a:fld id="{A62A18BB-9203-4C5D-9649-0609CCA232C0}" type="slidenum">
              <a:rPr lang="en-GB" smtClean="0"/>
              <a:t>3</a:t>
            </a:fld>
            <a:endParaRPr lang="en-GB"/>
          </a:p>
        </p:txBody>
      </p:sp>
    </p:spTree>
    <p:extLst>
      <p:ext uri="{BB962C8B-B14F-4D97-AF65-F5344CB8AC3E}">
        <p14:creationId xmlns:p14="http://schemas.microsoft.com/office/powerpoint/2010/main" val="362138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JD</a:t>
            </a:r>
          </a:p>
        </p:txBody>
      </p:sp>
      <p:sp>
        <p:nvSpPr>
          <p:cNvPr id="4" name="Slide Number Placeholder 3"/>
          <p:cNvSpPr>
            <a:spLocks noGrp="1"/>
          </p:cNvSpPr>
          <p:nvPr>
            <p:ph type="sldNum" sz="quarter" idx="5"/>
          </p:nvPr>
        </p:nvSpPr>
        <p:spPr/>
        <p:txBody>
          <a:bodyPr/>
          <a:lstStyle/>
          <a:p>
            <a:fld id="{A62A18BB-9203-4C5D-9649-0609CCA232C0}" type="slidenum">
              <a:rPr lang="en-GB" smtClean="0"/>
              <a:t>4</a:t>
            </a:fld>
            <a:endParaRPr lang="en-GB"/>
          </a:p>
        </p:txBody>
      </p:sp>
    </p:spTree>
    <p:extLst>
      <p:ext uri="{BB962C8B-B14F-4D97-AF65-F5344CB8AC3E}">
        <p14:creationId xmlns:p14="http://schemas.microsoft.com/office/powerpoint/2010/main" val="1230068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rtl="0" eaLnBrk="1" fontAlgn="t" latinLnBrk="0" hangingPunct="1">
              <a:lnSpc>
                <a:spcPct val="107000"/>
              </a:lnSpc>
              <a:spcBef>
                <a:spcPts val="0"/>
              </a:spcBef>
              <a:spcAft>
                <a:spcPts val="800"/>
              </a:spcAft>
            </a:pPr>
            <a:r>
              <a:rPr lang="en-GB" sz="1800" b="0" i="0" u="none" strike="noStrike" kern="1200" dirty="0">
                <a:solidFill>
                  <a:srgbClr val="FFFFFF"/>
                </a:solidFill>
                <a:effectLst/>
                <a:latin typeface="Garamond" panose="02020404030301010803" pitchFamily="18" charset="0"/>
              </a:rPr>
              <a:t>JD</a:t>
            </a:r>
          </a:p>
          <a:p>
            <a:pPr marL="0" algn="l" rtl="0" eaLnBrk="1" fontAlgn="t" latinLnBrk="0" hangingPunct="1">
              <a:lnSpc>
                <a:spcPct val="107000"/>
              </a:lnSpc>
              <a:spcBef>
                <a:spcPts val="0"/>
              </a:spcBef>
              <a:spcAft>
                <a:spcPts val="800"/>
              </a:spcAft>
            </a:pPr>
            <a:endParaRPr lang="en-GB" sz="1800" b="0" i="0" u="none" strike="noStrike" dirty="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A62A18BB-9203-4C5D-9649-0609CCA232C0}" type="slidenum">
              <a:rPr lang="en-GB" smtClean="0"/>
              <a:t>5</a:t>
            </a:fld>
            <a:endParaRPr lang="en-GB"/>
          </a:p>
        </p:txBody>
      </p:sp>
    </p:spTree>
    <p:extLst>
      <p:ext uri="{BB962C8B-B14F-4D97-AF65-F5344CB8AC3E}">
        <p14:creationId xmlns:p14="http://schemas.microsoft.com/office/powerpoint/2010/main" val="3570909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KM</a:t>
            </a:r>
          </a:p>
        </p:txBody>
      </p:sp>
      <p:sp>
        <p:nvSpPr>
          <p:cNvPr id="4" name="Slide Number Placeholder 3"/>
          <p:cNvSpPr>
            <a:spLocks noGrp="1"/>
          </p:cNvSpPr>
          <p:nvPr>
            <p:ph type="sldNum" sz="quarter" idx="5"/>
          </p:nvPr>
        </p:nvSpPr>
        <p:spPr/>
        <p:txBody>
          <a:bodyPr/>
          <a:lstStyle/>
          <a:p>
            <a:fld id="{A62A18BB-9203-4C5D-9649-0609CCA232C0}" type="slidenum">
              <a:rPr lang="en-GB" smtClean="0"/>
              <a:t>6</a:t>
            </a:fld>
            <a:endParaRPr lang="en-GB"/>
          </a:p>
        </p:txBody>
      </p:sp>
    </p:spTree>
    <p:extLst>
      <p:ext uri="{BB962C8B-B14F-4D97-AF65-F5344CB8AC3E}">
        <p14:creationId xmlns:p14="http://schemas.microsoft.com/office/powerpoint/2010/main" val="1172007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ighlight>
                  <a:srgbClr val="FFFF00"/>
                </a:highlight>
              </a:rPr>
              <a:t>KM</a:t>
            </a:r>
          </a:p>
          <a:p>
            <a:r>
              <a:rPr lang="en-GB" dirty="0">
                <a:highlight>
                  <a:srgbClr val="FFFF00"/>
                </a:highlight>
              </a:rPr>
              <a:t>RESPONSES WHICH INDICATED LACK OF UNDERSTANDING ABOUT HOW STUDENTS LEARN</a:t>
            </a:r>
          </a:p>
          <a:p>
            <a:endParaRPr lang="en-GB" dirty="0">
              <a:highlight>
                <a:srgbClr val="FFFF00"/>
              </a:highlight>
            </a:endParaRPr>
          </a:p>
          <a:p>
            <a:r>
              <a:rPr lang="en-GB" dirty="0">
                <a:highlight>
                  <a:srgbClr val="FFFF00"/>
                </a:highlight>
              </a:rPr>
              <a:t>For example ‘My preferred method is just taking notes’ (Q7). What works well is ‘Giving us clear notes to copy on slides’ (Q7).</a:t>
            </a:r>
          </a:p>
          <a:p>
            <a:r>
              <a:rPr lang="en-GB" dirty="0">
                <a:highlight>
                  <a:srgbClr val="FFFF00"/>
                </a:highlight>
              </a:rPr>
              <a:t>NEED TO INCLUDE MORE EXPLICIT TEACHING ON HOW STUDENTS LEARN (AND OUR RATIONALE FOR OUR TEACHING STRATEGIES?) </a:t>
            </a:r>
          </a:p>
          <a:p>
            <a:r>
              <a:rPr lang="en-GB" dirty="0">
                <a:highlight>
                  <a:srgbClr val="FFFF00"/>
                </a:highlight>
              </a:rPr>
              <a:t>QUESTIONS RELATING TO OUR UNDERLYING ASSUMPTIONS – WE HAVE TRANSLATED LEARNING DIRECTLY. WAS THIS THE BEST IDEA?</a:t>
            </a:r>
          </a:p>
          <a:p>
            <a:endParaRPr lang="en-GB" dirty="0"/>
          </a:p>
          <a:p>
            <a:r>
              <a:rPr lang="en-GB" dirty="0">
                <a:highlight>
                  <a:srgbClr val="FFFF00"/>
                </a:highlight>
              </a:rPr>
              <a:t>RESPONSES WHICH INDICATED LACK OF UNDERSTANDING ABOUT HOW STUDENTS LEARN</a:t>
            </a:r>
          </a:p>
          <a:p>
            <a:r>
              <a:rPr lang="en-GB" dirty="0">
                <a:highlight>
                  <a:srgbClr val="FFFF00"/>
                </a:highlight>
              </a:rPr>
              <a:t>NEED TO INCLUDE MORE EXPLICIT TEACHING ON HOW STUDENTS LEARN (AND OUR RATIONALE FOR OUR TEACHING STRATEGIES?) </a:t>
            </a:r>
          </a:p>
          <a:p>
            <a:r>
              <a:rPr lang="en-GB" dirty="0">
                <a:highlight>
                  <a:srgbClr val="FFFF00"/>
                </a:highlight>
              </a:rPr>
              <a:t>QUESTIONS RELATING TO OUR UNDERLYING ASSUMPTIONS – WE HAVE TRANSLATED LEARNING DIRECTLY. WAS THIS THE BEST IDEA?</a:t>
            </a:r>
          </a:p>
          <a:p>
            <a:endParaRPr lang="en-GB" dirty="0"/>
          </a:p>
          <a:p>
            <a:r>
              <a:rPr lang="en-GB" dirty="0">
                <a:highlight>
                  <a:srgbClr val="FFFF00"/>
                </a:highlight>
              </a:rPr>
              <a:t>SO MANY COMMENTS SEEM TO REFLECT THIS. </a:t>
            </a:r>
          </a:p>
          <a:p>
            <a:r>
              <a:rPr lang="en-GB" dirty="0">
                <a:highlight>
                  <a:srgbClr val="FFFF00"/>
                </a:highlight>
              </a:rPr>
              <a:t>REFUSAL TO ENGAGE IN BREAKOUT ROOMS AS A RESULT OF LACK OF PRE-EXISTING SOCIAL RELATIONSHIPS?</a:t>
            </a:r>
          </a:p>
          <a:p>
            <a:r>
              <a:rPr lang="en-GB" dirty="0">
                <a:highlight>
                  <a:srgbClr val="FFFF00"/>
                </a:highlight>
              </a:rPr>
              <a:t>MORE POSITIVE PERCEPTIONS OF COLLABORATIVE STUDY GROUPS – IMPACT OF ALLOWING STUDENTS TO DEVELOP RELATIONSHIPS OVER TIME? </a:t>
            </a:r>
          </a:p>
          <a:p>
            <a:r>
              <a:rPr lang="en-GB" dirty="0">
                <a:highlight>
                  <a:srgbClr val="FFFF00"/>
                </a:highlight>
              </a:rPr>
              <a:t>IMPACTS OF PAR ON PERCEPTIONS OF STAFF – INCREASING STUDENT AWARENESS OF US AS EDUCATORS AND BREAKING DOWN BARRIERS?</a:t>
            </a:r>
          </a:p>
          <a:p>
            <a:r>
              <a:rPr lang="en-GB" dirty="0">
                <a:highlight>
                  <a:srgbClr val="FFFF00"/>
                </a:highlight>
              </a:rPr>
              <a:t>IMPACTS OF SOCIAL INTERACTIONS ON THE STAFF PAR TEAM – DEVELOPING A COMMUNITY OF INQUIRY? </a:t>
            </a:r>
          </a:p>
          <a:p>
            <a:endParaRPr lang="en-GB" dirty="0"/>
          </a:p>
        </p:txBody>
      </p:sp>
      <p:sp>
        <p:nvSpPr>
          <p:cNvPr id="4" name="Slide Number Placeholder 3"/>
          <p:cNvSpPr>
            <a:spLocks noGrp="1"/>
          </p:cNvSpPr>
          <p:nvPr>
            <p:ph type="sldNum" sz="quarter" idx="5"/>
          </p:nvPr>
        </p:nvSpPr>
        <p:spPr/>
        <p:txBody>
          <a:bodyPr/>
          <a:lstStyle/>
          <a:p>
            <a:fld id="{A62A18BB-9203-4C5D-9649-0609CCA232C0}" type="slidenum">
              <a:rPr lang="en-GB" smtClean="0"/>
              <a:t>7</a:t>
            </a:fld>
            <a:endParaRPr lang="en-GB"/>
          </a:p>
        </p:txBody>
      </p:sp>
    </p:spTree>
    <p:extLst>
      <p:ext uri="{BB962C8B-B14F-4D97-AF65-F5344CB8AC3E}">
        <p14:creationId xmlns:p14="http://schemas.microsoft.com/office/powerpoint/2010/main" val="4179252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JD</a:t>
            </a:r>
          </a:p>
          <a:p>
            <a:r>
              <a:rPr lang="en-GB" dirty="0"/>
              <a:t>Where are the spaces within ITE and HE? Is there space within programmes? </a:t>
            </a:r>
          </a:p>
        </p:txBody>
      </p:sp>
      <p:sp>
        <p:nvSpPr>
          <p:cNvPr id="4" name="Slide Number Placeholder 3"/>
          <p:cNvSpPr>
            <a:spLocks noGrp="1"/>
          </p:cNvSpPr>
          <p:nvPr>
            <p:ph type="sldNum" sz="quarter" idx="5"/>
          </p:nvPr>
        </p:nvSpPr>
        <p:spPr/>
        <p:txBody>
          <a:bodyPr/>
          <a:lstStyle/>
          <a:p>
            <a:fld id="{A62A18BB-9203-4C5D-9649-0609CCA232C0}" type="slidenum">
              <a:rPr lang="en-GB" smtClean="0"/>
              <a:t>8</a:t>
            </a:fld>
            <a:endParaRPr lang="en-GB"/>
          </a:p>
        </p:txBody>
      </p:sp>
    </p:spTree>
    <p:extLst>
      <p:ext uri="{BB962C8B-B14F-4D97-AF65-F5344CB8AC3E}">
        <p14:creationId xmlns:p14="http://schemas.microsoft.com/office/powerpoint/2010/main" val="3905814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JD</a:t>
            </a:r>
          </a:p>
          <a:p>
            <a:r>
              <a:rPr lang="en-GB" dirty="0"/>
              <a:t>Where are the spaces within ITE and HE? Is there space within programmes? </a:t>
            </a:r>
          </a:p>
        </p:txBody>
      </p:sp>
      <p:sp>
        <p:nvSpPr>
          <p:cNvPr id="4" name="Slide Number Placeholder 3"/>
          <p:cNvSpPr>
            <a:spLocks noGrp="1"/>
          </p:cNvSpPr>
          <p:nvPr>
            <p:ph type="sldNum" sz="quarter" idx="5"/>
          </p:nvPr>
        </p:nvSpPr>
        <p:spPr/>
        <p:txBody>
          <a:bodyPr/>
          <a:lstStyle/>
          <a:p>
            <a:fld id="{A62A18BB-9203-4C5D-9649-0609CCA232C0}" type="slidenum">
              <a:rPr lang="en-GB" smtClean="0"/>
              <a:t>9</a:t>
            </a:fld>
            <a:endParaRPr lang="en-GB"/>
          </a:p>
        </p:txBody>
      </p:sp>
    </p:spTree>
    <p:extLst>
      <p:ext uri="{BB962C8B-B14F-4D97-AF65-F5344CB8AC3E}">
        <p14:creationId xmlns:p14="http://schemas.microsoft.com/office/powerpoint/2010/main" val="1731785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6/24/2021</a:t>
            </a:fld>
            <a:endParaRPr lang="en-US"/>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415212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4F40B7-36AB-4376-BE14-EF7004D79BB9}" type="datetime1">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75859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87CAB8-DCAE-46A5-AADA-B3FAD11A54E0}" type="datetime1">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664029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32B432-ACDA-4023-A761-2BAB76577B62}" type="datetime1">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765946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6/24/2021</a:t>
            </a:fld>
            <a:endParaRPr lang="en-US"/>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633660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9186D26-FA5F-4637-B602-B7C2DC34CFD4}" type="datetime1">
              <a:rPr lang="en-US" smtClean="0"/>
              <a:t>6/24/2021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586320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7F15D8-96D1-4781-BC50-CA8A088B2FE4}" type="datetime1">
              <a:rPr lang="en-US" smtClean="0"/>
              <a:t>6/24/2021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28122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A96C99-B8F8-4528-BD05-0E16E943DC09}" type="datetime1">
              <a:rPr lang="en-US" smtClean="0"/>
              <a:t>6/24/2021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47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6/24/2021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70312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6/24/2021</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054860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6/24/2021</a:t>
            </a:fld>
            <a:endParaRPr lang="en-US"/>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94492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6/24/2021</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4284528658"/>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67" r:id="rId5"/>
    <p:sldLayoutId id="2147483662" r:id="rId6"/>
    <p:sldLayoutId id="2147483663" r:id="rId7"/>
    <p:sldLayoutId id="2147483664" r:id="rId8"/>
    <p:sldLayoutId id="2147483665" r:id="rId9"/>
    <p:sldLayoutId id="2147483666" r:id="rId10"/>
    <p:sldLayoutId id="2147483668" r:id="rId11"/>
  </p:sldLayoutIdLst>
  <p:hf sldNum="0" hdr="0" ftr="0" dt="0"/>
  <p:txStyles>
    <p:titleStyle>
      <a:lvl1pPr algn="l" defTabSz="914400" rtl="0" eaLnBrk="1" latinLnBrk="0" hangingPunct="1">
        <a:lnSpc>
          <a:spcPct val="90000"/>
        </a:lnSpc>
        <a:spcBef>
          <a:spcPct val="0"/>
        </a:spcBef>
        <a:buNone/>
        <a:defRPr lang="en-US" sz="48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Textures in cracked ice on a blue background">
            <a:extLst>
              <a:ext uri="{FF2B5EF4-FFF2-40B4-BE49-F238E27FC236}">
                <a16:creationId xmlns:a16="http://schemas.microsoft.com/office/drawing/2014/main" id="{D2CC8369-3B98-48C3-A31D-EC2F541121FB}"/>
              </a:ext>
            </a:extLst>
          </p:cNvPr>
          <p:cNvPicPr>
            <a:picLocks noChangeAspect="1"/>
          </p:cNvPicPr>
          <p:nvPr/>
        </p:nvPicPr>
        <p:blipFill rotWithShape="1">
          <a:blip r:embed="rId3"/>
          <a:srcRect t="16441" b="8559"/>
          <a:stretch/>
        </p:blipFill>
        <p:spPr>
          <a:xfrm>
            <a:off x="20" y="10"/>
            <a:ext cx="12191979" cy="6857990"/>
          </a:xfrm>
          <a:prstGeom prst="rect">
            <a:avLst/>
          </a:prstGeom>
        </p:spPr>
      </p:pic>
      <p:sp>
        <p:nvSpPr>
          <p:cNvPr id="9" name="Rectangle 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11" name="Rectangle 1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EDFB6EBA-2DD0-4AB5-B4B5-BC7BEAA41C19}"/>
              </a:ext>
            </a:extLst>
          </p:cNvPr>
          <p:cNvSpPr>
            <a:spLocks noGrp="1"/>
          </p:cNvSpPr>
          <p:nvPr>
            <p:ph type="ctrTitle"/>
          </p:nvPr>
        </p:nvSpPr>
        <p:spPr>
          <a:xfrm>
            <a:off x="1276055" y="2350017"/>
            <a:ext cx="4775075" cy="1630906"/>
          </a:xfrm>
        </p:spPr>
        <p:txBody>
          <a:bodyPr>
            <a:normAutofit/>
          </a:bodyPr>
          <a:lstStyle/>
          <a:p>
            <a:r>
              <a:rPr lang="en-GB" sz="3200" b="1">
                <a:effectLst/>
                <a:latin typeface="Calibri" panose="020F0502020204030204" pitchFamily="34" charset="0"/>
                <a:ea typeface="Arial" panose="020B0604020202020204" pitchFamily="34" charset="0"/>
                <a:cs typeface="Calibri" panose="020F0502020204030204" pitchFamily="34" charset="0"/>
              </a:rPr>
              <a:t>Teaching and learning online: engaging with the student voice</a:t>
            </a:r>
            <a:endParaRPr lang="en-GB" sz="6600">
              <a:solidFill>
                <a:schemeClr val="tx1"/>
              </a:solidFill>
            </a:endParaRPr>
          </a:p>
        </p:txBody>
      </p:sp>
      <p:sp>
        <p:nvSpPr>
          <p:cNvPr id="3" name="Subtitle 2">
            <a:extLst>
              <a:ext uri="{FF2B5EF4-FFF2-40B4-BE49-F238E27FC236}">
                <a16:creationId xmlns:a16="http://schemas.microsoft.com/office/drawing/2014/main" id="{D33DCE1B-A19F-4ECD-98C7-9E3DA5471B88}"/>
              </a:ext>
            </a:extLst>
          </p:cNvPr>
          <p:cNvSpPr>
            <a:spLocks noGrp="1"/>
          </p:cNvSpPr>
          <p:nvPr>
            <p:ph type="subTitle" idx="1"/>
          </p:nvPr>
        </p:nvSpPr>
        <p:spPr>
          <a:xfrm>
            <a:off x="1276055" y="3990546"/>
            <a:ext cx="4775075" cy="559656"/>
          </a:xfrm>
        </p:spPr>
        <p:txBody>
          <a:bodyPr>
            <a:normAutofit/>
          </a:bodyPr>
          <a:lstStyle/>
          <a:p>
            <a:r>
              <a:rPr lang="en-GB">
                <a:solidFill>
                  <a:schemeClr val="tx1"/>
                </a:solidFill>
              </a:rPr>
              <a:t>Dr Kirstin Mulholland &amp; Dr Jane Davies</a:t>
            </a:r>
          </a:p>
        </p:txBody>
      </p:sp>
    </p:spTree>
    <p:extLst>
      <p:ext uri="{BB962C8B-B14F-4D97-AF65-F5344CB8AC3E}">
        <p14:creationId xmlns:p14="http://schemas.microsoft.com/office/powerpoint/2010/main" val="240283665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3777B-855C-478B-B39B-CDF384DA371F}"/>
              </a:ext>
            </a:extLst>
          </p:cNvPr>
          <p:cNvSpPr>
            <a:spLocks noGrp="1"/>
          </p:cNvSpPr>
          <p:nvPr>
            <p:ph type="title"/>
          </p:nvPr>
        </p:nvSpPr>
        <p:spPr/>
        <p:txBody>
          <a:bodyPr/>
          <a:lstStyle/>
          <a:p>
            <a:r>
              <a:rPr lang="en-GB" b="1"/>
              <a:t>Context: </a:t>
            </a:r>
          </a:p>
        </p:txBody>
      </p:sp>
      <p:sp>
        <p:nvSpPr>
          <p:cNvPr id="3" name="Content Placeholder 2">
            <a:extLst>
              <a:ext uri="{FF2B5EF4-FFF2-40B4-BE49-F238E27FC236}">
                <a16:creationId xmlns:a16="http://schemas.microsoft.com/office/drawing/2014/main" id="{BEA23CA9-F5A1-4A9A-B724-91F024102DA5}"/>
              </a:ext>
            </a:extLst>
          </p:cNvPr>
          <p:cNvSpPr>
            <a:spLocks noGrp="1"/>
          </p:cNvSpPr>
          <p:nvPr>
            <p:ph idx="1"/>
          </p:nvPr>
        </p:nvSpPr>
        <p:spPr>
          <a:xfrm>
            <a:off x="1066800" y="2103120"/>
            <a:ext cx="10058400" cy="3849624"/>
          </a:xfrm>
        </p:spPr>
        <p:txBody>
          <a:bodyPr>
            <a:normAutofit fontScale="92500" lnSpcReduction="20000"/>
          </a:bodyPr>
          <a:lstStyle/>
          <a:p>
            <a:r>
              <a:rPr lang="en-GB" sz="2600" dirty="0"/>
              <a:t>Initial findings from a PAR project to explore </a:t>
            </a:r>
            <a:r>
              <a:rPr lang="en-GB" sz="2600" b="1" dirty="0"/>
              <a:t>students’ experiences of online learning</a:t>
            </a:r>
          </a:p>
          <a:p>
            <a:endParaRPr lang="en-GB" sz="2600" dirty="0"/>
          </a:p>
          <a:p>
            <a:r>
              <a:rPr lang="en-GB" sz="2600" dirty="0"/>
              <a:t>Original intention was to use ‘</a:t>
            </a:r>
            <a:r>
              <a:rPr lang="en-GB" sz="2600" b="1" dirty="0"/>
              <a:t>Powerful Pedagogic Strategies</a:t>
            </a:r>
            <a:r>
              <a:rPr lang="en-GB" sz="2600" dirty="0"/>
              <a:t>’ (</a:t>
            </a:r>
            <a:r>
              <a:rPr lang="en-GB" sz="2600" dirty="0" err="1"/>
              <a:t>Leat</a:t>
            </a:r>
            <a:r>
              <a:rPr lang="en-GB" sz="2600" dirty="0"/>
              <a:t> &amp; Higgins, 2002) </a:t>
            </a:r>
            <a:r>
              <a:rPr lang="en-GB" sz="2600" b="1" dirty="0"/>
              <a:t>to promote collaboration, engagement and metacognition </a:t>
            </a:r>
            <a:r>
              <a:rPr lang="en-GB" sz="2600" dirty="0"/>
              <a:t>in an online forum</a:t>
            </a:r>
          </a:p>
          <a:p>
            <a:endParaRPr lang="en-GB" sz="2600" dirty="0"/>
          </a:p>
          <a:p>
            <a:r>
              <a:rPr lang="en-GB" sz="2600" b="1" dirty="0"/>
              <a:t>Strange times for ITE? </a:t>
            </a:r>
          </a:p>
          <a:p>
            <a:pPr lvl="1">
              <a:buFont typeface="Wingdings" panose="05000000000000000000" pitchFamily="2" charset="2"/>
              <a:buChar char="Ø"/>
            </a:pPr>
            <a:r>
              <a:rPr lang="en-GB" sz="2200" dirty="0"/>
              <a:t> Updated Ofsted inspection framework and ITE Core Content Framework</a:t>
            </a:r>
          </a:p>
          <a:p>
            <a:pPr lvl="1">
              <a:buFont typeface="Wingdings" panose="05000000000000000000" pitchFamily="2" charset="2"/>
              <a:buChar char="Ø"/>
            </a:pPr>
            <a:r>
              <a:rPr lang="en-GB" sz="2200" dirty="0"/>
              <a:t> Move to online learning and limited/uncertain access to schools</a:t>
            </a:r>
          </a:p>
          <a:p>
            <a:pPr lvl="1">
              <a:buFont typeface="Wingdings" panose="05000000000000000000" pitchFamily="2" charset="2"/>
              <a:buChar char="Ø"/>
            </a:pPr>
            <a:r>
              <a:rPr lang="en-GB" sz="2200" dirty="0"/>
              <a:t> Larger cohort, impacts of Covid-19 on recruitment and entry requirements</a:t>
            </a:r>
          </a:p>
          <a:p>
            <a:pPr lvl="1">
              <a:buFont typeface="Wingdings" panose="05000000000000000000" pitchFamily="2" charset="2"/>
              <a:buChar char="Ø"/>
            </a:pPr>
            <a:endParaRPr lang="en-GB" dirty="0">
              <a:highlight>
                <a:srgbClr val="FFFF00"/>
              </a:highlight>
            </a:endParaRPr>
          </a:p>
          <a:p>
            <a:endParaRPr lang="en-GB" dirty="0"/>
          </a:p>
        </p:txBody>
      </p:sp>
    </p:spTree>
    <p:extLst>
      <p:ext uri="{BB962C8B-B14F-4D97-AF65-F5344CB8AC3E}">
        <p14:creationId xmlns:p14="http://schemas.microsoft.com/office/powerpoint/2010/main" val="2098758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3777B-855C-478B-B39B-CDF384DA371F}"/>
              </a:ext>
            </a:extLst>
          </p:cNvPr>
          <p:cNvSpPr>
            <a:spLocks noGrp="1"/>
          </p:cNvSpPr>
          <p:nvPr>
            <p:ph type="title"/>
          </p:nvPr>
        </p:nvSpPr>
        <p:spPr/>
        <p:txBody>
          <a:bodyPr/>
          <a:lstStyle/>
          <a:p>
            <a:r>
              <a:rPr lang="en-GB" b="1"/>
              <a:t>Methods &amp; Research Design: </a:t>
            </a:r>
          </a:p>
        </p:txBody>
      </p:sp>
      <p:sp>
        <p:nvSpPr>
          <p:cNvPr id="3" name="Content Placeholder 2">
            <a:extLst>
              <a:ext uri="{FF2B5EF4-FFF2-40B4-BE49-F238E27FC236}">
                <a16:creationId xmlns:a16="http://schemas.microsoft.com/office/drawing/2014/main" id="{BEA23CA9-F5A1-4A9A-B724-91F024102DA5}"/>
              </a:ext>
            </a:extLst>
          </p:cNvPr>
          <p:cNvSpPr>
            <a:spLocks noGrp="1"/>
          </p:cNvSpPr>
          <p:nvPr>
            <p:ph idx="1"/>
          </p:nvPr>
        </p:nvSpPr>
        <p:spPr>
          <a:xfrm>
            <a:off x="1066800" y="2137484"/>
            <a:ext cx="10058400" cy="3938550"/>
          </a:xfrm>
        </p:spPr>
        <p:txBody>
          <a:bodyPr>
            <a:normAutofit lnSpcReduction="10000"/>
          </a:bodyPr>
          <a:lstStyle/>
          <a:p>
            <a:r>
              <a:rPr lang="en-GB" sz="2400" dirty="0"/>
              <a:t>Considering undergraduate and postgraduate students </a:t>
            </a:r>
          </a:p>
          <a:p>
            <a:pPr lvl="1">
              <a:buFont typeface="Wingdings" panose="05000000000000000000" pitchFamily="2" charset="2"/>
              <a:buChar char="Ø"/>
            </a:pPr>
            <a:r>
              <a:rPr lang="en-GB" sz="2100" dirty="0"/>
              <a:t> Today’s presentation will draw predominantly from first-year BA students</a:t>
            </a:r>
          </a:p>
          <a:p>
            <a:endParaRPr lang="en-GB" sz="2400" dirty="0"/>
          </a:p>
          <a:p>
            <a:r>
              <a:rPr lang="en-GB" sz="2400" dirty="0"/>
              <a:t>Bank of strategies which were implemented and evaluated</a:t>
            </a:r>
          </a:p>
          <a:p>
            <a:endParaRPr lang="en-GB" sz="2400" dirty="0"/>
          </a:p>
          <a:p>
            <a:r>
              <a:rPr lang="en-GB" sz="2400" dirty="0"/>
              <a:t>Emphasis on student voice, with student research team members</a:t>
            </a:r>
          </a:p>
          <a:p>
            <a:pPr lvl="1">
              <a:buFont typeface="Wingdings" panose="05000000000000000000" pitchFamily="2" charset="2"/>
              <a:buChar char="Ø"/>
            </a:pPr>
            <a:r>
              <a:rPr lang="en-GB" sz="2000" dirty="0"/>
              <a:t> </a:t>
            </a:r>
            <a:r>
              <a:rPr lang="en-GB" sz="2000" b="1" dirty="0"/>
              <a:t>‘Feed forward’ </a:t>
            </a:r>
            <a:r>
              <a:rPr lang="en-GB" sz="2000" dirty="0"/>
              <a:t>data collected during ‘typical’ end of session evaluations using exit tickets, </a:t>
            </a:r>
            <a:r>
              <a:rPr lang="en-GB" sz="2000" dirty="0" err="1"/>
              <a:t>padlet</a:t>
            </a:r>
            <a:r>
              <a:rPr lang="en-GB" sz="2000" dirty="0"/>
              <a:t>, discussion boards, focus groups, surveys</a:t>
            </a:r>
          </a:p>
          <a:p>
            <a:pPr lvl="1">
              <a:buFont typeface="Wingdings" panose="05000000000000000000" pitchFamily="2" charset="2"/>
              <a:buChar char="Ø"/>
            </a:pPr>
            <a:r>
              <a:rPr lang="en-GB" sz="2000" dirty="0"/>
              <a:t> </a:t>
            </a:r>
            <a:r>
              <a:rPr lang="en-GB" sz="2000" b="1" dirty="0"/>
              <a:t>‘Feed back’ </a:t>
            </a:r>
            <a:r>
              <a:rPr lang="en-GB" sz="2000" dirty="0"/>
              <a:t>data from a final survey</a:t>
            </a:r>
          </a:p>
          <a:p>
            <a:pPr lvl="1">
              <a:buFont typeface="Wingdings" panose="05000000000000000000" pitchFamily="2" charset="2"/>
              <a:buChar char="Ø"/>
            </a:pPr>
            <a:r>
              <a:rPr lang="en-GB" sz="2000" dirty="0"/>
              <a:t> Analysis used thematic analysis via NVivo</a:t>
            </a:r>
          </a:p>
          <a:p>
            <a:endParaRPr lang="en-GB" dirty="0"/>
          </a:p>
        </p:txBody>
      </p:sp>
    </p:spTree>
    <p:extLst>
      <p:ext uri="{BB962C8B-B14F-4D97-AF65-F5344CB8AC3E}">
        <p14:creationId xmlns:p14="http://schemas.microsoft.com/office/powerpoint/2010/main" val="1720455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325A3-1A84-45A5-A544-DF4980DE38BE}"/>
              </a:ext>
            </a:extLst>
          </p:cNvPr>
          <p:cNvSpPr>
            <a:spLocks noGrp="1"/>
          </p:cNvSpPr>
          <p:nvPr>
            <p:ph type="title"/>
          </p:nvPr>
        </p:nvSpPr>
        <p:spPr>
          <a:xfrm>
            <a:off x="1066800" y="652869"/>
            <a:ext cx="10058400" cy="1371600"/>
          </a:xfrm>
        </p:spPr>
        <p:txBody>
          <a:bodyPr/>
          <a:lstStyle/>
          <a:p>
            <a:r>
              <a:rPr lang="en-GB" b="1" dirty="0"/>
              <a:t>Mixed messages?</a:t>
            </a:r>
          </a:p>
        </p:txBody>
      </p:sp>
      <p:sp>
        <p:nvSpPr>
          <p:cNvPr id="3" name="Content Placeholder 2">
            <a:extLst>
              <a:ext uri="{FF2B5EF4-FFF2-40B4-BE49-F238E27FC236}">
                <a16:creationId xmlns:a16="http://schemas.microsoft.com/office/drawing/2014/main" id="{A152C061-168E-4A98-95A9-9AFF78CB98C3}"/>
              </a:ext>
            </a:extLst>
          </p:cNvPr>
          <p:cNvSpPr>
            <a:spLocks noGrp="1"/>
          </p:cNvSpPr>
          <p:nvPr>
            <p:ph idx="1"/>
          </p:nvPr>
        </p:nvSpPr>
        <p:spPr/>
        <p:txBody>
          <a:bodyPr/>
          <a:lstStyle/>
          <a:p>
            <a:r>
              <a:rPr lang="en-GB" sz="2400" b="1" dirty="0"/>
              <a:t>“It’s hard when there is so many of us with different opinions and ways of learning” (First-year student).</a:t>
            </a:r>
          </a:p>
          <a:p>
            <a:endParaRPr lang="en-GB" sz="2400" b="1" dirty="0"/>
          </a:p>
          <a:p>
            <a:r>
              <a:rPr lang="en-GB" sz="2400" dirty="0"/>
              <a:t>No panacea (unfortunately)! </a:t>
            </a:r>
          </a:p>
          <a:p>
            <a:pPr marL="0" indent="0">
              <a:buNone/>
            </a:pPr>
            <a:endParaRPr lang="en-GB" sz="2400" dirty="0"/>
          </a:p>
          <a:p>
            <a:r>
              <a:rPr lang="en-GB" sz="2400" dirty="0"/>
              <a:t>As often happens with student feedback, there is a spectrum of responses however this appears to be more marked… </a:t>
            </a:r>
          </a:p>
          <a:p>
            <a:endParaRPr lang="en-GB" dirty="0">
              <a:highlight>
                <a:srgbClr val="FFFF00"/>
              </a:highlight>
            </a:endParaRPr>
          </a:p>
        </p:txBody>
      </p:sp>
    </p:spTree>
    <p:extLst>
      <p:ext uri="{BB962C8B-B14F-4D97-AF65-F5344CB8AC3E}">
        <p14:creationId xmlns:p14="http://schemas.microsoft.com/office/powerpoint/2010/main" val="3059804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325A3-1A84-45A5-A544-DF4980DE38BE}"/>
              </a:ext>
            </a:extLst>
          </p:cNvPr>
          <p:cNvSpPr>
            <a:spLocks noGrp="1"/>
          </p:cNvSpPr>
          <p:nvPr>
            <p:ph type="title"/>
          </p:nvPr>
        </p:nvSpPr>
        <p:spPr>
          <a:xfrm>
            <a:off x="1066800" y="457659"/>
            <a:ext cx="10058400" cy="1371600"/>
          </a:xfrm>
        </p:spPr>
        <p:txBody>
          <a:bodyPr>
            <a:normAutofit/>
          </a:bodyPr>
          <a:lstStyle/>
          <a:p>
            <a:r>
              <a:rPr lang="en-GB" sz="4400" b="1" dirty="0"/>
              <a:t>What best supported online learning? </a:t>
            </a:r>
          </a:p>
        </p:txBody>
      </p:sp>
      <p:sp>
        <p:nvSpPr>
          <p:cNvPr id="3" name="Content Placeholder 2">
            <a:extLst>
              <a:ext uri="{FF2B5EF4-FFF2-40B4-BE49-F238E27FC236}">
                <a16:creationId xmlns:a16="http://schemas.microsoft.com/office/drawing/2014/main" id="{A152C061-168E-4A98-95A9-9AFF78CB98C3}"/>
              </a:ext>
            </a:extLst>
          </p:cNvPr>
          <p:cNvSpPr>
            <a:spLocks noGrp="1"/>
          </p:cNvSpPr>
          <p:nvPr>
            <p:ph idx="1"/>
          </p:nvPr>
        </p:nvSpPr>
        <p:spPr>
          <a:xfrm>
            <a:off x="1066800" y="1983371"/>
            <a:ext cx="10058400" cy="4109204"/>
          </a:xfrm>
        </p:spPr>
        <p:txBody>
          <a:bodyPr>
            <a:normAutofit/>
          </a:bodyPr>
          <a:lstStyle/>
          <a:p>
            <a:r>
              <a:rPr lang="en-GB" u="sng" dirty="0"/>
              <a:t>Opportunities for collaboration: </a:t>
            </a:r>
            <a:endParaRPr lang="en-GB" sz="900" u="sng" dirty="0"/>
          </a:p>
          <a:p>
            <a:pPr lvl="1">
              <a:buFont typeface="Wingdings" panose="05000000000000000000" pitchFamily="2" charset="2"/>
              <a:buChar char="Ø"/>
            </a:pPr>
            <a:r>
              <a:rPr lang="en-GB" dirty="0"/>
              <a:t> </a:t>
            </a:r>
            <a:r>
              <a:rPr lang="en-GB" b="1" dirty="0"/>
              <a:t>Collaborative tasks with study groups </a:t>
            </a:r>
            <a:r>
              <a:rPr lang="en-GB" dirty="0"/>
              <a:t>(asynchronous)</a:t>
            </a:r>
          </a:p>
          <a:p>
            <a:pPr marL="822960" lvl="3" indent="0">
              <a:buNone/>
            </a:pPr>
            <a:r>
              <a:rPr lang="en-GB" dirty="0"/>
              <a:t>“We all like to communicate with others and be able to work with others rather than feeling isolated.”</a:t>
            </a:r>
          </a:p>
          <a:p>
            <a:pPr marL="822960" lvl="3" indent="0">
              <a:buNone/>
            </a:pPr>
            <a:r>
              <a:rPr lang="en-GB" dirty="0"/>
              <a:t>“I enjoy doing the group tasks as it feels more normal getting to see people, even if it is over FaceTime. Working with my study group has helped me to be more productive.”</a:t>
            </a:r>
            <a:endParaRPr lang="en-GB" sz="900" dirty="0"/>
          </a:p>
          <a:p>
            <a:pPr lvl="1">
              <a:buFont typeface="Wingdings" panose="05000000000000000000" pitchFamily="2" charset="2"/>
              <a:buChar char="Ø"/>
            </a:pPr>
            <a:r>
              <a:rPr lang="en-GB" dirty="0"/>
              <a:t> </a:t>
            </a:r>
            <a:r>
              <a:rPr lang="en-GB" b="1" dirty="0"/>
              <a:t>Break out rooms </a:t>
            </a:r>
            <a:r>
              <a:rPr lang="en-GB" dirty="0"/>
              <a:t>(particularly when supported by collaborative tasks via Google docs or Padlet)</a:t>
            </a:r>
          </a:p>
          <a:p>
            <a:pPr marL="822960" lvl="3" indent="0">
              <a:buNone/>
            </a:pPr>
            <a:r>
              <a:rPr lang="en-GB" dirty="0"/>
              <a:t>“I think the use of the google docs during breakout rooms works well as before this the breakout rooms were often silent. Having this forces everyone to get involved as the document can be seen by the lecturer.”</a:t>
            </a:r>
          </a:p>
          <a:p>
            <a:pPr lvl="2"/>
            <a:endParaRPr lang="en-GB" dirty="0"/>
          </a:p>
          <a:p>
            <a:r>
              <a:rPr lang="en-GB" dirty="0"/>
              <a:t>Thinking Hats (De Bono, 1985)</a:t>
            </a:r>
          </a:p>
          <a:p>
            <a:r>
              <a:rPr lang="en-GB" dirty="0"/>
              <a:t>Exit tickets</a:t>
            </a:r>
          </a:p>
          <a:p>
            <a:r>
              <a:rPr lang="en-GB" dirty="0"/>
              <a:t>Scenarios</a:t>
            </a:r>
          </a:p>
          <a:p>
            <a:r>
              <a:rPr lang="en-GB" dirty="0"/>
              <a:t>Detailed weekly overview documents</a:t>
            </a:r>
          </a:p>
        </p:txBody>
      </p:sp>
    </p:spTree>
    <p:extLst>
      <p:ext uri="{BB962C8B-B14F-4D97-AF65-F5344CB8AC3E}">
        <p14:creationId xmlns:p14="http://schemas.microsoft.com/office/powerpoint/2010/main" val="3745866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325A3-1A84-45A5-A544-DF4980DE38BE}"/>
              </a:ext>
            </a:extLst>
          </p:cNvPr>
          <p:cNvSpPr>
            <a:spLocks noGrp="1"/>
          </p:cNvSpPr>
          <p:nvPr>
            <p:ph type="title"/>
          </p:nvPr>
        </p:nvSpPr>
        <p:spPr>
          <a:xfrm>
            <a:off x="1066800" y="560400"/>
            <a:ext cx="10058400" cy="1371600"/>
          </a:xfrm>
        </p:spPr>
        <p:txBody>
          <a:bodyPr>
            <a:normAutofit fontScale="90000"/>
          </a:bodyPr>
          <a:lstStyle/>
          <a:p>
            <a:r>
              <a:rPr lang="en-GB" b="1" dirty="0"/>
              <a:t>Is there anything that was not effective? </a:t>
            </a:r>
          </a:p>
        </p:txBody>
      </p:sp>
      <p:sp>
        <p:nvSpPr>
          <p:cNvPr id="3" name="Content Placeholder 2">
            <a:extLst>
              <a:ext uri="{FF2B5EF4-FFF2-40B4-BE49-F238E27FC236}">
                <a16:creationId xmlns:a16="http://schemas.microsoft.com/office/drawing/2014/main" id="{A152C061-168E-4A98-95A9-9AFF78CB98C3}"/>
              </a:ext>
            </a:extLst>
          </p:cNvPr>
          <p:cNvSpPr>
            <a:spLocks noGrp="1"/>
          </p:cNvSpPr>
          <p:nvPr>
            <p:ph idx="1"/>
          </p:nvPr>
        </p:nvSpPr>
        <p:spPr>
          <a:xfrm>
            <a:off x="1066800" y="2014194"/>
            <a:ext cx="10058400" cy="4112286"/>
          </a:xfrm>
        </p:spPr>
        <p:txBody>
          <a:bodyPr>
            <a:normAutofit/>
          </a:bodyPr>
          <a:lstStyle/>
          <a:p>
            <a:r>
              <a:rPr lang="en-GB" sz="2000" b="1" dirty="0"/>
              <a:t>Break out rooms</a:t>
            </a:r>
          </a:p>
          <a:p>
            <a:pPr lvl="1">
              <a:buFont typeface="Wingdings" panose="05000000000000000000" pitchFamily="2" charset="2"/>
              <a:buChar char="Ø"/>
            </a:pPr>
            <a:r>
              <a:rPr lang="en-GB" sz="1800" dirty="0"/>
              <a:t> “Nobody talks as we don't know each other.”</a:t>
            </a:r>
          </a:p>
          <a:p>
            <a:pPr lvl="1">
              <a:buFont typeface="Wingdings" panose="05000000000000000000" pitchFamily="2" charset="2"/>
              <a:buChar char="Ø"/>
            </a:pPr>
            <a:r>
              <a:rPr lang="en-GB" sz="1800" dirty="0"/>
              <a:t> “Breakout groups because my technology does not support them and I can not afford to upgrade it at the moment.”</a:t>
            </a:r>
          </a:p>
          <a:p>
            <a:pPr marL="274320" lvl="1" indent="0">
              <a:buNone/>
            </a:pPr>
            <a:endParaRPr lang="en-GB" sz="1800" dirty="0"/>
          </a:p>
          <a:p>
            <a:r>
              <a:rPr lang="en-GB" sz="2000" b="1" dirty="0"/>
              <a:t>Thinking Hats </a:t>
            </a:r>
            <a:r>
              <a:rPr lang="en-GB" sz="2000" dirty="0"/>
              <a:t>(De Bono, 1985)</a:t>
            </a:r>
          </a:p>
          <a:p>
            <a:endParaRPr lang="en-GB" sz="2000" dirty="0"/>
          </a:p>
          <a:p>
            <a:r>
              <a:rPr lang="en-GB" sz="2000" b="1" dirty="0"/>
              <a:t>Google docs</a:t>
            </a:r>
          </a:p>
          <a:p>
            <a:pPr lvl="1">
              <a:buFont typeface="Wingdings" panose="05000000000000000000" pitchFamily="2" charset="2"/>
              <a:buChar char="Ø"/>
            </a:pPr>
            <a:r>
              <a:rPr lang="en-GB" sz="1800" dirty="0"/>
              <a:t> “Documents to complete during breakout groups have been ineffective for me also. Often no-one speaks, </a:t>
            </a:r>
            <a:r>
              <a:rPr lang="en-GB" sz="1800"/>
              <a:t>and when </a:t>
            </a:r>
            <a:r>
              <a:rPr lang="en-GB" sz="1800" dirty="0"/>
              <a:t>there has been some discussion this has been quite uninspiring.  Then, there have always been difficulties with accessing  the document and significant delays adding information to it. Ultimately the flow of the lecture is then broken.”</a:t>
            </a:r>
          </a:p>
        </p:txBody>
      </p:sp>
    </p:spTree>
    <p:extLst>
      <p:ext uri="{BB962C8B-B14F-4D97-AF65-F5344CB8AC3E}">
        <p14:creationId xmlns:p14="http://schemas.microsoft.com/office/powerpoint/2010/main" val="2902887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325A3-1A84-45A5-A544-DF4980DE38BE}"/>
              </a:ext>
            </a:extLst>
          </p:cNvPr>
          <p:cNvSpPr>
            <a:spLocks noGrp="1"/>
          </p:cNvSpPr>
          <p:nvPr>
            <p:ph type="title"/>
          </p:nvPr>
        </p:nvSpPr>
        <p:spPr/>
        <p:txBody>
          <a:bodyPr/>
          <a:lstStyle/>
          <a:p>
            <a:r>
              <a:rPr lang="en-GB" b="1"/>
              <a:t>Emerging Themes:</a:t>
            </a:r>
          </a:p>
        </p:txBody>
      </p:sp>
      <p:sp>
        <p:nvSpPr>
          <p:cNvPr id="3" name="Content Placeholder 2">
            <a:extLst>
              <a:ext uri="{FF2B5EF4-FFF2-40B4-BE49-F238E27FC236}">
                <a16:creationId xmlns:a16="http://schemas.microsoft.com/office/drawing/2014/main" id="{A152C061-168E-4A98-95A9-9AFF78CB98C3}"/>
              </a:ext>
            </a:extLst>
          </p:cNvPr>
          <p:cNvSpPr>
            <a:spLocks noGrp="1"/>
          </p:cNvSpPr>
          <p:nvPr>
            <p:ph idx="1"/>
          </p:nvPr>
        </p:nvSpPr>
        <p:spPr/>
        <p:txBody>
          <a:bodyPr/>
          <a:lstStyle/>
          <a:p>
            <a:r>
              <a:rPr lang="en-GB" sz="2400"/>
              <a:t>How do we learn? </a:t>
            </a:r>
          </a:p>
          <a:p>
            <a:pPr lvl="1">
              <a:buFont typeface="Wingdings" panose="05000000000000000000" pitchFamily="2" charset="2"/>
              <a:buChar char="Ø"/>
            </a:pPr>
            <a:r>
              <a:rPr lang="en-GB" sz="2000"/>
              <a:t>The nature of learning in HE and particularly within ITE </a:t>
            </a:r>
          </a:p>
          <a:p>
            <a:pPr lvl="1">
              <a:buFont typeface="Wingdings" panose="05000000000000000000" pitchFamily="2" charset="2"/>
              <a:buChar char="Ø"/>
            </a:pPr>
            <a:r>
              <a:rPr lang="en-GB" sz="2000"/>
              <a:t>What are our students understandings of learning? What are their expectations of us? </a:t>
            </a:r>
          </a:p>
          <a:p>
            <a:endParaRPr lang="en-GB" sz="2400">
              <a:highlight>
                <a:srgbClr val="FFFF00"/>
              </a:highlight>
            </a:endParaRPr>
          </a:p>
          <a:p>
            <a:r>
              <a:rPr lang="en-GB" sz="2400"/>
              <a:t>The importance of social interaction</a:t>
            </a:r>
          </a:p>
          <a:p>
            <a:pPr lvl="1">
              <a:buFont typeface="Wingdings" panose="05000000000000000000" pitchFamily="2" charset="2"/>
              <a:buChar char="Ø"/>
            </a:pPr>
            <a:r>
              <a:rPr lang="en-GB" sz="2000"/>
              <a:t>For student engagement and well-being</a:t>
            </a:r>
          </a:p>
          <a:p>
            <a:pPr lvl="1">
              <a:buFont typeface="Wingdings" panose="05000000000000000000" pitchFamily="2" charset="2"/>
              <a:buChar char="Ø"/>
            </a:pPr>
            <a:r>
              <a:rPr lang="en-GB" sz="2000"/>
              <a:t>For staff-student relationships</a:t>
            </a:r>
          </a:p>
          <a:p>
            <a:pPr lvl="1">
              <a:buFont typeface="Wingdings" panose="05000000000000000000" pitchFamily="2" charset="2"/>
              <a:buChar char="Ø"/>
            </a:pPr>
            <a:r>
              <a:rPr lang="en-GB" sz="2000"/>
              <a:t>For continuing professional development and staff well-being</a:t>
            </a:r>
          </a:p>
          <a:p>
            <a:endParaRPr lang="en-GB"/>
          </a:p>
        </p:txBody>
      </p:sp>
    </p:spTree>
    <p:extLst>
      <p:ext uri="{BB962C8B-B14F-4D97-AF65-F5344CB8AC3E}">
        <p14:creationId xmlns:p14="http://schemas.microsoft.com/office/powerpoint/2010/main" val="4264420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325A3-1A84-45A5-A544-DF4980DE38BE}"/>
              </a:ext>
            </a:extLst>
          </p:cNvPr>
          <p:cNvSpPr>
            <a:spLocks noGrp="1"/>
          </p:cNvSpPr>
          <p:nvPr>
            <p:ph type="title"/>
          </p:nvPr>
        </p:nvSpPr>
        <p:spPr/>
        <p:txBody>
          <a:bodyPr/>
          <a:lstStyle/>
          <a:p>
            <a:r>
              <a:rPr lang="en-GB" b="1"/>
              <a:t>Conclusions &amp; Next Steps:</a:t>
            </a:r>
          </a:p>
        </p:txBody>
      </p:sp>
      <p:sp>
        <p:nvSpPr>
          <p:cNvPr id="3" name="Content Placeholder 2">
            <a:extLst>
              <a:ext uri="{FF2B5EF4-FFF2-40B4-BE49-F238E27FC236}">
                <a16:creationId xmlns:a16="http://schemas.microsoft.com/office/drawing/2014/main" id="{A152C061-168E-4A98-95A9-9AFF78CB98C3}"/>
              </a:ext>
            </a:extLst>
          </p:cNvPr>
          <p:cNvSpPr>
            <a:spLocks noGrp="1"/>
          </p:cNvSpPr>
          <p:nvPr>
            <p:ph idx="1"/>
          </p:nvPr>
        </p:nvSpPr>
        <p:spPr/>
        <p:txBody>
          <a:bodyPr>
            <a:normAutofit lnSpcReduction="10000"/>
          </a:bodyPr>
          <a:lstStyle/>
          <a:p>
            <a:r>
              <a:rPr lang="en-GB" sz="2400"/>
              <a:t>A need to teach students how to learn in HE </a:t>
            </a:r>
          </a:p>
          <a:p>
            <a:endParaRPr lang="en-GB" sz="2400"/>
          </a:p>
          <a:p>
            <a:r>
              <a:rPr lang="en-GB" sz="2400"/>
              <a:t>Review of pedagogy – a need for a new model for blended learning, rather than translating existing approaches into an online context</a:t>
            </a:r>
          </a:p>
          <a:p>
            <a:endParaRPr lang="en-GB" sz="2400"/>
          </a:p>
          <a:p>
            <a:r>
              <a:rPr lang="en-GB" sz="2400"/>
              <a:t>Embedding more meaningful student voice into our programmes – PAR as an ongoing strategy? </a:t>
            </a:r>
          </a:p>
          <a:p>
            <a:endParaRPr lang="en-GB" sz="2400"/>
          </a:p>
          <a:p>
            <a:r>
              <a:rPr lang="en-GB" sz="2400"/>
              <a:t>Implications for staff support and professional development </a:t>
            </a:r>
          </a:p>
        </p:txBody>
      </p:sp>
    </p:spTree>
    <p:extLst>
      <p:ext uri="{BB962C8B-B14F-4D97-AF65-F5344CB8AC3E}">
        <p14:creationId xmlns:p14="http://schemas.microsoft.com/office/powerpoint/2010/main" val="2152923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325A3-1A84-45A5-A544-DF4980DE38BE}"/>
              </a:ext>
            </a:extLst>
          </p:cNvPr>
          <p:cNvSpPr>
            <a:spLocks noGrp="1"/>
          </p:cNvSpPr>
          <p:nvPr>
            <p:ph type="title"/>
          </p:nvPr>
        </p:nvSpPr>
        <p:spPr>
          <a:xfrm>
            <a:off x="698643" y="570674"/>
            <a:ext cx="10058400" cy="1371600"/>
          </a:xfrm>
        </p:spPr>
        <p:txBody>
          <a:bodyPr/>
          <a:lstStyle/>
          <a:p>
            <a:r>
              <a:rPr lang="en-GB" b="1" dirty="0"/>
              <a:t>References</a:t>
            </a:r>
          </a:p>
        </p:txBody>
      </p:sp>
      <p:sp>
        <p:nvSpPr>
          <p:cNvPr id="3" name="Content Placeholder 2">
            <a:extLst>
              <a:ext uri="{FF2B5EF4-FFF2-40B4-BE49-F238E27FC236}">
                <a16:creationId xmlns:a16="http://schemas.microsoft.com/office/drawing/2014/main" id="{A152C061-168E-4A98-95A9-9AFF78CB98C3}"/>
              </a:ext>
            </a:extLst>
          </p:cNvPr>
          <p:cNvSpPr>
            <a:spLocks noGrp="1"/>
          </p:cNvSpPr>
          <p:nvPr>
            <p:ph idx="1"/>
          </p:nvPr>
        </p:nvSpPr>
        <p:spPr>
          <a:xfrm>
            <a:off x="698643" y="2216135"/>
            <a:ext cx="10767317" cy="3849624"/>
          </a:xfrm>
        </p:spPr>
        <p:txBody>
          <a:bodyPr>
            <a:normAutofit fontScale="92500" lnSpcReduction="10000"/>
          </a:bodyPr>
          <a:lstStyle/>
          <a:p>
            <a:pPr marL="0" indent="0">
              <a:buNone/>
            </a:pPr>
            <a:r>
              <a:rPr lang="en-GB" sz="2400" dirty="0"/>
              <a:t>Bland, D., &amp; </a:t>
            </a:r>
            <a:r>
              <a:rPr lang="en-GB" sz="2400" dirty="0" err="1"/>
              <a:t>Atweh</a:t>
            </a:r>
            <a:r>
              <a:rPr lang="en-GB" sz="2400" dirty="0"/>
              <a:t>, B. (2007). Students as researchers: Engaging students’ voices in PAR. </a:t>
            </a:r>
            <a:r>
              <a:rPr lang="en-GB" sz="2400" i="1" dirty="0"/>
              <a:t>Educational Action Research</a:t>
            </a:r>
            <a:r>
              <a:rPr lang="en-GB" sz="2400" dirty="0"/>
              <a:t>, 15(3), pp. 337–349. </a:t>
            </a:r>
          </a:p>
          <a:p>
            <a:pPr marL="0" indent="0">
              <a:buNone/>
            </a:pPr>
            <a:endParaRPr lang="en-GB" sz="2400" dirty="0"/>
          </a:p>
          <a:p>
            <a:pPr marL="0" indent="0">
              <a:buNone/>
            </a:pPr>
            <a:r>
              <a:rPr lang="en-GB" sz="2400" dirty="0" err="1"/>
              <a:t>DeBono</a:t>
            </a:r>
            <a:r>
              <a:rPr lang="en-GB" sz="2400" dirty="0"/>
              <a:t>, E. (1985). </a:t>
            </a:r>
            <a:r>
              <a:rPr lang="en-GB" sz="2400" i="1" dirty="0"/>
              <a:t>Six thinking hat</a:t>
            </a:r>
            <a:r>
              <a:rPr lang="en-GB" sz="2400" dirty="0"/>
              <a:t>s. Boston, MA: Little, Brown.</a:t>
            </a:r>
          </a:p>
          <a:p>
            <a:endParaRPr lang="en-GB" sz="2400" dirty="0"/>
          </a:p>
          <a:p>
            <a:pPr marL="0" indent="0">
              <a:buNone/>
            </a:pPr>
            <a:r>
              <a:rPr lang="en-GB" sz="2400" dirty="0" err="1"/>
              <a:t>Leat</a:t>
            </a:r>
            <a:r>
              <a:rPr lang="en-GB" sz="2400" dirty="0"/>
              <a:t>, D. and Higgins, S. (2002). The role of powerful pedagogical strategies in curriculum development. </a:t>
            </a:r>
            <a:r>
              <a:rPr lang="en-GB" sz="2400" i="1" dirty="0"/>
              <a:t>Curriculum Journal</a:t>
            </a:r>
            <a:r>
              <a:rPr lang="en-GB" sz="2400" dirty="0"/>
              <a:t>, 13(1), pp. 71 – 85.</a:t>
            </a:r>
          </a:p>
          <a:p>
            <a:pPr marL="0" indent="0">
              <a:buNone/>
            </a:pPr>
            <a:endParaRPr lang="en-GB" sz="2400" dirty="0"/>
          </a:p>
          <a:p>
            <a:pPr marL="0" indent="0">
              <a:buNone/>
            </a:pPr>
            <a:r>
              <a:rPr lang="en-GB" sz="2400" dirty="0"/>
              <a:t>Thomas, D. R. (2003). A general inductive approach for qualitative data analysis. Available at: http://www.frankumstein.com/PDF/Psychology/Inductive%20Content%20Analysis.pdf. </a:t>
            </a:r>
          </a:p>
          <a:p>
            <a:pPr marL="0" indent="0">
              <a:buNone/>
            </a:pPr>
            <a:endParaRPr lang="en-GB" sz="2400" dirty="0"/>
          </a:p>
        </p:txBody>
      </p:sp>
    </p:spTree>
    <p:extLst>
      <p:ext uri="{BB962C8B-B14F-4D97-AF65-F5344CB8AC3E}">
        <p14:creationId xmlns:p14="http://schemas.microsoft.com/office/powerpoint/2010/main" val="30322429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DarkSeedLeftStep">
      <a:dk1>
        <a:srgbClr val="000000"/>
      </a:dk1>
      <a:lt1>
        <a:srgbClr val="FFFFFF"/>
      </a:lt1>
      <a:dk2>
        <a:srgbClr val="1B2430"/>
      </a:dk2>
      <a:lt2>
        <a:srgbClr val="F0F3F0"/>
      </a:lt2>
      <a:accent1>
        <a:srgbClr val="E729E5"/>
      </a:accent1>
      <a:accent2>
        <a:srgbClr val="8817D5"/>
      </a:accent2>
      <a:accent3>
        <a:srgbClr val="4C2BE7"/>
      </a:accent3>
      <a:accent4>
        <a:srgbClr val="1745D5"/>
      </a:accent4>
      <a:accent5>
        <a:srgbClr val="29A6E7"/>
      </a:accent5>
      <a:accent6>
        <a:srgbClr val="15C0B4"/>
      </a:accent6>
      <a:hlink>
        <a:srgbClr val="3F7EBF"/>
      </a:hlink>
      <a:folHlink>
        <a:srgbClr val="7F7F7F"/>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17916</TotalTime>
  <Words>991</Words>
  <Application>Microsoft Office PowerPoint</Application>
  <PresentationFormat>Widescreen</PresentationFormat>
  <Paragraphs>107</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Garamond</vt:lpstr>
      <vt:lpstr>Wingdings</vt:lpstr>
      <vt:lpstr>SavonVTI</vt:lpstr>
      <vt:lpstr>Teaching and learning online: engaging with the student voice</vt:lpstr>
      <vt:lpstr>Context: </vt:lpstr>
      <vt:lpstr>Methods &amp; Research Design: </vt:lpstr>
      <vt:lpstr>Mixed messages?</vt:lpstr>
      <vt:lpstr>What best supported online learning? </vt:lpstr>
      <vt:lpstr>Is there anything that was not effective? </vt:lpstr>
      <vt:lpstr>Emerging Themes:</vt:lpstr>
      <vt:lpstr>Conclusions &amp; Next Steps: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and learning online: engaging with the student voice</dc:title>
  <dc:creator>Kirstin Mulholland</dc:creator>
  <cp:lastModifiedBy>Kirstin Mulholland</cp:lastModifiedBy>
  <cp:revision>1</cp:revision>
  <dcterms:created xsi:type="dcterms:W3CDTF">2021-03-29T08:43:11Z</dcterms:created>
  <dcterms:modified xsi:type="dcterms:W3CDTF">2021-06-24T10:25:55Z</dcterms:modified>
</cp:coreProperties>
</file>