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2"/>
  </p:notesMasterIdLst>
  <p:handoutMasterIdLst>
    <p:handoutMasterId r:id="rId13"/>
  </p:handoutMasterIdLst>
  <p:sldIdLst>
    <p:sldId id="256" r:id="rId3"/>
    <p:sldId id="293" r:id="rId4"/>
    <p:sldId id="294" r:id="rId5"/>
    <p:sldId id="295" r:id="rId6"/>
    <p:sldId id="296" r:id="rId7"/>
    <p:sldId id="297" r:id="rId8"/>
    <p:sldId id="298" r:id="rId9"/>
    <p:sldId id="299" r:id="rId10"/>
    <p:sldId id="300" r:id="rId11"/>
  </p:sldIdLst>
  <p:sldSz cx="9144000" cy="6858000" type="screen4x3"/>
  <p:notesSz cx="6797675" cy="9928225"/>
  <p:embeddedFontLst>
    <p:embeddedFont>
      <p:font typeface="Calibri" panose="020F0502020204030204" pitchFamily="34" charset="0"/>
      <p:regular r:id="rId14"/>
      <p:bold r:id="rId15"/>
      <p:italic r:id="rId16"/>
      <p:boldItalic r:id="rId17"/>
    </p:embeddedFont>
    <p:embeddedFont>
      <p:font typeface="Segoe UI" panose="020B0502040204020203" pitchFamily="34" charset="0"/>
      <p:regular r:id="rId18"/>
      <p:bold r:id="rId19"/>
      <p:italic r:id="rId20"/>
      <p:boldItalic r:id="rId21"/>
    </p:embeddedFont>
    <p:embeddedFont>
      <p:font typeface="Perpetua" panose="02020502060401020303"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50" autoAdjust="0"/>
  </p:normalViewPr>
  <p:slideViewPr>
    <p:cSldViewPr>
      <p:cViewPr varScale="1">
        <p:scale>
          <a:sx n="107" d="100"/>
          <a:sy n="107" d="100"/>
        </p:scale>
        <p:origin x="-90" y="-13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p:scale>
          <a:sx n="58" d="100"/>
          <a:sy n="58" d="100"/>
        </p:scale>
        <p:origin x="-2544" y="-64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288B8DF-24AD-4F40-BBFC-89725AEAF415}" type="datetimeFigureOut">
              <a:rPr lang="en-US" smtClean="0"/>
              <a:pPr/>
              <a:t>5/13/2015</a:t>
            </a:fld>
            <a:endParaRPr lang="en-US"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CD9D4B4-0EC2-42AE-ABEC-26842DCC58CF}" type="datetimeFigureOut">
              <a:rPr lang="en-US" smtClean="0"/>
              <a:pPr/>
              <a:t>5/13/2015</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Wingdings" panose="05000000000000000000" pitchFamily="2" charset="2"/>
              <a:buChar char="q"/>
            </a:pPr>
            <a:endParaRPr lang="en-US" dirty="0"/>
          </a:p>
          <a:p>
            <a:endParaRPr lang="en-GB"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a:t>
            </a:fld>
            <a:endParaRPr lang="en-US" dirty="0"/>
          </a:p>
        </p:txBody>
      </p:sp>
    </p:spTree>
    <p:extLst>
      <p:ext uri="{BB962C8B-B14F-4D97-AF65-F5344CB8AC3E}">
        <p14:creationId xmlns:p14="http://schemas.microsoft.com/office/powerpoint/2010/main" val="210672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GB" dirty="0"/>
          </a:p>
          <a:p>
            <a:endParaRPr lang="en-GB" dirty="0" smtClean="0"/>
          </a:p>
        </p:txBody>
      </p:sp>
      <p:sp>
        <p:nvSpPr>
          <p:cNvPr id="4" name="Slide Number Placeholder 3"/>
          <p:cNvSpPr>
            <a:spLocks noGrp="1"/>
          </p:cNvSpPr>
          <p:nvPr>
            <p:ph type="sldNum" sz="quarter" idx="10"/>
          </p:nvPr>
        </p:nvSpPr>
        <p:spPr/>
        <p:txBody>
          <a:bodyPr/>
          <a:lstStyle/>
          <a:p>
            <a:fld id="{391105E4-9E70-4B8C-B294-1B0219D99967}" type="slidenum">
              <a:rPr lang="en-US" smtClean="0"/>
              <a:pPr/>
              <a:t>2</a:t>
            </a:fld>
            <a:endParaRPr lang="en-US" dirty="0"/>
          </a:p>
        </p:txBody>
      </p:sp>
    </p:spTree>
    <p:extLst>
      <p:ext uri="{BB962C8B-B14F-4D97-AF65-F5344CB8AC3E}">
        <p14:creationId xmlns:p14="http://schemas.microsoft.com/office/powerpoint/2010/main" val="1292705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ermedia.com/mspp.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786" y="980728"/>
            <a:ext cx="7772400" cy="2220527"/>
          </a:xfrm>
        </p:spPr>
        <p:txBody>
          <a:bodyPr/>
          <a:lstStyle/>
          <a:p>
            <a:r>
              <a:rPr lang="en-GB" dirty="0" smtClean="0"/>
              <a:t>Current local authority best practice</a:t>
            </a:r>
            <a:endParaRPr lang="en-GB" dirty="0"/>
          </a:p>
        </p:txBody>
      </p:sp>
      <p:sp>
        <p:nvSpPr>
          <p:cNvPr id="3" name="Subtitle 2"/>
          <p:cNvSpPr>
            <a:spLocks noGrp="1"/>
          </p:cNvSpPr>
          <p:nvPr>
            <p:ph type="subTitle" idx="1"/>
          </p:nvPr>
        </p:nvSpPr>
        <p:spPr>
          <a:xfrm>
            <a:off x="739312" y="3429000"/>
            <a:ext cx="7753800" cy="864096"/>
          </a:xfrm>
        </p:spPr>
        <p:txBody>
          <a:bodyPr>
            <a:normAutofit/>
          </a:bodyPr>
          <a:lstStyle/>
          <a:p>
            <a:r>
              <a:rPr lang="en-US" dirty="0" smtClean="0"/>
              <a:t>Claire Bessant, Northumbria Law School</a:t>
            </a:r>
          </a:p>
        </p:txBody>
      </p:sp>
      <p:sp>
        <p:nvSpPr>
          <p:cNvPr id="4" name="TextBox 3"/>
          <p:cNvSpPr txBox="1"/>
          <p:nvPr/>
        </p:nvSpPr>
        <p:spPr>
          <a:xfrm>
            <a:off x="6477000" y="6392405"/>
            <a:ext cx="2362200" cy="228600"/>
          </a:xfrm>
          <a:prstGeom prst="rect">
            <a:avLst/>
          </a:prstGeom>
        </p:spPr>
        <p:txBody>
          <a:bodyPr vert="horz" wrap="square" lIns="91440" tIns="45720" rIns="91440" bIns="45720" rtlCol="0" anchor="ctr">
            <a:normAutofit fontScale="47500" lnSpcReduction="20000"/>
          </a:bodyPr>
          <a:lstStyle/>
          <a:p>
            <a:pPr>
              <a:spcBef>
                <a:spcPct val="0"/>
              </a:spcBef>
            </a:pPr>
            <a:r>
              <a:rPr lang="en-US" sz="2400" dirty="0"/>
              <a:t>By </a:t>
            </a:r>
            <a:r>
              <a:rPr lang="en-US" sz="2400" b="1" dirty="0">
                <a:hlinkClick r:id="rId3"/>
              </a:rPr>
              <a:t>PresenterMedia.com</a:t>
            </a: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0" y="792163"/>
            <a:ext cx="8587680" cy="5029202"/>
          </a:xfrm>
        </p:spPr>
        <p:txBody>
          <a:bodyPr>
            <a:normAutofit/>
          </a:bodyPr>
          <a:lstStyle/>
          <a:p>
            <a:r>
              <a:rPr lang="en-GB" dirty="0"/>
              <a:t>Ensure </a:t>
            </a:r>
            <a:r>
              <a:rPr lang="en-GB" dirty="0" smtClean="0"/>
              <a:t>parents </a:t>
            </a:r>
            <a:r>
              <a:rPr lang="en-GB" dirty="0"/>
              <a:t>are aware of the schools policy on photography (which should have been approved by the board of governors, and ideally have been formulated in conjunction with parents</a:t>
            </a:r>
            <a:r>
              <a:rPr lang="en-GB" dirty="0" smtClean="0"/>
              <a:t>)</a:t>
            </a:r>
          </a:p>
          <a:p>
            <a:pPr marL="0" indent="0">
              <a:buNone/>
            </a:pPr>
            <a:endParaRPr lang="en-GB" dirty="0"/>
          </a:p>
          <a:p>
            <a:r>
              <a:rPr lang="en-GB" dirty="0"/>
              <a:t>This information might be made available in the school prospectus/ upon enrolment/at the start of each academic year or be provided in the form of a standard letter/email sent well in advance of each event.  The information might be made available in a specific policy on parental photography or a wider policy which also encompasses school use of photography or an e-safety policy</a:t>
            </a:r>
          </a:p>
          <a:p>
            <a:endParaRPr lang="en-GB" dirty="0"/>
          </a:p>
        </p:txBody>
      </p:sp>
      <p:sp>
        <p:nvSpPr>
          <p:cNvPr id="4" name="Title 3"/>
          <p:cNvSpPr>
            <a:spLocks noGrp="1"/>
          </p:cNvSpPr>
          <p:nvPr>
            <p:ph type="title"/>
          </p:nvPr>
        </p:nvSpPr>
        <p:spPr>
          <a:xfrm>
            <a:off x="152400" y="152400"/>
            <a:ext cx="8884096" cy="639763"/>
          </a:xfrm>
        </p:spPr>
        <p:txBody>
          <a:bodyPr/>
          <a:lstStyle/>
          <a:p>
            <a:pPr algn="ctr">
              <a:buNone/>
            </a:pPr>
            <a:r>
              <a:rPr lang="en-GB" sz="3200" u="sng" dirty="0" smtClean="0"/>
              <a:t>Ensuring </a:t>
            </a:r>
            <a:r>
              <a:rPr lang="en-GB" sz="3200" u="sng" dirty="0"/>
              <a:t>parents understand the school policy</a:t>
            </a:r>
            <a:r>
              <a:rPr lang="en-GB" dirty="0"/>
              <a:t/>
            </a:r>
            <a:br>
              <a:rPr lang="en-GB" dirty="0"/>
            </a:br>
            <a:endParaRPr lang="en-GB" dirty="0"/>
          </a:p>
        </p:txBody>
      </p:sp>
    </p:spTree>
    <p:extLst>
      <p:ext uri="{BB962C8B-B14F-4D97-AF65-F5344CB8AC3E}">
        <p14:creationId xmlns:p14="http://schemas.microsoft.com/office/powerpoint/2010/main" val="642048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96751"/>
            <a:ext cx="8784976" cy="4624613"/>
          </a:xfrm>
        </p:spPr>
        <p:txBody>
          <a:bodyPr>
            <a:normAutofit/>
          </a:bodyPr>
          <a:lstStyle/>
          <a:p>
            <a:r>
              <a:rPr lang="en-GB" sz="2800" dirty="0" smtClean="0"/>
              <a:t>Who will </a:t>
            </a:r>
            <a:r>
              <a:rPr lang="en-GB" sz="2800" dirty="0"/>
              <a:t>be allowed to take photographs </a:t>
            </a:r>
            <a:endParaRPr lang="en-GB" sz="2800" dirty="0" smtClean="0"/>
          </a:p>
          <a:p>
            <a:r>
              <a:rPr lang="en-GB" sz="2800" dirty="0" smtClean="0"/>
              <a:t>Will </a:t>
            </a:r>
            <a:r>
              <a:rPr lang="en-GB" sz="2800" dirty="0"/>
              <a:t>this policy apply for all events or will a decision be taken event by event</a:t>
            </a:r>
          </a:p>
          <a:p>
            <a:r>
              <a:rPr lang="en-GB" sz="2800" dirty="0"/>
              <a:t>Any restrictions on use of </a:t>
            </a:r>
            <a:r>
              <a:rPr lang="en-GB" sz="2800" dirty="0" smtClean="0"/>
              <a:t>images</a:t>
            </a:r>
            <a:endParaRPr lang="en-GB" sz="2800" dirty="0"/>
          </a:p>
          <a:p>
            <a:r>
              <a:rPr lang="en-GB" sz="2800" dirty="0"/>
              <a:t>Content of </a:t>
            </a:r>
            <a:r>
              <a:rPr lang="en-GB" sz="2800" dirty="0" smtClean="0"/>
              <a:t>photographs, where </a:t>
            </a:r>
            <a:r>
              <a:rPr lang="en-GB" sz="2800" dirty="0"/>
              <a:t>photographs may be taken </a:t>
            </a:r>
            <a:r>
              <a:rPr lang="en-GB" sz="2800" dirty="0" smtClean="0"/>
              <a:t>and when </a:t>
            </a:r>
            <a:r>
              <a:rPr lang="en-GB" sz="2800" dirty="0"/>
              <a:t>photographs may be taken </a:t>
            </a:r>
            <a:endParaRPr lang="en-GB" sz="2800" dirty="0" smtClean="0"/>
          </a:p>
          <a:p>
            <a:r>
              <a:rPr lang="en-GB" sz="2800" dirty="0" smtClean="0"/>
              <a:t>Behaviour </a:t>
            </a:r>
            <a:r>
              <a:rPr lang="en-GB" sz="2800" dirty="0"/>
              <a:t>when taking </a:t>
            </a:r>
            <a:r>
              <a:rPr lang="en-GB" sz="2800" dirty="0" smtClean="0"/>
              <a:t>photographs</a:t>
            </a:r>
            <a:endParaRPr lang="en-GB" sz="2800" dirty="0"/>
          </a:p>
          <a:p>
            <a:r>
              <a:rPr lang="en-GB" sz="2800" dirty="0"/>
              <a:t>When it might not be possible to take individual children’s images or to take any </a:t>
            </a:r>
            <a:r>
              <a:rPr lang="en-GB" sz="2800" dirty="0" smtClean="0"/>
              <a:t>photographs</a:t>
            </a:r>
            <a:endParaRPr lang="en-GB" sz="2800" dirty="0"/>
          </a:p>
        </p:txBody>
      </p:sp>
      <p:sp>
        <p:nvSpPr>
          <p:cNvPr id="4" name="Title 3"/>
          <p:cNvSpPr>
            <a:spLocks noGrp="1"/>
          </p:cNvSpPr>
          <p:nvPr>
            <p:ph type="title"/>
          </p:nvPr>
        </p:nvSpPr>
        <p:spPr/>
        <p:txBody>
          <a:bodyPr/>
          <a:lstStyle/>
          <a:p>
            <a:pPr>
              <a:buNone/>
            </a:pPr>
            <a:r>
              <a:rPr lang="en-GB" dirty="0" smtClean="0"/>
              <a:t>What the policy might include (1)</a:t>
            </a:r>
            <a:endParaRPr lang="en-GB" dirty="0"/>
          </a:p>
        </p:txBody>
      </p:sp>
    </p:spTree>
    <p:extLst>
      <p:ext uri="{BB962C8B-B14F-4D97-AF65-F5344CB8AC3E}">
        <p14:creationId xmlns:p14="http://schemas.microsoft.com/office/powerpoint/2010/main" val="391308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836711"/>
            <a:ext cx="8856984" cy="4984653"/>
          </a:xfrm>
        </p:spPr>
        <p:txBody>
          <a:bodyPr>
            <a:normAutofit/>
          </a:bodyPr>
          <a:lstStyle/>
          <a:p>
            <a:r>
              <a:rPr lang="en-GB" dirty="0"/>
              <a:t>Actions that will be taken against parents if school policy is contravened </a:t>
            </a:r>
            <a:endParaRPr lang="en-GB" dirty="0" smtClean="0"/>
          </a:p>
          <a:p>
            <a:r>
              <a:rPr lang="en-GB" dirty="0" smtClean="0"/>
              <a:t>What </a:t>
            </a:r>
            <a:r>
              <a:rPr lang="en-GB" dirty="0"/>
              <a:t>parents can do if they have concerns about another parents </a:t>
            </a:r>
            <a:r>
              <a:rPr lang="en-GB" dirty="0" smtClean="0"/>
              <a:t>behaviour</a:t>
            </a:r>
            <a:endParaRPr lang="en-GB" dirty="0"/>
          </a:p>
          <a:p>
            <a:r>
              <a:rPr lang="en-GB" dirty="0"/>
              <a:t>What parents can reasonably expect from the school (the limits to what schools can do)</a:t>
            </a:r>
          </a:p>
          <a:p>
            <a:r>
              <a:rPr lang="en-GB" dirty="0"/>
              <a:t>Factors that the school have taken into account when drafting the </a:t>
            </a:r>
            <a:r>
              <a:rPr lang="en-GB" dirty="0" smtClean="0"/>
              <a:t>policy</a:t>
            </a:r>
          </a:p>
          <a:p>
            <a:endParaRPr lang="en-GB" dirty="0" smtClean="0"/>
          </a:p>
          <a:p>
            <a:r>
              <a:rPr lang="en-GB" i="1" dirty="0"/>
              <a:t>Possible supporting documentation</a:t>
            </a:r>
            <a:r>
              <a:rPr lang="en-GB" i="1" dirty="0" smtClean="0"/>
              <a:t>:  Model </a:t>
            </a:r>
            <a:r>
              <a:rPr lang="en-GB" i="1" dirty="0"/>
              <a:t>letters indicating whether photography is allowed/any restrictions on </a:t>
            </a:r>
            <a:r>
              <a:rPr lang="en-GB" i="1" dirty="0" smtClean="0"/>
              <a:t>photographs; Consent/refusal </a:t>
            </a:r>
            <a:r>
              <a:rPr lang="en-GB" i="1" dirty="0"/>
              <a:t>of consent </a:t>
            </a:r>
            <a:r>
              <a:rPr lang="en-GB" i="1" dirty="0" smtClean="0"/>
              <a:t>forms; Parental </a:t>
            </a:r>
            <a:r>
              <a:rPr lang="en-GB" i="1" dirty="0"/>
              <a:t>agreement relating to use of photographs </a:t>
            </a:r>
            <a:endParaRPr lang="en-GB" dirty="0"/>
          </a:p>
          <a:p>
            <a:endParaRPr lang="en-GB" dirty="0"/>
          </a:p>
          <a:p>
            <a:endParaRPr lang="en-GB" dirty="0"/>
          </a:p>
        </p:txBody>
      </p:sp>
      <p:sp>
        <p:nvSpPr>
          <p:cNvPr id="4" name="Title 3"/>
          <p:cNvSpPr>
            <a:spLocks noGrp="1"/>
          </p:cNvSpPr>
          <p:nvPr>
            <p:ph type="title"/>
          </p:nvPr>
        </p:nvSpPr>
        <p:spPr/>
        <p:txBody>
          <a:bodyPr/>
          <a:lstStyle/>
          <a:p>
            <a:pPr>
              <a:buNone/>
            </a:pPr>
            <a:r>
              <a:rPr lang="en-GB" dirty="0"/>
              <a:t>What the policy might include </a:t>
            </a:r>
            <a:r>
              <a:rPr lang="en-GB" dirty="0" smtClean="0"/>
              <a:t>(2)</a:t>
            </a:r>
            <a:endParaRPr lang="en-GB" dirty="0"/>
          </a:p>
        </p:txBody>
      </p:sp>
    </p:spTree>
    <p:extLst>
      <p:ext uri="{BB962C8B-B14F-4D97-AF65-F5344CB8AC3E}">
        <p14:creationId xmlns:p14="http://schemas.microsoft.com/office/powerpoint/2010/main" val="2849631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908720"/>
            <a:ext cx="8928992" cy="5112567"/>
          </a:xfrm>
        </p:spPr>
        <p:txBody>
          <a:bodyPr>
            <a:normAutofit/>
          </a:bodyPr>
          <a:lstStyle/>
          <a:p>
            <a:r>
              <a:rPr lang="en-GB" dirty="0" smtClean="0"/>
              <a:t>Parents told upon </a:t>
            </a:r>
            <a:r>
              <a:rPr lang="en-GB" dirty="0"/>
              <a:t>enrolment/each September </a:t>
            </a:r>
            <a:r>
              <a:rPr lang="en-GB" dirty="0" smtClean="0"/>
              <a:t>that </a:t>
            </a:r>
            <a:r>
              <a:rPr lang="en-GB" dirty="0"/>
              <a:t>general photography (and filming) will be allowed at most events. Parents are asked to tell the school if they object to their child being photographed or filmed.  Parents should be </a:t>
            </a:r>
            <a:r>
              <a:rPr lang="en-GB" dirty="0" smtClean="0"/>
              <a:t>told that </a:t>
            </a:r>
            <a:r>
              <a:rPr lang="en-GB" dirty="0"/>
              <a:t>unless they </a:t>
            </a:r>
            <a:r>
              <a:rPr lang="en-GB" dirty="0" smtClean="0"/>
              <a:t>specifically withhold </a:t>
            </a:r>
            <a:r>
              <a:rPr lang="en-GB" dirty="0"/>
              <a:t>consent to their child being photographed by other </a:t>
            </a:r>
            <a:r>
              <a:rPr lang="en-GB" dirty="0" smtClean="0"/>
              <a:t>parents/carers consent </a:t>
            </a:r>
            <a:r>
              <a:rPr lang="en-GB" dirty="0"/>
              <a:t>is assumed.  </a:t>
            </a:r>
          </a:p>
          <a:p>
            <a:r>
              <a:rPr lang="en-GB" dirty="0"/>
              <a:t>If parents do complete a withholding of consent form </a:t>
            </a:r>
            <a:r>
              <a:rPr lang="en-GB" dirty="0" smtClean="0"/>
              <a:t>the options are </a:t>
            </a:r>
            <a:r>
              <a:rPr lang="en-GB" dirty="0"/>
              <a:t>that;</a:t>
            </a:r>
          </a:p>
          <a:p>
            <a:pPr lvl="1"/>
            <a:r>
              <a:rPr lang="en-GB" sz="2300" dirty="0"/>
              <a:t>general photography/filming will be prohibited</a:t>
            </a:r>
          </a:p>
          <a:p>
            <a:pPr lvl="1"/>
            <a:r>
              <a:rPr lang="en-GB" sz="2300" dirty="0"/>
              <a:t>general photography/filming is </a:t>
            </a:r>
            <a:r>
              <a:rPr lang="en-GB" sz="2300" dirty="0" smtClean="0"/>
              <a:t>not </a:t>
            </a:r>
            <a:r>
              <a:rPr lang="en-GB" sz="2300" dirty="0"/>
              <a:t>prohibited, </a:t>
            </a:r>
            <a:r>
              <a:rPr lang="en-GB" sz="2300" dirty="0" smtClean="0"/>
              <a:t>arrangements </a:t>
            </a:r>
            <a:r>
              <a:rPr lang="en-GB" sz="2300" dirty="0" smtClean="0"/>
              <a:t>are instead</a:t>
            </a:r>
            <a:r>
              <a:rPr lang="en-GB" sz="2300" dirty="0" smtClean="0"/>
              <a:t> </a:t>
            </a:r>
            <a:r>
              <a:rPr lang="en-GB" sz="2300" dirty="0"/>
              <a:t>put in place following discussion with parents to try to ensure that the particular child will not be filmed or </a:t>
            </a:r>
            <a:r>
              <a:rPr lang="en-GB" sz="2300" dirty="0" smtClean="0"/>
              <a:t>photographed.</a:t>
            </a:r>
          </a:p>
          <a:p>
            <a:r>
              <a:rPr lang="en-GB" dirty="0" smtClean="0"/>
              <a:t>Consent forms should be checked by schools when organising sports day or play/concert </a:t>
            </a:r>
            <a:r>
              <a:rPr lang="en-GB" dirty="0" err="1" smtClean="0"/>
              <a:t>etc</a:t>
            </a:r>
            <a:r>
              <a:rPr lang="en-GB" dirty="0" smtClean="0"/>
              <a:t> at school premises.</a:t>
            </a:r>
          </a:p>
          <a:p>
            <a:endParaRPr lang="en-GB" dirty="0"/>
          </a:p>
        </p:txBody>
      </p:sp>
      <p:sp>
        <p:nvSpPr>
          <p:cNvPr id="4" name="Title 3"/>
          <p:cNvSpPr>
            <a:spLocks noGrp="1"/>
          </p:cNvSpPr>
          <p:nvPr>
            <p:ph type="title"/>
          </p:nvPr>
        </p:nvSpPr>
        <p:spPr/>
        <p:txBody>
          <a:bodyPr/>
          <a:lstStyle/>
          <a:p>
            <a:pPr>
              <a:buNone/>
            </a:pPr>
            <a:r>
              <a:rPr lang="en-GB" dirty="0" smtClean="0"/>
              <a:t>An opt out approach?</a:t>
            </a:r>
            <a:endParaRPr lang="en-GB" dirty="0"/>
          </a:p>
        </p:txBody>
      </p:sp>
    </p:spTree>
    <p:extLst>
      <p:ext uri="{BB962C8B-B14F-4D97-AF65-F5344CB8AC3E}">
        <p14:creationId xmlns:p14="http://schemas.microsoft.com/office/powerpoint/2010/main" val="304771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052736"/>
            <a:ext cx="9001000" cy="5040559"/>
          </a:xfrm>
        </p:spPr>
        <p:txBody>
          <a:bodyPr>
            <a:normAutofit/>
          </a:bodyPr>
          <a:lstStyle/>
          <a:p>
            <a:r>
              <a:rPr lang="en-GB" dirty="0"/>
              <a:t>The school </a:t>
            </a:r>
            <a:r>
              <a:rPr lang="en-GB" dirty="0" smtClean="0"/>
              <a:t>obtains </a:t>
            </a:r>
            <a:r>
              <a:rPr lang="en-GB" dirty="0" smtClean="0"/>
              <a:t>explicit parental </a:t>
            </a:r>
            <a:r>
              <a:rPr lang="en-GB" dirty="0"/>
              <a:t>consent to the taking of their child’s </a:t>
            </a:r>
            <a:r>
              <a:rPr lang="en-GB" dirty="0" smtClean="0"/>
              <a:t>images (by parents). </a:t>
            </a:r>
            <a:r>
              <a:rPr lang="en-GB" dirty="0"/>
              <a:t> </a:t>
            </a:r>
            <a:endParaRPr lang="en-GB" dirty="0" smtClean="0"/>
          </a:p>
          <a:p>
            <a:r>
              <a:rPr lang="en-GB" dirty="0" smtClean="0"/>
              <a:t>From </a:t>
            </a:r>
            <a:r>
              <a:rPr lang="en-GB" dirty="0"/>
              <a:t>whom should consent be </a:t>
            </a:r>
            <a:r>
              <a:rPr lang="en-GB" dirty="0" smtClean="0"/>
              <a:t>obtained?</a:t>
            </a:r>
            <a:endParaRPr lang="en-GB" dirty="0" smtClean="0"/>
          </a:p>
          <a:p>
            <a:r>
              <a:rPr lang="en-GB" dirty="0" smtClean="0"/>
              <a:t>When </a:t>
            </a:r>
            <a:r>
              <a:rPr lang="en-GB" dirty="0"/>
              <a:t>should consent be obtained? </a:t>
            </a:r>
          </a:p>
          <a:p>
            <a:r>
              <a:rPr lang="en-GB" dirty="0" smtClean="0"/>
              <a:t>If any </a:t>
            </a:r>
            <a:r>
              <a:rPr lang="en-GB" dirty="0"/>
              <a:t>parents do not provide consent </a:t>
            </a:r>
            <a:r>
              <a:rPr lang="en-GB" dirty="0" smtClean="0"/>
              <a:t>schools </a:t>
            </a:r>
            <a:r>
              <a:rPr lang="en-GB" dirty="0"/>
              <a:t>have a number of options, for example</a:t>
            </a:r>
            <a:r>
              <a:rPr lang="en-GB" dirty="0" smtClean="0"/>
              <a:t>:  no </a:t>
            </a:r>
            <a:r>
              <a:rPr lang="en-GB" dirty="0"/>
              <a:t>photography </a:t>
            </a:r>
            <a:r>
              <a:rPr lang="en-GB" dirty="0" smtClean="0"/>
              <a:t>allowed; photography </a:t>
            </a:r>
            <a:r>
              <a:rPr lang="en-GB" dirty="0"/>
              <a:t>allowed only at the end of an event or at a designated time and place, once the child whose photograph is not to be taken is out of the </a:t>
            </a:r>
            <a:r>
              <a:rPr lang="en-GB" dirty="0" smtClean="0"/>
              <a:t>way; ensure </a:t>
            </a:r>
            <a:r>
              <a:rPr lang="en-GB" dirty="0"/>
              <a:t>that the child whose photograph is not to be taken plays a role which ensures their image will not be captured </a:t>
            </a:r>
            <a:r>
              <a:rPr lang="en-GB" dirty="0" err="1"/>
              <a:t>ie</a:t>
            </a:r>
            <a:r>
              <a:rPr lang="en-GB" dirty="0"/>
              <a:t> narrator out of sight/back stage</a:t>
            </a:r>
          </a:p>
          <a:p>
            <a:endParaRPr lang="en-GB" dirty="0"/>
          </a:p>
        </p:txBody>
      </p:sp>
      <p:sp>
        <p:nvSpPr>
          <p:cNvPr id="4" name="Title 3"/>
          <p:cNvSpPr>
            <a:spLocks noGrp="1"/>
          </p:cNvSpPr>
          <p:nvPr>
            <p:ph type="title"/>
          </p:nvPr>
        </p:nvSpPr>
        <p:spPr>
          <a:xfrm>
            <a:off x="179512" y="0"/>
            <a:ext cx="8229600" cy="639763"/>
          </a:xfrm>
        </p:spPr>
        <p:txBody>
          <a:bodyPr/>
          <a:lstStyle/>
          <a:p>
            <a:pPr>
              <a:buNone/>
            </a:pPr>
            <a:r>
              <a:rPr lang="en-GB" dirty="0" smtClean="0"/>
              <a:t>A consent based approach?</a:t>
            </a:r>
            <a:endParaRPr lang="en-GB" dirty="0"/>
          </a:p>
        </p:txBody>
      </p:sp>
    </p:spTree>
    <p:extLst>
      <p:ext uri="{BB962C8B-B14F-4D97-AF65-F5344CB8AC3E}">
        <p14:creationId xmlns:p14="http://schemas.microsoft.com/office/powerpoint/2010/main" val="216199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295399"/>
            <a:ext cx="8856984" cy="4525965"/>
          </a:xfrm>
        </p:spPr>
        <p:txBody>
          <a:bodyPr/>
          <a:lstStyle/>
          <a:p>
            <a:r>
              <a:rPr lang="en-GB" dirty="0"/>
              <a:t>Anyone who wishes to record all or part of a production must seek permission from the head teacher well in advance.  They must agree that any photographs or recording will be for personal use only and are not to be shared online.  The school should ensure a record is kept of those who have obtained permission.   To avoid disruption to other members of the audience consideration will need to be given to whether individuals who have obtained permission will need to be seated in the back row or in some other appropriate place.</a:t>
            </a:r>
          </a:p>
          <a:p>
            <a:endParaRPr lang="en-GB" dirty="0"/>
          </a:p>
        </p:txBody>
      </p:sp>
      <p:sp>
        <p:nvSpPr>
          <p:cNvPr id="4" name="Title 3"/>
          <p:cNvSpPr>
            <a:spLocks noGrp="1"/>
          </p:cNvSpPr>
          <p:nvPr>
            <p:ph type="title"/>
          </p:nvPr>
        </p:nvSpPr>
        <p:spPr/>
        <p:txBody>
          <a:bodyPr/>
          <a:lstStyle/>
          <a:p>
            <a:pPr>
              <a:buNone/>
            </a:pPr>
            <a:r>
              <a:rPr lang="en-GB" dirty="0" smtClean="0"/>
              <a:t>An authorisation only approach?</a:t>
            </a:r>
            <a:endParaRPr lang="en-GB" dirty="0"/>
          </a:p>
        </p:txBody>
      </p:sp>
    </p:spTree>
    <p:extLst>
      <p:ext uri="{BB962C8B-B14F-4D97-AF65-F5344CB8AC3E}">
        <p14:creationId xmlns:p14="http://schemas.microsoft.com/office/powerpoint/2010/main" val="4222755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980729"/>
            <a:ext cx="8712968" cy="4840636"/>
          </a:xfrm>
        </p:spPr>
        <p:txBody>
          <a:bodyPr>
            <a:normAutofit/>
          </a:bodyPr>
          <a:lstStyle/>
          <a:p>
            <a:r>
              <a:rPr lang="en-GB" dirty="0"/>
              <a:t>Schools </a:t>
            </a:r>
            <a:r>
              <a:rPr lang="en-GB" dirty="0" smtClean="0"/>
              <a:t>advise parents </a:t>
            </a:r>
            <a:r>
              <a:rPr lang="en-GB" dirty="0"/>
              <a:t>that the school (or its representative) will be filming the event.  The letter should explain if images may go on sale </a:t>
            </a:r>
            <a:r>
              <a:rPr lang="en-GB" dirty="0" smtClean="0"/>
              <a:t>and </a:t>
            </a:r>
            <a:r>
              <a:rPr lang="en-GB" dirty="0"/>
              <a:t>provide </a:t>
            </a:r>
            <a:r>
              <a:rPr lang="en-GB" dirty="0" smtClean="0"/>
              <a:t>opportunity </a:t>
            </a:r>
            <a:r>
              <a:rPr lang="en-GB" dirty="0"/>
              <a:t>to object.  Sufficient notice should be given so that if an objection is made in relation a child then it does not impact greatly upon the school’s </a:t>
            </a:r>
            <a:r>
              <a:rPr lang="en-GB" dirty="0" smtClean="0"/>
              <a:t>plans. </a:t>
            </a:r>
            <a:endParaRPr lang="en-GB" dirty="0"/>
          </a:p>
          <a:p>
            <a:r>
              <a:rPr lang="en-GB" dirty="0"/>
              <a:t> </a:t>
            </a:r>
          </a:p>
          <a:p>
            <a:r>
              <a:rPr lang="en-GB" dirty="0"/>
              <a:t>It may be helpful to explain why the school has decided to take a video itself. Reasons cited often include; the obstruction caused by large numbers of the audience taking their own films/pictures, that a professionally produced tape is not only of better quality but its sale will also generate income for the school, that the school has greater control over use of images and can limit the possibility that images will be uploaded</a:t>
            </a:r>
          </a:p>
          <a:p>
            <a:pPr marL="0" indent="0">
              <a:buNone/>
            </a:pPr>
            <a:endParaRPr lang="en-GB" dirty="0"/>
          </a:p>
        </p:txBody>
      </p:sp>
      <p:sp>
        <p:nvSpPr>
          <p:cNvPr id="4" name="Title 3"/>
          <p:cNvSpPr>
            <a:spLocks noGrp="1"/>
          </p:cNvSpPr>
          <p:nvPr>
            <p:ph type="title"/>
          </p:nvPr>
        </p:nvSpPr>
        <p:spPr/>
        <p:txBody>
          <a:bodyPr/>
          <a:lstStyle/>
          <a:p>
            <a:pPr>
              <a:buNone/>
            </a:pPr>
            <a:r>
              <a:rPr lang="en-GB" dirty="0" smtClean="0"/>
              <a:t>Schools record events (instead/as well)</a:t>
            </a:r>
            <a:endParaRPr lang="en-GB" dirty="0"/>
          </a:p>
        </p:txBody>
      </p:sp>
    </p:spTree>
    <p:extLst>
      <p:ext uri="{BB962C8B-B14F-4D97-AF65-F5344CB8AC3E}">
        <p14:creationId xmlns:p14="http://schemas.microsoft.com/office/powerpoint/2010/main" val="92840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620688"/>
            <a:ext cx="8856984" cy="5472607"/>
          </a:xfrm>
        </p:spPr>
        <p:txBody>
          <a:bodyPr>
            <a:normAutofit fontScale="32500" lnSpcReduction="20000"/>
          </a:bodyPr>
          <a:lstStyle/>
          <a:p>
            <a:pPr lvl="0"/>
            <a:r>
              <a:rPr lang="en-GB" sz="6400" dirty="0" smtClean="0"/>
              <a:t>Before each event </a:t>
            </a:r>
            <a:r>
              <a:rPr lang="en-GB" sz="6400" dirty="0" smtClean="0"/>
              <a:t>parents </a:t>
            </a:r>
            <a:r>
              <a:rPr lang="en-GB" sz="6400" dirty="0"/>
              <a:t>are asked to sign an agreement confirming that any photographs/videos taken will be for personal/family use only and will not be uploaded to the internet.  Only those parents who sign the necessary agreement will be permitted to take photographs (a register may be needed to monitor compliance)</a:t>
            </a:r>
          </a:p>
          <a:p>
            <a:pPr lvl="0"/>
            <a:r>
              <a:rPr lang="en-GB" sz="6400" dirty="0"/>
              <a:t>Parents are advised in the school prospectus what the school parental photography policy is and sign agreement confirming any images captured will not be shared online upon enrolment  </a:t>
            </a:r>
          </a:p>
          <a:p>
            <a:pPr lvl="0"/>
            <a:r>
              <a:rPr lang="en-GB" sz="6400" dirty="0"/>
              <a:t>The school makes an announcement at the start of each event to advise that images should not be shared online/made publicly available</a:t>
            </a:r>
          </a:p>
          <a:p>
            <a:pPr lvl="0"/>
            <a:r>
              <a:rPr lang="en-GB" sz="6400" dirty="0"/>
              <a:t>The </a:t>
            </a:r>
            <a:r>
              <a:rPr lang="en-GB" sz="6400" dirty="0" smtClean="0"/>
              <a:t>school as </a:t>
            </a:r>
            <a:r>
              <a:rPr lang="en-GB" sz="6400" dirty="0"/>
              <a:t>part of a wider strategy on e-safety/internet use </a:t>
            </a:r>
            <a:r>
              <a:rPr lang="en-GB" sz="6400" dirty="0" smtClean="0"/>
              <a:t>informs </a:t>
            </a:r>
            <a:r>
              <a:rPr lang="en-GB" sz="6400" dirty="0"/>
              <a:t>parents and children of the risk of publishing digital images </a:t>
            </a:r>
            <a:r>
              <a:rPr lang="en-GB" sz="6400" dirty="0" smtClean="0"/>
              <a:t>online and may highlight why </a:t>
            </a:r>
            <a:r>
              <a:rPr lang="en-GB" sz="6400" dirty="0"/>
              <a:t>some people do not want their </a:t>
            </a:r>
            <a:r>
              <a:rPr lang="en-GB" sz="6400"/>
              <a:t>images </a:t>
            </a:r>
            <a:r>
              <a:rPr lang="en-GB" sz="6400" smtClean="0"/>
              <a:t>online.</a:t>
            </a:r>
            <a:endParaRPr lang="en-GB" sz="6400" dirty="0"/>
          </a:p>
          <a:p>
            <a:r>
              <a:rPr lang="en-GB" sz="6400" dirty="0"/>
              <a:t>Ensure </a:t>
            </a:r>
            <a:r>
              <a:rPr lang="en-GB" sz="6400" dirty="0" smtClean="0"/>
              <a:t>parents </a:t>
            </a:r>
            <a:r>
              <a:rPr lang="en-GB" sz="6400" dirty="0"/>
              <a:t>realise that the same principles apply to photographs taken by camera phone  - photographs are for personal use only so no uploading </a:t>
            </a:r>
          </a:p>
          <a:p>
            <a:endParaRPr lang="en-GB" dirty="0"/>
          </a:p>
        </p:txBody>
      </p:sp>
      <p:sp>
        <p:nvSpPr>
          <p:cNvPr id="4" name="Title 3"/>
          <p:cNvSpPr>
            <a:spLocks noGrp="1"/>
          </p:cNvSpPr>
          <p:nvPr>
            <p:ph type="title"/>
          </p:nvPr>
        </p:nvSpPr>
        <p:spPr>
          <a:xfrm>
            <a:off x="179512" y="1"/>
            <a:ext cx="8229600" cy="620688"/>
          </a:xfrm>
        </p:spPr>
        <p:txBody>
          <a:bodyPr/>
          <a:lstStyle/>
          <a:p>
            <a:pPr>
              <a:buNone/>
            </a:pPr>
            <a:r>
              <a:rPr lang="en-GB" dirty="0" smtClean="0"/>
              <a:t>How to deal with internet sharing?</a:t>
            </a:r>
            <a:endParaRPr lang="en-GB" dirty="0"/>
          </a:p>
        </p:txBody>
      </p:sp>
    </p:spTree>
    <p:extLst>
      <p:ext uri="{BB962C8B-B14F-4D97-AF65-F5344CB8AC3E}">
        <p14:creationId xmlns:p14="http://schemas.microsoft.com/office/powerpoint/2010/main" val="3653481999"/>
      </p:ext>
    </p:extLst>
  </p:cSld>
  <p:clrMapOvr>
    <a:masterClrMapping/>
  </p:clrMapOvr>
</p:sld>
</file>

<file path=ppt/theme/theme1.xml><?xml version="1.0" encoding="utf-8"?>
<a:theme xmlns:a="http://schemas.openxmlformats.org/drawingml/2006/main" name="www.PresenterMedia.com - the chalkboard">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 presentation</Template>
  <TotalTime>1374</TotalTime>
  <Words>772</Words>
  <Application>Microsoft Office PowerPoint</Application>
  <PresentationFormat>On-screen Show (4:3)</PresentationFormat>
  <Paragraphs>46</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Segoe UI</vt:lpstr>
      <vt:lpstr>Perpetua</vt:lpstr>
      <vt:lpstr>Wingdings</vt:lpstr>
      <vt:lpstr>www.PresenterMedia.com - the chalkboard</vt:lpstr>
      <vt:lpstr>Current local authority best practice</vt:lpstr>
      <vt:lpstr>Ensuring parents understand the school policy </vt:lpstr>
      <vt:lpstr>What the policy might include (1)</vt:lpstr>
      <vt:lpstr>What the policy might include (2)</vt:lpstr>
      <vt:lpstr>An opt out approach?</vt:lpstr>
      <vt:lpstr>A consent based approach?</vt:lpstr>
      <vt:lpstr>An authorisation only approach?</vt:lpstr>
      <vt:lpstr>Schools record events (instead/as well)</vt:lpstr>
      <vt:lpstr>How to deal with internet sharing?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parents be able to take photos at a school play or at sports day?  A critical analysis of current education authority guidance</dc:title>
  <dc:creator>Claire andPaul</dc:creator>
  <cp:lastModifiedBy>Bessant</cp:lastModifiedBy>
  <cp:revision>91</cp:revision>
  <cp:lastPrinted>2014-05-21T11:19:29Z</cp:lastPrinted>
  <dcterms:created xsi:type="dcterms:W3CDTF">2014-04-01T09:52:07Z</dcterms:created>
  <dcterms:modified xsi:type="dcterms:W3CDTF">2015-05-13T10:57:03Z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