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8" r:id="rId2"/>
    <p:sldId id="279" r:id="rId3"/>
    <p:sldId id="268" r:id="rId4"/>
    <p:sldId id="269" r:id="rId5"/>
    <p:sldId id="296" r:id="rId6"/>
    <p:sldId id="297" r:id="rId7"/>
    <p:sldId id="293" r:id="rId8"/>
    <p:sldId id="294" r:id="rId9"/>
    <p:sldId id="301" r:id="rId10"/>
    <p:sldId id="270" r:id="rId11"/>
    <p:sldId id="302" r:id="rId12"/>
    <p:sldId id="280" r:id="rId13"/>
    <p:sldId id="299" r:id="rId14"/>
    <p:sldId id="295" r:id="rId15"/>
    <p:sldId id="282" r:id="rId16"/>
    <p:sldId id="304" r:id="rId17"/>
    <p:sldId id="303" r:id="rId18"/>
    <p:sldId id="259" r:id="rId19"/>
    <p:sldId id="260" r:id="rId20"/>
    <p:sldId id="284" r:id="rId21"/>
    <p:sldId id="310" r:id="rId22"/>
    <p:sldId id="307" r:id="rId23"/>
    <p:sldId id="309" r:id="rId24"/>
    <p:sldId id="311" r:id="rId25"/>
    <p:sldId id="263" r:id="rId26"/>
    <p:sldId id="316" r:id="rId27"/>
    <p:sldId id="312" r:id="rId28"/>
    <p:sldId id="314" r:id="rId29"/>
    <p:sldId id="287" r:id="rId30"/>
    <p:sldId id="317" r:id="rId31"/>
    <p:sldId id="318" r:id="rId32"/>
    <p:sldId id="276" r:id="rId33"/>
    <p:sldId id="306" r:id="rId34"/>
    <p:sldId id="31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33FE4-9671-4791-8F02-1D9C73C18EFE}" type="datetimeFigureOut">
              <a:rPr lang="en-GB" smtClean="0"/>
              <a:t>22/10/2015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6D4BE1-33E0-44E8-9F49-98F19208C7CC}" type="slidenum">
              <a:rPr lang="en-GB" smtClean="0"/>
              <a:t>‹#›</a:t>
            </a:fld>
            <a:endParaRPr lang="en-GB"/>
          </a:p>
        </p:txBody>
      </p:sp>
    </p:spTree>
    <p:extLst>
      <p:ext uri="{BB962C8B-B14F-4D97-AF65-F5344CB8AC3E}">
        <p14:creationId xmlns:p14="http://schemas.microsoft.com/office/powerpoint/2010/main" val="243438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oo.org.uk/visualisation/adult_obesity"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data-archive.ac.uk/"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oo.org.uk/NOO_pub/Key_data"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data-archive.ac.uk/"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data-archive.ac.u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hscic.gov.uk/catalogue/PUB1607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hscic.gov.uk/ncm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Times New Roman" pitchFamily="-107"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07" charset="0"/>
                <a:ea typeface="ＭＳ Ｐゴシック" pitchFamily="-107" charset="-128"/>
              </a:defRPr>
            </a:lvl1pPr>
            <a:lvl2pPr marL="742950" indent="-285750" eaLnBrk="0" hangingPunct="0">
              <a:spcBef>
                <a:spcPct val="30000"/>
              </a:spcBef>
              <a:defRPr sz="1200">
                <a:solidFill>
                  <a:schemeClr val="tx1"/>
                </a:solidFill>
                <a:latin typeface="Times New Roman" pitchFamily="-107" charset="0"/>
                <a:ea typeface="ＭＳ Ｐゴシック" pitchFamily="-107" charset="-128"/>
              </a:defRPr>
            </a:lvl2pPr>
            <a:lvl3pPr marL="1143000" indent="-228600" eaLnBrk="0" hangingPunct="0">
              <a:spcBef>
                <a:spcPct val="30000"/>
              </a:spcBef>
              <a:defRPr sz="1200">
                <a:solidFill>
                  <a:schemeClr val="tx1"/>
                </a:solidFill>
                <a:latin typeface="Times New Roman" pitchFamily="-107" charset="0"/>
                <a:ea typeface="ＭＳ Ｐゴシック" pitchFamily="-107" charset="-128"/>
              </a:defRPr>
            </a:lvl3pPr>
            <a:lvl4pPr marL="1600200" indent="-228600" eaLnBrk="0" hangingPunct="0">
              <a:spcBef>
                <a:spcPct val="30000"/>
              </a:spcBef>
              <a:defRPr sz="1200">
                <a:solidFill>
                  <a:schemeClr val="tx1"/>
                </a:solidFill>
                <a:latin typeface="Times New Roman" pitchFamily="-107" charset="0"/>
                <a:ea typeface="ＭＳ Ｐゴシック" pitchFamily="-107" charset="-128"/>
              </a:defRPr>
            </a:lvl4pPr>
            <a:lvl5pPr marL="2057400" indent="-228600" eaLnBrk="0" hangingPunct="0">
              <a:spcBef>
                <a:spcPct val="30000"/>
              </a:spcBef>
              <a:defRPr sz="1200">
                <a:solidFill>
                  <a:schemeClr val="tx1"/>
                </a:solidFill>
                <a:latin typeface="Times New Roman" pitchFamily="-107" charset="0"/>
                <a:ea typeface="ＭＳ Ｐゴシック" pitchFamily="-107" charset="-128"/>
              </a:defRPr>
            </a:lvl5pPr>
            <a:lvl6pPr marL="25146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6pPr>
            <a:lvl7pPr marL="29718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7pPr>
            <a:lvl8pPr marL="34290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8pPr>
            <a:lvl9pPr marL="38862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9pPr>
          </a:lstStyle>
          <a:p>
            <a:pPr eaLnBrk="1" hangingPunct="1">
              <a:spcBef>
                <a:spcPct val="0"/>
              </a:spcBef>
            </a:pPr>
            <a:fld id="{46C1E1CC-32E9-4DB4-B262-C165D02E3A5C}" type="slidenum">
              <a:rPr lang="en-GB" altLang="en-US">
                <a:solidFill>
                  <a:prstClr val="black"/>
                </a:solidFill>
              </a:rPr>
              <a:pPr eaLnBrk="1" hangingPunct="1">
                <a:spcBef>
                  <a:spcPct val="0"/>
                </a:spcBef>
              </a:pPr>
              <a:t>1</a:t>
            </a:fld>
            <a:endParaRPr lang="en-GB"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Times New Roman" pitchFamily="-107"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07" charset="0"/>
                <a:ea typeface="ＭＳ Ｐゴシック" pitchFamily="-107" charset="-128"/>
              </a:defRPr>
            </a:lvl1pPr>
            <a:lvl2pPr marL="742950" indent="-285750" eaLnBrk="0" hangingPunct="0">
              <a:spcBef>
                <a:spcPct val="30000"/>
              </a:spcBef>
              <a:defRPr sz="1200">
                <a:solidFill>
                  <a:schemeClr val="tx1"/>
                </a:solidFill>
                <a:latin typeface="Times New Roman" pitchFamily="-107" charset="0"/>
                <a:ea typeface="ＭＳ Ｐゴシック" pitchFamily="-107" charset="-128"/>
              </a:defRPr>
            </a:lvl2pPr>
            <a:lvl3pPr marL="1143000" indent="-228600" eaLnBrk="0" hangingPunct="0">
              <a:spcBef>
                <a:spcPct val="30000"/>
              </a:spcBef>
              <a:defRPr sz="1200">
                <a:solidFill>
                  <a:schemeClr val="tx1"/>
                </a:solidFill>
                <a:latin typeface="Times New Roman" pitchFamily="-107" charset="0"/>
                <a:ea typeface="ＭＳ Ｐゴシック" pitchFamily="-107" charset="-128"/>
              </a:defRPr>
            </a:lvl3pPr>
            <a:lvl4pPr marL="1600200" indent="-228600" eaLnBrk="0" hangingPunct="0">
              <a:spcBef>
                <a:spcPct val="30000"/>
              </a:spcBef>
              <a:defRPr sz="1200">
                <a:solidFill>
                  <a:schemeClr val="tx1"/>
                </a:solidFill>
                <a:latin typeface="Times New Roman" pitchFamily="-107" charset="0"/>
                <a:ea typeface="ＭＳ Ｐゴシック" pitchFamily="-107" charset="-128"/>
              </a:defRPr>
            </a:lvl4pPr>
            <a:lvl5pPr marL="2057400" indent="-228600" eaLnBrk="0" hangingPunct="0">
              <a:spcBef>
                <a:spcPct val="30000"/>
              </a:spcBef>
              <a:defRPr sz="1200">
                <a:solidFill>
                  <a:schemeClr val="tx1"/>
                </a:solidFill>
                <a:latin typeface="Times New Roman" pitchFamily="-107" charset="0"/>
                <a:ea typeface="ＭＳ Ｐゴシック" pitchFamily="-107" charset="-128"/>
              </a:defRPr>
            </a:lvl5pPr>
            <a:lvl6pPr marL="25146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6pPr>
            <a:lvl7pPr marL="29718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7pPr>
            <a:lvl8pPr marL="34290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8pPr>
            <a:lvl9pPr marL="38862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9pPr>
          </a:lstStyle>
          <a:p>
            <a:pPr eaLnBrk="1" hangingPunct="1">
              <a:spcBef>
                <a:spcPct val="0"/>
              </a:spcBef>
            </a:pPr>
            <a:fld id="{01EA79F2-A5F3-42D8-807D-FCF316404F66}" type="slidenum">
              <a:rPr lang="en-GB" altLang="en-US">
                <a:solidFill>
                  <a:prstClr val="black"/>
                </a:solidFill>
              </a:rPr>
              <a:pPr eaLnBrk="1" hangingPunct="1">
                <a:spcBef>
                  <a:spcPct val="0"/>
                </a:spcBef>
              </a:pPr>
              <a:t>18</a:t>
            </a:fld>
            <a:endParaRPr lang="en-GB"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imes New Roman" pitchFamily="-107" charset="0"/>
              </a:rPr>
              <a:t>Study included pie and chips, fish and chips, sweet and sour chicken, chicken chow mein, chicken tikka masala, chicken madras, margherita pizza and pepperoni pizza.</a:t>
            </a:r>
          </a:p>
          <a:p>
            <a:endParaRPr lang="en-GB" altLang="en-US" smtClean="0">
              <a:latin typeface="Times New Roman" pitchFamily="-107" charset="0"/>
            </a:endParaRPr>
          </a:p>
          <a:p>
            <a:r>
              <a:rPr lang="en-GB" altLang="en-US" smtClean="0">
                <a:latin typeface="Times New Roman" pitchFamily="-107" charset="0"/>
              </a:rPr>
              <a:t>Saturated fat worst offenders: pizzas and fish and chips</a:t>
            </a:r>
          </a:p>
          <a:p>
            <a:r>
              <a:rPr lang="en-GB" altLang="en-US" smtClean="0">
                <a:latin typeface="Times New Roman" pitchFamily="-107" charset="0"/>
              </a:rPr>
              <a:t>Calories: best – chicken chow mein</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07" charset="0"/>
                <a:ea typeface="ＭＳ Ｐゴシック" pitchFamily="-107" charset="-128"/>
              </a:defRPr>
            </a:lvl1pPr>
            <a:lvl2pPr marL="742950" indent="-285750" eaLnBrk="0" hangingPunct="0">
              <a:spcBef>
                <a:spcPct val="30000"/>
              </a:spcBef>
              <a:defRPr sz="1200">
                <a:solidFill>
                  <a:schemeClr val="tx1"/>
                </a:solidFill>
                <a:latin typeface="Times New Roman" pitchFamily="-107" charset="0"/>
                <a:ea typeface="ＭＳ Ｐゴシック" pitchFamily="-107" charset="-128"/>
              </a:defRPr>
            </a:lvl2pPr>
            <a:lvl3pPr marL="1143000" indent="-228600" eaLnBrk="0" hangingPunct="0">
              <a:spcBef>
                <a:spcPct val="30000"/>
              </a:spcBef>
              <a:defRPr sz="1200">
                <a:solidFill>
                  <a:schemeClr val="tx1"/>
                </a:solidFill>
                <a:latin typeface="Times New Roman" pitchFamily="-107" charset="0"/>
                <a:ea typeface="ＭＳ Ｐゴシック" pitchFamily="-107" charset="-128"/>
              </a:defRPr>
            </a:lvl3pPr>
            <a:lvl4pPr marL="1600200" indent="-228600" eaLnBrk="0" hangingPunct="0">
              <a:spcBef>
                <a:spcPct val="30000"/>
              </a:spcBef>
              <a:defRPr sz="1200">
                <a:solidFill>
                  <a:schemeClr val="tx1"/>
                </a:solidFill>
                <a:latin typeface="Times New Roman" pitchFamily="-107" charset="0"/>
                <a:ea typeface="ＭＳ Ｐゴシック" pitchFamily="-107" charset="-128"/>
              </a:defRPr>
            </a:lvl4pPr>
            <a:lvl5pPr marL="2057400" indent="-228600" eaLnBrk="0" hangingPunct="0">
              <a:spcBef>
                <a:spcPct val="30000"/>
              </a:spcBef>
              <a:defRPr sz="1200">
                <a:solidFill>
                  <a:schemeClr val="tx1"/>
                </a:solidFill>
                <a:latin typeface="Times New Roman" pitchFamily="-107" charset="0"/>
                <a:ea typeface="ＭＳ Ｐゴシック" pitchFamily="-107" charset="-128"/>
              </a:defRPr>
            </a:lvl5pPr>
            <a:lvl6pPr marL="25146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6pPr>
            <a:lvl7pPr marL="29718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7pPr>
            <a:lvl8pPr marL="34290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8pPr>
            <a:lvl9pPr marL="38862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9pPr>
          </a:lstStyle>
          <a:p>
            <a:pPr eaLnBrk="1" hangingPunct="1">
              <a:spcBef>
                <a:spcPct val="0"/>
              </a:spcBef>
            </a:pPr>
            <a:fld id="{63F6FA62-ED75-4D93-AF33-01718C32DE52}" type="slidenum">
              <a:rPr lang="en-GB" altLang="en-US">
                <a:solidFill>
                  <a:prstClr val="black"/>
                </a:solidFill>
              </a:rPr>
              <a:pPr eaLnBrk="1" hangingPunct="1">
                <a:spcBef>
                  <a:spcPct val="0"/>
                </a:spcBef>
              </a:pPr>
              <a:t>19</a:t>
            </a:fld>
            <a:endParaRPr lang="en-GB"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altLang="en-US" smtClean="0">
                <a:latin typeface="Times New Roman" pitchFamily="-107" charset="0"/>
              </a:rPr>
              <a:t>All visits / activities to businesses are recorded on MVM</a:t>
            </a:r>
          </a:p>
          <a:p>
            <a:pPr>
              <a:buFontTx/>
              <a:buChar char="•"/>
            </a:pPr>
            <a:r>
              <a:rPr lang="en-GB" altLang="en-US" smtClean="0">
                <a:latin typeface="Times New Roman" pitchFamily="-107" charset="0"/>
              </a:rPr>
              <a:t>As all businesses must register they declare what type of business they are eg fish and chips, sandwich shop etc these are held and can be searched</a:t>
            </a:r>
          </a:p>
          <a:p>
            <a:pPr>
              <a:buFontTx/>
              <a:buChar char="•"/>
            </a:pPr>
            <a:r>
              <a:rPr lang="en-GB" altLang="en-US" smtClean="0">
                <a:latin typeface="Times New Roman" pitchFamily="-107" charset="0"/>
              </a:rPr>
              <a:t>All food visits are held on MVM which is a computer database used to monitor work and generate statutory returns.</a:t>
            </a:r>
          </a:p>
          <a:p>
            <a:pPr>
              <a:buFontTx/>
              <a:buChar char="•"/>
            </a:pPr>
            <a:r>
              <a:rPr lang="en-GB" altLang="en-US" smtClean="0">
                <a:latin typeface="Times New Roman" pitchFamily="-107" charset="0"/>
              </a:rPr>
              <a:t>Rarely do any form of data interrogation from a public health point of view</a:t>
            </a:r>
          </a:p>
          <a:p>
            <a:endParaRPr lang="en-GB" altLang="en-US" smtClean="0">
              <a:latin typeface="Times New Roman" pitchFamily="-107" charset="0"/>
            </a:endParaRPr>
          </a:p>
          <a:p>
            <a:endParaRPr lang="en-GB" altLang="en-US" smtClean="0">
              <a:latin typeface="Times New Roman" pitchFamily="-107"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07" charset="0"/>
                <a:ea typeface="ＭＳ Ｐゴシック" pitchFamily="-107" charset="-128"/>
              </a:defRPr>
            </a:lvl1pPr>
            <a:lvl2pPr marL="742950" indent="-285750" eaLnBrk="0" hangingPunct="0">
              <a:spcBef>
                <a:spcPct val="30000"/>
              </a:spcBef>
              <a:defRPr sz="1200">
                <a:solidFill>
                  <a:schemeClr val="tx1"/>
                </a:solidFill>
                <a:latin typeface="Times New Roman" pitchFamily="-107" charset="0"/>
                <a:ea typeface="ＭＳ Ｐゴシック" pitchFamily="-107" charset="-128"/>
              </a:defRPr>
            </a:lvl2pPr>
            <a:lvl3pPr marL="1143000" indent="-228600" eaLnBrk="0" hangingPunct="0">
              <a:spcBef>
                <a:spcPct val="30000"/>
              </a:spcBef>
              <a:defRPr sz="1200">
                <a:solidFill>
                  <a:schemeClr val="tx1"/>
                </a:solidFill>
                <a:latin typeface="Times New Roman" pitchFamily="-107" charset="0"/>
                <a:ea typeface="ＭＳ Ｐゴシック" pitchFamily="-107" charset="-128"/>
              </a:defRPr>
            </a:lvl3pPr>
            <a:lvl4pPr marL="1600200" indent="-228600" eaLnBrk="0" hangingPunct="0">
              <a:spcBef>
                <a:spcPct val="30000"/>
              </a:spcBef>
              <a:defRPr sz="1200">
                <a:solidFill>
                  <a:schemeClr val="tx1"/>
                </a:solidFill>
                <a:latin typeface="Times New Roman" pitchFamily="-107" charset="0"/>
                <a:ea typeface="ＭＳ Ｐゴシック" pitchFamily="-107" charset="-128"/>
              </a:defRPr>
            </a:lvl4pPr>
            <a:lvl5pPr marL="2057400" indent="-228600" eaLnBrk="0" hangingPunct="0">
              <a:spcBef>
                <a:spcPct val="30000"/>
              </a:spcBef>
              <a:defRPr sz="1200">
                <a:solidFill>
                  <a:schemeClr val="tx1"/>
                </a:solidFill>
                <a:latin typeface="Times New Roman" pitchFamily="-107" charset="0"/>
                <a:ea typeface="ＭＳ Ｐゴシック" pitchFamily="-107" charset="-128"/>
              </a:defRPr>
            </a:lvl5pPr>
            <a:lvl6pPr marL="25146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6pPr>
            <a:lvl7pPr marL="29718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7pPr>
            <a:lvl8pPr marL="34290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8pPr>
            <a:lvl9pPr marL="38862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9pPr>
          </a:lstStyle>
          <a:p>
            <a:pPr eaLnBrk="1" hangingPunct="1">
              <a:spcBef>
                <a:spcPct val="0"/>
              </a:spcBef>
            </a:pPr>
            <a:fld id="{48A50706-6F00-479F-B3D2-C983E471E28E}" type="slidenum">
              <a:rPr lang="en-GB" altLang="en-US">
                <a:solidFill>
                  <a:prstClr val="black"/>
                </a:solidFill>
              </a:rPr>
              <a:pPr eaLnBrk="1" hangingPunct="1">
                <a:spcBef>
                  <a:spcPct val="0"/>
                </a:spcBef>
              </a:pPr>
              <a:t>21</a:t>
            </a:fld>
            <a:endParaRPr lang="en-GB"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Cost effective and convenient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Comprehensive and systematically collected databases maintained over time can provide valuable information which can form the basis for research studies.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Whilst it is an offence to falsely describe or present food (Food Safety Act, 1990, s.15) takeaways are not required to provide nutritional labelling, therefore consumers may find it difficult to make an informed choice of the nutritional value of meal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846D4BE1-33E0-44E8-9F49-98F19208C7CC}" type="slidenum">
              <a:rPr lang="en-GB" smtClean="0"/>
              <a:t>24</a:t>
            </a:fld>
            <a:endParaRPr lang="en-GB"/>
          </a:p>
        </p:txBody>
      </p:sp>
    </p:spTree>
    <p:extLst>
      <p:ext uri="{BB962C8B-B14F-4D97-AF65-F5344CB8AC3E}">
        <p14:creationId xmlns:p14="http://schemas.microsoft.com/office/powerpoint/2010/main" val="2151370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altLang="en-US" smtClean="0">
                <a:latin typeface="Times New Roman" pitchFamily="-107" charset="0"/>
              </a:rPr>
              <a:t>FBOs are required to register with Env Health and state what type of food business they intend to operate.</a:t>
            </a:r>
          </a:p>
          <a:p>
            <a:pPr>
              <a:buFontTx/>
              <a:buChar char="•"/>
            </a:pPr>
            <a:r>
              <a:rPr lang="en-GB" altLang="en-US" smtClean="0">
                <a:latin typeface="Times New Roman" pitchFamily="-107" charset="0"/>
              </a:rPr>
              <a:t>Observations by staff are that businesses are diversifying eg sandwich retailers offering a wider selection of hot food / Sunday lunches as take outs.</a:t>
            </a:r>
          </a:p>
          <a:p>
            <a:pPr>
              <a:buFontTx/>
              <a:buChar char="•"/>
            </a:pPr>
            <a:r>
              <a:rPr lang="en-GB" altLang="en-US" smtClean="0">
                <a:latin typeface="Times New Roman" pitchFamily="-107" charset="0"/>
              </a:rPr>
              <a:t>Over 5 year period we have seen a + 69% increase in businesses</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07" charset="0"/>
                <a:ea typeface="ＭＳ Ｐゴシック" pitchFamily="-107" charset="-128"/>
              </a:defRPr>
            </a:lvl1pPr>
            <a:lvl2pPr marL="742950" indent="-285750" eaLnBrk="0" hangingPunct="0">
              <a:spcBef>
                <a:spcPct val="30000"/>
              </a:spcBef>
              <a:defRPr sz="1200">
                <a:solidFill>
                  <a:schemeClr val="tx1"/>
                </a:solidFill>
                <a:latin typeface="Times New Roman" pitchFamily="-107" charset="0"/>
                <a:ea typeface="ＭＳ Ｐゴシック" pitchFamily="-107" charset="-128"/>
              </a:defRPr>
            </a:lvl2pPr>
            <a:lvl3pPr marL="1143000" indent="-228600" eaLnBrk="0" hangingPunct="0">
              <a:spcBef>
                <a:spcPct val="30000"/>
              </a:spcBef>
              <a:defRPr sz="1200">
                <a:solidFill>
                  <a:schemeClr val="tx1"/>
                </a:solidFill>
                <a:latin typeface="Times New Roman" pitchFamily="-107" charset="0"/>
                <a:ea typeface="ＭＳ Ｐゴシック" pitchFamily="-107" charset="-128"/>
              </a:defRPr>
            </a:lvl3pPr>
            <a:lvl4pPr marL="1600200" indent="-228600" eaLnBrk="0" hangingPunct="0">
              <a:spcBef>
                <a:spcPct val="30000"/>
              </a:spcBef>
              <a:defRPr sz="1200">
                <a:solidFill>
                  <a:schemeClr val="tx1"/>
                </a:solidFill>
                <a:latin typeface="Times New Roman" pitchFamily="-107" charset="0"/>
                <a:ea typeface="ＭＳ Ｐゴシック" pitchFamily="-107" charset="-128"/>
              </a:defRPr>
            </a:lvl4pPr>
            <a:lvl5pPr marL="2057400" indent="-228600" eaLnBrk="0" hangingPunct="0">
              <a:spcBef>
                <a:spcPct val="30000"/>
              </a:spcBef>
              <a:defRPr sz="1200">
                <a:solidFill>
                  <a:schemeClr val="tx1"/>
                </a:solidFill>
                <a:latin typeface="Times New Roman" pitchFamily="-107" charset="0"/>
                <a:ea typeface="ＭＳ Ｐゴシック" pitchFamily="-107" charset="-128"/>
              </a:defRPr>
            </a:lvl5pPr>
            <a:lvl6pPr marL="25146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6pPr>
            <a:lvl7pPr marL="29718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7pPr>
            <a:lvl8pPr marL="34290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8pPr>
            <a:lvl9pPr marL="38862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9pPr>
          </a:lstStyle>
          <a:p>
            <a:pPr eaLnBrk="1" hangingPunct="1">
              <a:spcBef>
                <a:spcPct val="0"/>
              </a:spcBef>
            </a:pPr>
            <a:fld id="{FF5CCECF-5A57-4746-86E1-EB848DFF3C15}" type="slidenum">
              <a:rPr lang="en-GB" altLang="en-US">
                <a:solidFill>
                  <a:prstClr val="black"/>
                </a:solidFill>
              </a:rPr>
              <a:pPr eaLnBrk="1" hangingPunct="1">
                <a:spcBef>
                  <a:spcPct val="0"/>
                </a:spcBef>
              </a:pPr>
              <a:t>25</a:t>
            </a:fld>
            <a:endParaRPr lang="en-GB"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07"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07" charset="0"/>
                <a:ea typeface="ＭＳ Ｐゴシック" pitchFamily="-107" charset="-128"/>
              </a:defRPr>
            </a:lvl1pPr>
            <a:lvl2pPr marL="742950" indent="-285750" eaLnBrk="0" hangingPunct="0">
              <a:spcBef>
                <a:spcPct val="30000"/>
              </a:spcBef>
              <a:defRPr sz="1200">
                <a:solidFill>
                  <a:schemeClr val="tx1"/>
                </a:solidFill>
                <a:latin typeface="Times New Roman" pitchFamily="-107" charset="0"/>
                <a:ea typeface="ＭＳ Ｐゴシック" pitchFamily="-107" charset="-128"/>
              </a:defRPr>
            </a:lvl2pPr>
            <a:lvl3pPr marL="1143000" indent="-228600" eaLnBrk="0" hangingPunct="0">
              <a:spcBef>
                <a:spcPct val="30000"/>
              </a:spcBef>
              <a:defRPr sz="1200">
                <a:solidFill>
                  <a:schemeClr val="tx1"/>
                </a:solidFill>
                <a:latin typeface="Times New Roman" pitchFamily="-107" charset="0"/>
                <a:ea typeface="ＭＳ Ｐゴシック" pitchFamily="-107" charset="-128"/>
              </a:defRPr>
            </a:lvl3pPr>
            <a:lvl4pPr marL="1600200" indent="-228600" eaLnBrk="0" hangingPunct="0">
              <a:spcBef>
                <a:spcPct val="30000"/>
              </a:spcBef>
              <a:defRPr sz="1200">
                <a:solidFill>
                  <a:schemeClr val="tx1"/>
                </a:solidFill>
                <a:latin typeface="Times New Roman" pitchFamily="-107" charset="0"/>
                <a:ea typeface="ＭＳ Ｐゴシック" pitchFamily="-107" charset="-128"/>
              </a:defRPr>
            </a:lvl4pPr>
            <a:lvl5pPr marL="2057400" indent="-228600" eaLnBrk="0" hangingPunct="0">
              <a:spcBef>
                <a:spcPct val="30000"/>
              </a:spcBef>
              <a:defRPr sz="1200">
                <a:solidFill>
                  <a:schemeClr val="tx1"/>
                </a:solidFill>
                <a:latin typeface="Times New Roman" pitchFamily="-107" charset="0"/>
                <a:ea typeface="ＭＳ Ｐゴシック" pitchFamily="-107" charset="-128"/>
              </a:defRPr>
            </a:lvl5pPr>
            <a:lvl6pPr marL="25146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6pPr>
            <a:lvl7pPr marL="29718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7pPr>
            <a:lvl8pPr marL="34290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8pPr>
            <a:lvl9pPr marL="38862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9pPr>
          </a:lstStyle>
          <a:p>
            <a:pPr eaLnBrk="1" hangingPunct="1">
              <a:spcBef>
                <a:spcPct val="0"/>
              </a:spcBef>
            </a:pPr>
            <a:fld id="{EDB3B4BF-0BB3-4D0F-9144-A5E5396F0AD3}" type="slidenum">
              <a:rPr lang="en-GB" altLang="en-US">
                <a:solidFill>
                  <a:prstClr val="black"/>
                </a:solidFill>
              </a:rPr>
              <a:pPr eaLnBrk="1" hangingPunct="1">
                <a:spcBef>
                  <a:spcPct val="0"/>
                </a:spcBef>
              </a:pPr>
              <a:t>28</a:t>
            </a:fld>
            <a:endParaRPr lang="en-GB"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Commitment from Planning – local plan policy</a:t>
            </a:r>
            <a:r>
              <a:rPr lang="en-US" altLang="en-US" baseline="0" dirty="0" smtClean="0"/>
              <a:t> options to control the location of HFTA by establishing limits for max number within Borough’s </a:t>
            </a:r>
            <a:r>
              <a:rPr lang="en-US" altLang="en-US" baseline="0" dirty="0" err="1" smtClean="0"/>
              <a:t>centres</a:t>
            </a:r>
            <a:r>
              <a:rPr lang="en-US" altLang="en-US" baseline="0" dirty="0" smtClean="0"/>
              <a:t>. Continue to monitor applications from A3 &amp; A5 uses including number of applications, decisions and locations.  This will help to identify trends and hot spots and review effectiveness of current LDF planning policies.</a:t>
            </a:r>
          </a:p>
          <a:p>
            <a:pPr eaLnBrk="1" hangingPunct="1"/>
            <a:r>
              <a:rPr lang="en-US" altLang="en-US" baseline="0" dirty="0" smtClean="0"/>
              <a:t>Public Health – Healthy Schools/Family Lifestyle Programme. Training – all nutrition training – WM, ECHIC etc. includes reference to HFTA. Embed ‘think family’ initiative through a coordinated approach with local partners using the C4Life model.</a:t>
            </a:r>
          </a:p>
          <a:p>
            <a:pPr eaLnBrk="1" hangingPunct="1"/>
            <a:r>
              <a:rPr lang="en-US" altLang="en-US" dirty="0" err="1" smtClean="0"/>
              <a:t>Env</a:t>
            </a:r>
            <a:r>
              <a:rPr lang="en-US" altLang="en-US" dirty="0" smtClean="0"/>
              <a:t> Health,</a:t>
            </a:r>
            <a:r>
              <a:rPr lang="en-US" altLang="en-US" baseline="0" dirty="0" smtClean="0"/>
              <a:t> - work with proprietors - nutritional claims investigation, healthy options, educate re levels of obesity.</a:t>
            </a:r>
          </a:p>
          <a:p>
            <a:pPr eaLnBrk="1" hangingPunct="1"/>
            <a:r>
              <a:rPr lang="en-US" altLang="en-US" dirty="0" smtClean="0"/>
              <a:t>Joint – targeted educative</a:t>
            </a:r>
            <a:r>
              <a:rPr lang="en-US" altLang="en-US" baseline="0" dirty="0" smtClean="0"/>
              <a:t> approach, businesses and consumers, adults and children – to gain insights and attitudes to HFTA – uncover </a:t>
            </a:r>
            <a:r>
              <a:rPr lang="en-US" altLang="en-US" baseline="0" dirty="0" err="1" smtClean="0"/>
              <a:t>behaviour</a:t>
            </a:r>
            <a:r>
              <a:rPr lang="en-US" altLang="en-US" baseline="0" dirty="0" smtClean="0"/>
              <a:t>, cost, accessibility and availability.</a:t>
            </a:r>
          </a:p>
          <a:p>
            <a:pPr eaLnBrk="1" hangingPunct="1"/>
            <a:endParaRPr lang="en-US" altLang="en-US" dirty="0" smtClean="0"/>
          </a:p>
          <a:p>
            <a:endParaRPr lang="en-GB" dirty="0"/>
          </a:p>
        </p:txBody>
      </p:sp>
      <p:sp>
        <p:nvSpPr>
          <p:cNvPr id="4" name="Slide Number Placeholder 3"/>
          <p:cNvSpPr>
            <a:spLocks noGrp="1"/>
          </p:cNvSpPr>
          <p:nvPr>
            <p:ph type="sldNum" sz="quarter" idx="10"/>
          </p:nvPr>
        </p:nvSpPr>
        <p:spPr/>
        <p:txBody>
          <a:bodyPr/>
          <a:lstStyle/>
          <a:p>
            <a:fld id="{4B62A421-F7E4-4E2B-B26E-0C24F352FBF7}" type="slidenum">
              <a:rPr lang="en-GB" smtClean="0"/>
              <a:t>30</a:t>
            </a:fld>
            <a:endParaRPr lang="en-GB"/>
          </a:p>
        </p:txBody>
      </p:sp>
    </p:spTree>
    <p:extLst>
      <p:ext uri="{BB962C8B-B14F-4D97-AF65-F5344CB8AC3E}">
        <p14:creationId xmlns:p14="http://schemas.microsoft.com/office/powerpoint/2010/main" val="4266623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could work more with shops, supermarkets, restaurants, cafes and voluntary community services to promote</a:t>
            </a:r>
          </a:p>
          <a:p>
            <a:r>
              <a:rPr lang="en-GB" dirty="0" smtClean="0"/>
              <a:t>healthy eating choices that are consistent with existing good practice guidance and to provide supporting information.</a:t>
            </a:r>
          </a:p>
          <a:p>
            <a:r>
              <a:rPr lang="en-GB" dirty="0" smtClean="0"/>
              <a:t>work more creatively with the catering and retail trades to:</a:t>
            </a:r>
          </a:p>
          <a:p>
            <a:r>
              <a:rPr lang="en-GB" dirty="0" smtClean="0"/>
              <a:t>• improve food, drink and menu labelling</a:t>
            </a:r>
          </a:p>
          <a:p>
            <a:r>
              <a:rPr lang="en-GB" dirty="0" smtClean="0"/>
              <a:t>• reduce salt and sugar content of menus and portion sizes</a:t>
            </a:r>
          </a:p>
          <a:p>
            <a:r>
              <a:rPr lang="en-GB" dirty="0" smtClean="0"/>
              <a:t>• promote and stock healthier alternatives to traditional fast food, takeaways, sweets and sugary drinks</a:t>
            </a:r>
          </a:p>
          <a:p>
            <a:r>
              <a:rPr lang="en-GB" dirty="0" smtClean="0"/>
              <a:t>We could further develop planning policies that restrict the number of fast food outlets and vans around schools</a:t>
            </a:r>
          </a:p>
          <a:p>
            <a:r>
              <a:rPr lang="en-GB" dirty="0" smtClean="0"/>
              <a:t>and work with schools to reduce vending machines selling salty, sugary food and drinks.</a:t>
            </a:r>
          </a:p>
          <a:p>
            <a:endParaRPr lang="en-GB" dirty="0"/>
          </a:p>
        </p:txBody>
      </p:sp>
      <p:sp>
        <p:nvSpPr>
          <p:cNvPr id="4" name="Slide Number Placeholder 3"/>
          <p:cNvSpPr>
            <a:spLocks noGrp="1"/>
          </p:cNvSpPr>
          <p:nvPr>
            <p:ph type="sldNum" sz="quarter" idx="10"/>
          </p:nvPr>
        </p:nvSpPr>
        <p:spPr/>
        <p:txBody>
          <a:bodyPr/>
          <a:lstStyle/>
          <a:p>
            <a:fld id="{846D4BE1-33E0-44E8-9F49-98F19208C7CC}" type="slidenum">
              <a:rPr lang="en-GB" smtClean="0"/>
              <a:t>31</a:t>
            </a:fld>
            <a:endParaRPr lang="en-GB"/>
          </a:p>
        </p:txBody>
      </p:sp>
    </p:spTree>
    <p:extLst>
      <p:ext uri="{BB962C8B-B14F-4D97-AF65-F5344CB8AC3E}">
        <p14:creationId xmlns:p14="http://schemas.microsoft.com/office/powerpoint/2010/main" val="3560944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imes New Roman" pitchFamily="-107" charset="0"/>
              </a:rPr>
              <a:t>Physical activity – average adult spends TEN TIMES as long watching TV as doing even moderate intensity physical activity e.g. walking</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07" charset="0"/>
                <a:ea typeface="ＭＳ Ｐゴシック" pitchFamily="-107" charset="-128"/>
              </a:defRPr>
            </a:lvl1pPr>
            <a:lvl2pPr marL="742950" indent="-285750" eaLnBrk="0" hangingPunct="0">
              <a:spcBef>
                <a:spcPct val="30000"/>
              </a:spcBef>
              <a:defRPr sz="1200">
                <a:solidFill>
                  <a:schemeClr val="tx1"/>
                </a:solidFill>
                <a:latin typeface="Times New Roman" pitchFamily="-107" charset="0"/>
                <a:ea typeface="ＭＳ Ｐゴシック" pitchFamily="-107" charset="-128"/>
              </a:defRPr>
            </a:lvl2pPr>
            <a:lvl3pPr marL="1143000" indent="-228600" eaLnBrk="0" hangingPunct="0">
              <a:spcBef>
                <a:spcPct val="30000"/>
              </a:spcBef>
              <a:defRPr sz="1200">
                <a:solidFill>
                  <a:schemeClr val="tx1"/>
                </a:solidFill>
                <a:latin typeface="Times New Roman" pitchFamily="-107" charset="0"/>
                <a:ea typeface="ＭＳ Ｐゴシック" pitchFamily="-107" charset="-128"/>
              </a:defRPr>
            </a:lvl3pPr>
            <a:lvl4pPr marL="1600200" indent="-228600" eaLnBrk="0" hangingPunct="0">
              <a:spcBef>
                <a:spcPct val="30000"/>
              </a:spcBef>
              <a:defRPr sz="1200">
                <a:solidFill>
                  <a:schemeClr val="tx1"/>
                </a:solidFill>
                <a:latin typeface="Times New Roman" pitchFamily="-107" charset="0"/>
                <a:ea typeface="ＭＳ Ｐゴシック" pitchFamily="-107" charset="-128"/>
              </a:defRPr>
            </a:lvl4pPr>
            <a:lvl5pPr marL="2057400" indent="-228600" eaLnBrk="0" hangingPunct="0">
              <a:spcBef>
                <a:spcPct val="30000"/>
              </a:spcBef>
              <a:defRPr sz="1200">
                <a:solidFill>
                  <a:schemeClr val="tx1"/>
                </a:solidFill>
                <a:latin typeface="Times New Roman" pitchFamily="-107" charset="0"/>
                <a:ea typeface="ＭＳ Ｐゴシック" pitchFamily="-107" charset="-128"/>
              </a:defRPr>
            </a:lvl5pPr>
            <a:lvl6pPr marL="25146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6pPr>
            <a:lvl7pPr marL="29718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7pPr>
            <a:lvl8pPr marL="34290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8pPr>
            <a:lvl9pPr marL="38862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9pPr>
          </a:lstStyle>
          <a:p>
            <a:pPr eaLnBrk="1" hangingPunct="1">
              <a:spcBef>
                <a:spcPct val="0"/>
              </a:spcBef>
            </a:pPr>
            <a:fld id="{8A2CD78B-074C-483E-BB20-99D7E88B0747}" type="slidenum">
              <a:rPr lang="en-GB" altLang="en-US" smtClean="0"/>
              <a:pPr eaLnBrk="1" hangingPunct="1">
                <a:spcBef>
                  <a:spcPct val="0"/>
                </a:spcBef>
              </a:pPr>
              <a:t>32</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Times New Roman" pitchFamily="-107" charset="0"/>
              </a:rPr>
              <a:t>Series of slides to show progression of obesity over last two decades – demonstrates rapidity of change, and scale of the problem.</a:t>
            </a:r>
          </a:p>
          <a:p>
            <a:r>
              <a:rPr lang="en-GB" altLang="en-US" dirty="0" smtClean="0">
                <a:latin typeface="Times New Roman" pitchFamily="-107" charset="0"/>
              </a:rPr>
              <a:t>NOTE that this is all adults</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07" charset="0"/>
                <a:ea typeface="ＭＳ Ｐゴシック" pitchFamily="-107" charset="-128"/>
              </a:defRPr>
            </a:lvl1pPr>
            <a:lvl2pPr marL="742950" indent="-285750" eaLnBrk="0" hangingPunct="0">
              <a:spcBef>
                <a:spcPct val="30000"/>
              </a:spcBef>
              <a:defRPr sz="1200">
                <a:solidFill>
                  <a:schemeClr val="tx1"/>
                </a:solidFill>
                <a:latin typeface="Times New Roman" pitchFamily="-107" charset="0"/>
                <a:ea typeface="ＭＳ Ｐゴシック" pitchFamily="-107" charset="-128"/>
              </a:defRPr>
            </a:lvl2pPr>
            <a:lvl3pPr marL="1143000" indent="-228600" eaLnBrk="0" hangingPunct="0">
              <a:spcBef>
                <a:spcPct val="30000"/>
              </a:spcBef>
              <a:defRPr sz="1200">
                <a:solidFill>
                  <a:schemeClr val="tx1"/>
                </a:solidFill>
                <a:latin typeface="Times New Roman" pitchFamily="-107" charset="0"/>
                <a:ea typeface="ＭＳ Ｐゴシック" pitchFamily="-107" charset="-128"/>
              </a:defRPr>
            </a:lvl3pPr>
            <a:lvl4pPr marL="1600200" indent="-228600" eaLnBrk="0" hangingPunct="0">
              <a:spcBef>
                <a:spcPct val="30000"/>
              </a:spcBef>
              <a:defRPr sz="1200">
                <a:solidFill>
                  <a:schemeClr val="tx1"/>
                </a:solidFill>
                <a:latin typeface="Times New Roman" pitchFamily="-107" charset="0"/>
                <a:ea typeface="ＭＳ Ｐゴシック" pitchFamily="-107" charset="-128"/>
              </a:defRPr>
            </a:lvl4pPr>
            <a:lvl5pPr marL="2057400" indent="-228600" eaLnBrk="0" hangingPunct="0">
              <a:spcBef>
                <a:spcPct val="30000"/>
              </a:spcBef>
              <a:defRPr sz="1200">
                <a:solidFill>
                  <a:schemeClr val="tx1"/>
                </a:solidFill>
                <a:latin typeface="Times New Roman" pitchFamily="-107" charset="0"/>
                <a:ea typeface="ＭＳ Ｐゴシック" pitchFamily="-107" charset="-128"/>
              </a:defRPr>
            </a:lvl5pPr>
            <a:lvl6pPr marL="25146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6pPr>
            <a:lvl7pPr marL="29718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7pPr>
            <a:lvl8pPr marL="34290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8pPr>
            <a:lvl9pPr marL="38862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9pPr>
          </a:lstStyle>
          <a:p>
            <a:pPr eaLnBrk="1" hangingPunct="1">
              <a:spcBef>
                <a:spcPct val="0"/>
              </a:spcBef>
            </a:pPr>
            <a:fld id="{E0EF26B3-CA2A-4A00-83DB-C4BE14AB065E}" type="slidenum">
              <a:rPr lang="en-GB" altLang="en-US" smtClean="0"/>
              <a:pPr eaLnBrk="1" hangingPunct="1">
                <a:spcBef>
                  <a:spcPct val="0"/>
                </a:spcBef>
              </a:pPr>
              <a:t>3</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GB" dirty="0" smtClean="0">
                <a:ea typeface="ＭＳ Ｐゴシック" pitchFamily="34" charset="-128"/>
              </a:rPr>
              <a:t>Prevalence</a:t>
            </a:r>
            <a:r>
              <a:rPr lang="en-GB" baseline="0" dirty="0" smtClean="0">
                <a:ea typeface="ＭＳ Ｐゴシック" pitchFamily="34" charset="-128"/>
              </a:rPr>
              <a:t> of obesity among adults varies by region in England.</a:t>
            </a:r>
          </a:p>
          <a:p>
            <a:pPr eaLnBrk="1" hangingPunct="1">
              <a:spcBef>
                <a:spcPct val="0"/>
              </a:spcBef>
            </a:pPr>
            <a:endParaRPr lang="en-GB" baseline="0" dirty="0" smtClean="0">
              <a:ea typeface="ＭＳ Ｐゴシック" pitchFamily="34" charset="-128"/>
            </a:endParaRPr>
          </a:p>
          <a:p>
            <a:pPr eaLnBrk="1" hangingPunct="1">
              <a:spcBef>
                <a:spcPct val="0"/>
              </a:spcBef>
            </a:pPr>
            <a:r>
              <a:rPr lang="en-GB" dirty="0" smtClean="0">
                <a:ea typeface="ＭＳ Ｐゴシック" pitchFamily="34" charset="-128"/>
              </a:rPr>
              <a:t>Adult (aged 16+ years) age standardised obesity prevalence by English Region. The data in this chart were produced to create time-series maps for the Obesity Knowledge and Intelligence website, therefore no confidence limits are provided with the prevalence estimates.</a:t>
            </a:r>
          </a:p>
          <a:p>
            <a:pPr eaLnBrk="1" hangingPunct="1">
              <a:spcBef>
                <a:spcPct val="0"/>
              </a:spcBef>
            </a:pPr>
            <a:r>
              <a:rPr lang="en-GB" dirty="0" smtClean="0">
                <a:hlinkClick r:id="rId3"/>
              </a:rPr>
              <a:t>http://www.noo.org.uk/visualisation/adult_obesity</a:t>
            </a:r>
            <a:endParaRPr lang="en-GB" dirty="0" smtClean="0">
              <a:ea typeface="ＭＳ Ｐゴシック" pitchFamily="34" charset="-128"/>
            </a:endParaRPr>
          </a:p>
          <a:p>
            <a:pPr eaLnBrk="1" hangingPunct="1">
              <a:spcBef>
                <a:spcPct val="0"/>
              </a:spcBef>
            </a:pPr>
            <a:endParaRPr lang="en-GB" dirty="0" smtClean="0">
              <a:ea typeface="ＭＳ Ｐゴシック" pitchFamily="34" charset="-128"/>
            </a:endParaRPr>
          </a:p>
          <a:p>
            <a:pPr eaLnBrk="1" hangingPunct="1">
              <a:spcBef>
                <a:spcPct val="0"/>
              </a:spcBef>
            </a:pPr>
            <a:r>
              <a:rPr lang="en-GB" dirty="0" smtClean="0">
                <a:ea typeface="ＭＳ Ｐゴシック" pitchFamily="34" charset="-128"/>
              </a:rPr>
              <a:t>The</a:t>
            </a:r>
            <a:r>
              <a:rPr lang="en-GB" baseline="0" dirty="0" smtClean="0">
                <a:ea typeface="ＭＳ Ｐゴシック" pitchFamily="34" charset="-128"/>
              </a:rPr>
              <a:t> analysis for this chart was produced using </a:t>
            </a:r>
            <a:r>
              <a:rPr lang="en-GB" dirty="0" smtClean="0">
                <a:ea typeface="ＭＳ Ｐゴシック" pitchFamily="34" charset="-128"/>
              </a:rPr>
              <a:t>Health Survey for England</a:t>
            </a:r>
            <a:r>
              <a:rPr lang="en-GB" baseline="0" dirty="0" smtClean="0">
                <a:ea typeface="ＭＳ Ｐゴシック" pitchFamily="34" charset="-128"/>
              </a:rPr>
              <a:t> data from the UK Data Archive:</a:t>
            </a:r>
          </a:p>
          <a:p>
            <a:pPr eaLnBrk="1" hangingPunct="1">
              <a:spcBef>
                <a:spcPct val="0"/>
              </a:spcBef>
            </a:pPr>
            <a:r>
              <a:rPr lang="en-GB" dirty="0" smtClean="0">
                <a:hlinkClick r:id="rId4"/>
              </a:rPr>
              <a:t>http://www.data-archive.ac.uk/</a:t>
            </a:r>
            <a:r>
              <a:rPr lang="en-GB" dirty="0" smtClean="0"/>
              <a:t>.</a:t>
            </a:r>
            <a:endParaRPr lang="en-GB"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GB" dirty="0" smtClean="0">
                <a:ea typeface="ＭＳ Ｐゴシック" pitchFamily="34" charset="-128"/>
              </a:rPr>
              <a:t>More information and analysis is available in the Adult Obesity and Socioeconomic Status data factsheet, available to download at </a:t>
            </a:r>
            <a:r>
              <a:rPr lang="en-GB" dirty="0" smtClean="0">
                <a:ea typeface="ＭＳ Ｐゴシック" pitchFamily="34" charset="-128"/>
                <a:hlinkClick r:id="rId3"/>
              </a:rPr>
              <a:t>http://www.noo.org.uk/NOO_pub/Key_data</a:t>
            </a:r>
            <a:endParaRPr lang="en-GB" dirty="0" smtClean="0">
              <a:ea typeface="ＭＳ Ｐゴシック" pitchFamily="34" charset="-128"/>
            </a:endParaRPr>
          </a:p>
          <a:p>
            <a:pPr eaLnBrk="1" hangingPunct="1">
              <a:spcBef>
                <a:spcPct val="0"/>
              </a:spcBef>
            </a:pPr>
            <a:endParaRPr lang="en-GB" dirty="0" smtClean="0">
              <a:ea typeface="ＭＳ Ｐゴシック" pitchFamily="34" charset="-128"/>
            </a:endParaRPr>
          </a:p>
          <a:p>
            <a:pPr eaLnBrk="1" hangingPunct="1">
              <a:spcBef>
                <a:spcPct val="0"/>
              </a:spcBef>
            </a:pPr>
            <a:r>
              <a:rPr lang="en-GB" dirty="0" smtClean="0">
                <a:ea typeface="ＭＳ Ｐゴシック" pitchFamily="34" charset="-128"/>
              </a:rPr>
              <a:t>The</a:t>
            </a:r>
            <a:r>
              <a:rPr lang="en-GB" baseline="0" dirty="0" smtClean="0">
                <a:ea typeface="ＭＳ Ｐゴシック" pitchFamily="34" charset="-128"/>
              </a:rPr>
              <a:t> analysis for this chart was produced using </a:t>
            </a:r>
            <a:r>
              <a:rPr lang="en-GB" dirty="0" smtClean="0">
                <a:ea typeface="ＭＳ Ｐゴシック" pitchFamily="34" charset="-128"/>
              </a:rPr>
              <a:t>Health Survey for England</a:t>
            </a:r>
            <a:r>
              <a:rPr lang="en-GB" baseline="0" dirty="0" smtClean="0">
                <a:ea typeface="ＭＳ Ｐゴシック" pitchFamily="34" charset="-128"/>
              </a:rPr>
              <a:t> data from the UK Data Archive:</a:t>
            </a:r>
          </a:p>
          <a:p>
            <a:pPr eaLnBrk="1" hangingPunct="1">
              <a:spcBef>
                <a:spcPct val="0"/>
              </a:spcBef>
            </a:pPr>
            <a:r>
              <a:rPr lang="en-GB" dirty="0" smtClean="0">
                <a:hlinkClick r:id="rId4"/>
              </a:rPr>
              <a:t>http://www.data-archive.ac.uk/</a:t>
            </a:r>
            <a:r>
              <a:rPr lang="en-GB" dirty="0" smtClean="0"/>
              <a:t>. </a:t>
            </a:r>
            <a:endParaRPr lang="en-GB"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GB" dirty="0" smtClean="0">
                <a:ea typeface="ＭＳ Ｐゴシック" pitchFamily="34" charset="-128"/>
              </a:rPr>
              <a:t>The trend in obesity prevalence by social class differs by sex. For all social classes prevalence of obesity among men has increased between 1994 and 2013; men from the </a:t>
            </a:r>
            <a:r>
              <a:rPr lang="en-GB" i="1" dirty="0" smtClean="0">
                <a:ea typeface="ＭＳ Ｐゴシック" pitchFamily="34" charset="-128"/>
              </a:rPr>
              <a:t>skilled manual </a:t>
            </a:r>
            <a:r>
              <a:rPr lang="en-GB" dirty="0" smtClean="0">
                <a:ea typeface="ＭＳ Ｐゴシック" pitchFamily="34" charset="-128"/>
              </a:rPr>
              <a:t>class consistently have the highest obesity prevalence and </a:t>
            </a:r>
            <a:r>
              <a:rPr lang="en-GB" i="1" dirty="0" smtClean="0">
                <a:ea typeface="ＭＳ Ｐゴシック" pitchFamily="34" charset="-128"/>
              </a:rPr>
              <a:t>professional</a:t>
            </a:r>
            <a:r>
              <a:rPr lang="en-GB" dirty="0" smtClean="0">
                <a:ea typeface="ＭＳ Ｐゴシック" pitchFamily="34" charset="-128"/>
              </a:rPr>
              <a:t> men the lowest prevalence. </a:t>
            </a:r>
          </a:p>
          <a:p>
            <a:pPr eaLnBrk="1" hangingPunct="1">
              <a:spcBef>
                <a:spcPct val="0"/>
              </a:spcBef>
            </a:pPr>
            <a:endParaRPr lang="en-GB" dirty="0" smtClean="0">
              <a:ea typeface="ＭＳ Ｐゴシック" pitchFamily="34" charset="-128"/>
            </a:endParaRPr>
          </a:p>
          <a:p>
            <a:pPr eaLnBrk="1" hangingPunct="1">
              <a:spcBef>
                <a:spcPct val="0"/>
              </a:spcBef>
            </a:pPr>
            <a:r>
              <a:rPr lang="en-GB" dirty="0" smtClean="0">
                <a:ea typeface="ＭＳ Ｐゴシック" pitchFamily="34" charset="-128"/>
              </a:rPr>
              <a:t>Women from the </a:t>
            </a:r>
            <a:r>
              <a:rPr lang="en-GB" i="1" dirty="0" smtClean="0">
                <a:ea typeface="ＭＳ Ｐゴシック" pitchFamily="34" charset="-128"/>
              </a:rPr>
              <a:t>professional</a:t>
            </a:r>
            <a:r>
              <a:rPr lang="en-GB" dirty="0" smtClean="0">
                <a:ea typeface="ＭＳ Ｐゴシック" pitchFamily="34" charset="-128"/>
              </a:rPr>
              <a:t> social class have the lowest prevalence of obesity. The apparent dip in prevalence in this group between 2001 and 2006 could be explained by the small sample size of women in this group during that period. There appear to be larger differences in prevalence in women between social class groups compared to men. Women in the </a:t>
            </a:r>
            <a:r>
              <a:rPr lang="en-GB" i="1" dirty="0" smtClean="0">
                <a:ea typeface="ＭＳ Ｐゴシック" pitchFamily="34" charset="-128"/>
              </a:rPr>
              <a:t>unskilled manual</a:t>
            </a:r>
            <a:r>
              <a:rPr lang="en-GB" dirty="0" smtClean="0">
                <a:ea typeface="ＭＳ Ｐゴシック" pitchFamily="34" charset="-128"/>
              </a:rPr>
              <a:t> class consistently have the highest prevalence of obesity.</a:t>
            </a:r>
          </a:p>
          <a:p>
            <a:pPr eaLnBrk="1" hangingPunct="1">
              <a:spcBef>
                <a:spcPct val="0"/>
              </a:spcBef>
            </a:pPr>
            <a:endParaRPr lang="en-GB" dirty="0" smtClean="0">
              <a:ea typeface="ＭＳ Ｐゴシック" pitchFamily="34" charset="-128"/>
            </a:endParaRPr>
          </a:p>
          <a:p>
            <a:pPr eaLnBrk="1" hangingPunct="1">
              <a:spcBef>
                <a:spcPct val="0"/>
              </a:spcBef>
            </a:pPr>
            <a:r>
              <a:rPr lang="en-GB" dirty="0" smtClean="0">
                <a:ea typeface="ＭＳ Ｐゴシック" pitchFamily="34" charset="-128"/>
              </a:rPr>
              <a:t>Social class of the survey respondent was not collected in the 2010 HSE or the 2011 HSE.</a:t>
            </a:r>
            <a:r>
              <a:rPr lang="en-GB" baseline="0" dirty="0" smtClean="0">
                <a:ea typeface="ＭＳ Ｐゴシック" pitchFamily="34" charset="-128"/>
              </a:rPr>
              <a:t>  T</a:t>
            </a:r>
            <a:r>
              <a:rPr lang="en-GB" dirty="0" smtClean="0">
                <a:ea typeface="ＭＳ Ｐゴシック" pitchFamily="34" charset="-128"/>
              </a:rPr>
              <a:t>herefore </a:t>
            </a:r>
            <a:r>
              <a:rPr lang="en-GB" sz="1200" dirty="0" smtClean="0">
                <a:latin typeface="Calibri" pitchFamily="34" charset="0"/>
              </a:rPr>
              <a:t>data presented as 06-10 are based on a 4 year average. Data presented for 07-11, 08-12, and 09-13 are based on a 3 year average</a:t>
            </a:r>
            <a:r>
              <a:rPr lang="en-GB" baseline="0" dirty="0" smtClean="0">
                <a:ea typeface="ＭＳ Ｐゴシック" pitchFamily="34" charset="-128"/>
              </a:rPr>
              <a:t>.</a:t>
            </a:r>
            <a:endParaRPr lang="en-GB" dirty="0" smtClean="0">
              <a:ea typeface="ＭＳ Ｐゴシック" pitchFamily="34" charset="-128"/>
            </a:endParaRPr>
          </a:p>
          <a:p>
            <a:pPr eaLnBrk="1" hangingPunct="1">
              <a:spcBef>
                <a:spcPct val="0"/>
              </a:spcBef>
            </a:pPr>
            <a:endParaRPr lang="en-GB" dirty="0" smtClean="0">
              <a:ea typeface="ＭＳ Ｐゴシック" pitchFamily="34" charset="-128"/>
            </a:endParaRPr>
          </a:p>
          <a:p>
            <a:pPr eaLnBrk="1" hangingPunct="1">
              <a:spcBef>
                <a:spcPct val="0"/>
              </a:spcBef>
            </a:pPr>
            <a:r>
              <a:rPr lang="en-GB" dirty="0" smtClean="0">
                <a:ea typeface="ＭＳ Ｐゴシック" pitchFamily="34" charset="-128"/>
              </a:rPr>
              <a:t>The</a:t>
            </a:r>
            <a:r>
              <a:rPr lang="en-GB" baseline="0" dirty="0" smtClean="0">
                <a:ea typeface="ＭＳ Ｐゴシック" pitchFamily="34" charset="-128"/>
              </a:rPr>
              <a:t> analysis for this chart was produced using </a:t>
            </a:r>
            <a:r>
              <a:rPr lang="en-GB" dirty="0" smtClean="0">
                <a:ea typeface="ＭＳ Ｐゴシック" pitchFamily="34" charset="-128"/>
              </a:rPr>
              <a:t>Health Survey for England</a:t>
            </a:r>
            <a:r>
              <a:rPr lang="en-GB" baseline="0" dirty="0" smtClean="0">
                <a:ea typeface="ＭＳ Ｐゴシック" pitchFamily="34" charset="-128"/>
              </a:rPr>
              <a:t> data from the UK Data Archive:</a:t>
            </a:r>
          </a:p>
          <a:p>
            <a:pPr eaLnBrk="1" hangingPunct="1">
              <a:spcBef>
                <a:spcPct val="0"/>
              </a:spcBef>
            </a:pPr>
            <a:r>
              <a:rPr lang="en-GB" dirty="0" smtClean="0">
                <a:hlinkClick r:id="rId3"/>
              </a:rPr>
              <a:t>http://www.data-archive.ac.uk/</a:t>
            </a:r>
            <a:endParaRPr lang="en-GB"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GB" dirty="0" smtClean="0">
                <a:ea typeface="ＭＳ Ｐゴシック" pitchFamily="34" charset="-128"/>
              </a:rPr>
              <a:t>The published Health Survey for England</a:t>
            </a:r>
            <a:r>
              <a:rPr lang="en-GB" baseline="0" dirty="0" smtClean="0">
                <a:ea typeface="ＭＳ Ｐゴシック" pitchFamily="34" charset="-128"/>
              </a:rPr>
              <a:t> data used to produce this graphic are available from:</a:t>
            </a:r>
          </a:p>
          <a:p>
            <a:pPr eaLnBrk="1" hangingPunct="1">
              <a:spcBef>
                <a:spcPct val="0"/>
              </a:spcBef>
            </a:pPr>
            <a:r>
              <a:rPr lang="en-GB" dirty="0" smtClean="0">
                <a:hlinkClick r:id="rId3"/>
              </a:rPr>
              <a:t>http://www.hscic.gov.uk/catalogue/PUB16077</a:t>
            </a:r>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1"/>
                </a:solidFill>
                <a:ea typeface="ＭＳ Ｐゴシック" pitchFamily="34" charset="-128"/>
              </a:rPr>
              <a:t>Reception age 4-5 years. Year 6 age 10-11 years.</a:t>
            </a:r>
          </a:p>
          <a:p>
            <a:endParaRPr lang="en-GB" baseline="0" dirty="0" smtClean="0">
              <a:solidFill>
                <a:schemeClr val="tx1"/>
              </a:solidFill>
              <a:ea typeface="ＭＳ Ｐゴシック" pitchFamily="34" charset="-128"/>
            </a:endParaRPr>
          </a:p>
          <a:p>
            <a:r>
              <a:rPr lang="en-GB" baseline="0" dirty="0" smtClean="0">
                <a:solidFill>
                  <a:schemeClr val="tx1"/>
                </a:solidFill>
                <a:ea typeface="ＭＳ Ｐゴシック" pitchFamily="34" charset="-128"/>
              </a:rPr>
              <a:t>National Child Measurement Programme data source: Health and Social Care Information Centre</a:t>
            </a:r>
          </a:p>
          <a:p>
            <a:r>
              <a:rPr lang="en-GB" dirty="0" smtClean="0">
                <a:hlinkClick r:id="rId3"/>
              </a:rPr>
              <a:t>http://www.hscic.gov.uk/ncmp</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Child</a:t>
            </a:r>
            <a:r>
              <a:rPr lang="en-GB" baseline="0" dirty="0" smtClean="0"/>
              <a:t> o</a:t>
            </a:r>
            <a:r>
              <a:rPr lang="en-GB" dirty="0" smtClean="0"/>
              <a:t>besity prevalence is strongly correlated with socioeconomic status and is highest in the most deprived Local Authorities.</a:t>
            </a:r>
          </a:p>
          <a:p>
            <a:endParaRPr lang="en-GB" baseline="0" dirty="0" smtClean="0">
              <a:solidFill>
                <a:srgbClr val="00B0F0"/>
              </a:solidFill>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GB" altLang="en-US" smtClean="0">
                <a:latin typeface="Times New Roman" pitchFamily="-107" charset="0"/>
              </a:rPr>
              <a:t>Access to cheap, palatable and energy dense food (often of poor nutritional quality)</a:t>
            </a:r>
          </a:p>
          <a:p>
            <a:pPr eaLnBrk="1" hangingPunct="1">
              <a:buFontTx/>
              <a:buChar char="•"/>
            </a:pPr>
            <a:r>
              <a:rPr lang="en-GB" altLang="en-US" smtClean="0">
                <a:latin typeface="Times New Roman" pitchFamily="-107" charset="0"/>
              </a:rPr>
              <a:t>NOO has produced a national profile of HFTAs per LA showing relationship between the density of HFTAs and deprivation.</a:t>
            </a:r>
          </a:p>
          <a:p>
            <a:pPr eaLnBrk="1" hangingPunct="1">
              <a:buFontTx/>
              <a:buChar char="•"/>
            </a:pPr>
            <a:r>
              <a:rPr lang="en-GB" altLang="en-US" smtClean="0">
                <a:latin typeface="Times New Roman" pitchFamily="-107" charset="0"/>
              </a:rPr>
              <a:t>Concentration of fast food outlets varies by LA</a:t>
            </a:r>
          </a:p>
          <a:p>
            <a:pPr eaLnBrk="1" hangingPunct="1">
              <a:buFontTx/>
              <a:buChar char="•"/>
            </a:pPr>
            <a:r>
              <a:rPr lang="en-GB" altLang="en-US" smtClean="0">
                <a:latin typeface="Times New Roman" pitchFamily="-107" charset="0"/>
              </a:rPr>
              <a:t>Strong correlation between deprivation and density of HFTAs</a:t>
            </a:r>
          </a:p>
          <a:p>
            <a:pPr eaLnBrk="1" hangingPunct="1">
              <a:buFontTx/>
              <a:buChar char="•"/>
            </a:pPr>
            <a:r>
              <a:rPr lang="en-GB" altLang="en-US" smtClean="0">
                <a:latin typeface="Times New Roman" pitchFamily="-107" charset="0"/>
              </a:rPr>
              <a:t>ST has higher levels of obesity and density of fast food outlets.</a:t>
            </a:r>
          </a:p>
          <a:p>
            <a:pPr eaLnBrk="1" hangingPunct="1">
              <a:buFontTx/>
              <a:buChar char="•"/>
            </a:pPr>
            <a:r>
              <a:rPr lang="en-GB" altLang="en-US" smtClean="0">
                <a:latin typeface="Times New Roman" pitchFamily="-107" charset="0"/>
              </a:rPr>
              <a:t>Evidence of link between food availability and obesity is still relatively underdeveloped.</a:t>
            </a:r>
          </a:p>
          <a:p>
            <a:pPr eaLnBrk="1" hangingPunct="1">
              <a:buFontTx/>
              <a:buChar char="•"/>
            </a:pPr>
            <a:endParaRPr lang="en-GB" altLang="en-US" smtClean="0">
              <a:latin typeface="Times New Roman" pitchFamily="-107"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07" charset="0"/>
                <a:ea typeface="ＭＳ Ｐゴシック" pitchFamily="-107" charset="-128"/>
              </a:defRPr>
            </a:lvl1pPr>
            <a:lvl2pPr marL="742950" indent="-285750" eaLnBrk="0" hangingPunct="0">
              <a:spcBef>
                <a:spcPct val="30000"/>
              </a:spcBef>
              <a:defRPr sz="1200">
                <a:solidFill>
                  <a:schemeClr val="tx1"/>
                </a:solidFill>
                <a:latin typeface="Times New Roman" pitchFamily="-107" charset="0"/>
                <a:ea typeface="ＭＳ Ｐゴシック" pitchFamily="-107" charset="-128"/>
              </a:defRPr>
            </a:lvl2pPr>
            <a:lvl3pPr marL="1143000" indent="-228600" eaLnBrk="0" hangingPunct="0">
              <a:spcBef>
                <a:spcPct val="30000"/>
              </a:spcBef>
              <a:defRPr sz="1200">
                <a:solidFill>
                  <a:schemeClr val="tx1"/>
                </a:solidFill>
                <a:latin typeface="Times New Roman" pitchFamily="-107" charset="0"/>
                <a:ea typeface="ＭＳ Ｐゴシック" pitchFamily="-107" charset="-128"/>
              </a:defRPr>
            </a:lvl3pPr>
            <a:lvl4pPr marL="1600200" indent="-228600" eaLnBrk="0" hangingPunct="0">
              <a:spcBef>
                <a:spcPct val="30000"/>
              </a:spcBef>
              <a:defRPr sz="1200">
                <a:solidFill>
                  <a:schemeClr val="tx1"/>
                </a:solidFill>
                <a:latin typeface="Times New Roman" pitchFamily="-107" charset="0"/>
                <a:ea typeface="ＭＳ Ｐゴシック" pitchFamily="-107" charset="-128"/>
              </a:defRPr>
            </a:lvl4pPr>
            <a:lvl5pPr marL="2057400" indent="-228600" eaLnBrk="0" hangingPunct="0">
              <a:spcBef>
                <a:spcPct val="30000"/>
              </a:spcBef>
              <a:defRPr sz="1200">
                <a:solidFill>
                  <a:schemeClr val="tx1"/>
                </a:solidFill>
                <a:latin typeface="Times New Roman" pitchFamily="-107" charset="0"/>
                <a:ea typeface="ＭＳ Ｐゴシック" pitchFamily="-107" charset="-128"/>
              </a:defRPr>
            </a:lvl5pPr>
            <a:lvl6pPr marL="25146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6pPr>
            <a:lvl7pPr marL="29718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7pPr>
            <a:lvl8pPr marL="34290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8pPr>
            <a:lvl9pPr marL="3886200" indent="-228600" eaLnBrk="0" fontAlgn="base" hangingPunct="0">
              <a:spcBef>
                <a:spcPct val="30000"/>
              </a:spcBef>
              <a:spcAft>
                <a:spcPct val="0"/>
              </a:spcAft>
              <a:defRPr sz="1200">
                <a:solidFill>
                  <a:schemeClr val="tx1"/>
                </a:solidFill>
                <a:latin typeface="Times New Roman" pitchFamily="-107" charset="0"/>
                <a:ea typeface="ＭＳ Ｐゴシック" pitchFamily="-107" charset="-128"/>
              </a:defRPr>
            </a:lvl9pPr>
          </a:lstStyle>
          <a:p>
            <a:pPr eaLnBrk="1" hangingPunct="1">
              <a:spcBef>
                <a:spcPct val="0"/>
              </a:spcBef>
            </a:pPr>
            <a:fld id="{B53BAF3F-FB76-4175-8989-46AF7F551B36}" type="slidenum">
              <a:rPr lang="en-GB" altLang="en-US">
                <a:solidFill>
                  <a:prstClr val="black"/>
                </a:solidFill>
              </a:rPr>
              <a:pPr eaLnBrk="1" hangingPunct="1">
                <a:spcBef>
                  <a:spcPct val="0"/>
                </a:spcBef>
              </a:pPr>
              <a:t>16</a:t>
            </a:fld>
            <a:endParaRPr lang="en-GB"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Evidence</a:t>
            </a:r>
            <a:r>
              <a:rPr lang="en-GB" baseline="0" dirty="0" smtClean="0"/>
              <a:t> is poor but starting to emerge.</a:t>
            </a:r>
          </a:p>
          <a:p>
            <a:pPr marL="0" indent="0">
              <a:buNone/>
            </a:pPr>
            <a:r>
              <a:rPr lang="en-GB" dirty="0" smtClean="0"/>
              <a:t>Evidence of this relationship is starting to emerge, for example the location of hot food takeaways (HFTA) and their impact on food choice and health (</a:t>
            </a:r>
            <a:r>
              <a:rPr lang="en-GB" dirty="0" err="1" smtClean="0"/>
              <a:t>Caraher</a:t>
            </a:r>
            <a:r>
              <a:rPr lang="en-GB" dirty="0" smtClean="0"/>
              <a:t> et al (2014).  </a:t>
            </a:r>
          </a:p>
          <a:p>
            <a:pPr marL="0" indent="0">
              <a:buNone/>
            </a:pPr>
            <a:r>
              <a:rPr lang="en-GB" dirty="0" smtClean="0"/>
              <a:t>The connection between the food environment and health inequalities has shown an association between the concentration of fast food takeaways and levels of obesity with obesity levels tending to be higher in more deprived areas (</a:t>
            </a:r>
            <a:r>
              <a:rPr lang="en-GB" dirty="0" err="1" smtClean="0"/>
              <a:t>Greig</a:t>
            </a:r>
            <a:r>
              <a:rPr lang="en-GB" dirty="0" smtClean="0"/>
              <a:t> et al 2014).</a:t>
            </a:r>
            <a:r>
              <a:rPr lang="en-GB" b="1" dirty="0" smtClean="0"/>
              <a:t> </a:t>
            </a:r>
          </a:p>
          <a:p>
            <a:pPr marL="0" indent="0">
              <a:buNone/>
            </a:pPr>
            <a:r>
              <a:rPr lang="en-GB" b="1" dirty="0" smtClean="0"/>
              <a:t> A </a:t>
            </a:r>
            <a:r>
              <a:rPr lang="en-GB" dirty="0" smtClean="0"/>
              <a:t>national profile of hot food takeaways (HFTA) per local authority shows strong correlation between deprivation and density of HFTAs (National Obesity Observatory, 2012)</a:t>
            </a:r>
          </a:p>
          <a:p>
            <a:endParaRPr lang="en-GB" dirty="0"/>
          </a:p>
        </p:txBody>
      </p:sp>
      <p:sp>
        <p:nvSpPr>
          <p:cNvPr id="4" name="Slide Number Placeholder 3"/>
          <p:cNvSpPr>
            <a:spLocks noGrp="1"/>
          </p:cNvSpPr>
          <p:nvPr>
            <p:ph type="sldNum" sz="quarter" idx="10"/>
          </p:nvPr>
        </p:nvSpPr>
        <p:spPr/>
        <p:txBody>
          <a:bodyPr/>
          <a:lstStyle/>
          <a:p>
            <a:fld id="{846D4BE1-33E0-44E8-9F49-98F19208C7CC}" type="slidenum">
              <a:rPr lang="en-GB" smtClean="0"/>
              <a:t>17</a:t>
            </a:fld>
            <a:endParaRPr lang="en-GB"/>
          </a:p>
        </p:txBody>
      </p:sp>
    </p:spTree>
    <p:extLst>
      <p:ext uri="{BB962C8B-B14F-4D97-AF65-F5344CB8AC3E}">
        <p14:creationId xmlns:p14="http://schemas.microsoft.com/office/powerpoint/2010/main" val="2049403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2A88544-0760-4F58-9ADA-572E05CF36A6}" type="datetimeFigureOut">
              <a:rPr lang="en-GB" smtClean="0"/>
              <a:t>22/10/2015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D14886-EE9C-4C8A-B834-3570F78E5EBA}" type="slidenum">
              <a:rPr lang="en-GB" smtClean="0"/>
              <a:t>‹#›</a:t>
            </a:fld>
            <a:endParaRPr lang="en-GB"/>
          </a:p>
        </p:txBody>
      </p:sp>
    </p:spTree>
    <p:extLst>
      <p:ext uri="{BB962C8B-B14F-4D97-AF65-F5344CB8AC3E}">
        <p14:creationId xmlns:p14="http://schemas.microsoft.com/office/powerpoint/2010/main" val="409699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A88544-0760-4F58-9ADA-572E05CF36A6}" type="datetimeFigureOut">
              <a:rPr lang="en-GB" smtClean="0"/>
              <a:t>22/10/2015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D14886-EE9C-4C8A-B834-3570F78E5EBA}" type="slidenum">
              <a:rPr lang="en-GB" smtClean="0"/>
              <a:t>‹#›</a:t>
            </a:fld>
            <a:endParaRPr lang="en-GB"/>
          </a:p>
        </p:txBody>
      </p:sp>
    </p:spTree>
    <p:extLst>
      <p:ext uri="{BB962C8B-B14F-4D97-AF65-F5344CB8AC3E}">
        <p14:creationId xmlns:p14="http://schemas.microsoft.com/office/powerpoint/2010/main" val="2566966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A88544-0760-4F58-9ADA-572E05CF36A6}" type="datetimeFigureOut">
              <a:rPr lang="en-GB" smtClean="0"/>
              <a:t>22/10/2015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D14886-EE9C-4C8A-B834-3570F78E5EBA}" type="slidenum">
              <a:rPr lang="en-GB" smtClean="0"/>
              <a:t>‹#›</a:t>
            </a:fld>
            <a:endParaRPr lang="en-GB"/>
          </a:p>
        </p:txBody>
      </p:sp>
    </p:spTree>
    <p:extLst>
      <p:ext uri="{BB962C8B-B14F-4D97-AF65-F5344CB8AC3E}">
        <p14:creationId xmlns:p14="http://schemas.microsoft.com/office/powerpoint/2010/main" val="3539040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A88544-0760-4F58-9ADA-572E05CF36A6}" type="datetimeFigureOut">
              <a:rPr lang="en-GB" smtClean="0"/>
              <a:t>22/10/2015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D14886-EE9C-4C8A-B834-3570F78E5EBA}" type="slidenum">
              <a:rPr lang="en-GB" smtClean="0"/>
              <a:t>‹#›</a:t>
            </a:fld>
            <a:endParaRPr lang="en-GB"/>
          </a:p>
        </p:txBody>
      </p:sp>
    </p:spTree>
    <p:extLst>
      <p:ext uri="{BB962C8B-B14F-4D97-AF65-F5344CB8AC3E}">
        <p14:creationId xmlns:p14="http://schemas.microsoft.com/office/powerpoint/2010/main" val="90950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88544-0760-4F58-9ADA-572E05CF36A6}" type="datetimeFigureOut">
              <a:rPr lang="en-GB" smtClean="0"/>
              <a:t>22/10/2015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D14886-EE9C-4C8A-B834-3570F78E5EBA}" type="slidenum">
              <a:rPr lang="en-GB" smtClean="0"/>
              <a:t>‹#›</a:t>
            </a:fld>
            <a:endParaRPr lang="en-GB"/>
          </a:p>
        </p:txBody>
      </p:sp>
    </p:spTree>
    <p:extLst>
      <p:ext uri="{BB962C8B-B14F-4D97-AF65-F5344CB8AC3E}">
        <p14:creationId xmlns:p14="http://schemas.microsoft.com/office/powerpoint/2010/main" val="3080495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2A88544-0760-4F58-9ADA-572E05CF36A6}" type="datetimeFigureOut">
              <a:rPr lang="en-GB" smtClean="0"/>
              <a:t>22/10/2015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D14886-EE9C-4C8A-B834-3570F78E5EBA}" type="slidenum">
              <a:rPr lang="en-GB" smtClean="0"/>
              <a:t>‹#›</a:t>
            </a:fld>
            <a:endParaRPr lang="en-GB"/>
          </a:p>
        </p:txBody>
      </p:sp>
    </p:spTree>
    <p:extLst>
      <p:ext uri="{BB962C8B-B14F-4D97-AF65-F5344CB8AC3E}">
        <p14:creationId xmlns:p14="http://schemas.microsoft.com/office/powerpoint/2010/main" val="240667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2A88544-0760-4F58-9ADA-572E05CF36A6}" type="datetimeFigureOut">
              <a:rPr lang="en-GB" smtClean="0"/>
              <a:t>22/10/2015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D14886-EE9C-4C8A-B834-3570F78E5EBA}" type="slidenum">
              <a:rPr lang="en-GB" smtClean="0"/>
              <a:t>‹#›</a:t>
            </a:fld>
            <a:endParaRPr lang="en-GB"/>
          </a:p>
        </p:txBody>
      </p:sp>
    </p:spTree>
    <p:extLst>
      <p:ext uri="{BB962C8B-B14F-4D97-AF65-F5344CB8AC3E}">
        <p14:creationId xmlns:p14="http://schemas.microsoft.com/office/powerpoint/2010/main" val="375080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2A88544-0760-4F58-9ADA-572E05CF36A6}" type="datetimeFigureOut">
              <a:rPr lang="en-GB" smtClean="0"/>
              <a:t>22/10/2015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D14886-EE9C-4C8A-B834-3570F78E5EBA}" type="slidenum">
              <a:rPr lang="en-GB" smtClean="0"/>
              <a:t>‹#›</a:t>
            </a:fld>
            <a:endParaRPr lang="en-GB"/>
          </a:p>
        </p:txBody>
      </p:sp>
    </p:spTree>
    <p:extLst>
      <p:ext uri="{BB962C8B-B14F-4D97-AF65-F5344CB8AC3E}">
        <p14:creationId xmlns:p14="http://schemas.microsoft.com/office/powerpoint/2010/main" val="4228257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88544-0760-4F58-9ADA-572E05CF36A6}" type="datetimeFigureOut">
              <a:rPr lang="en-GB" smtClean="0"/>
              <a:t>22/10/2015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D14886-EE9C-4C8A-B834-3570F78E5EBA}" type="slidenum">
              <a:rPr lang="en-GB" smtClean="0"/>
              <a:t>‹#›</a:t>
            </a:fld>
            <a:endParaRPr lang="en-GB"/>
          </a:p>
        </p:txBody>
      </p:sp>
    </p:spTree>
    <p:extLst>
      <p:ext uri="{BB962C8B-B14F-4D97-AF65-F5344CB8AC3E}">
        <p14:creationId xmlns:p14="http://schemas.microsoft.com/office/powerpoint/2010/main" val="406009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88544-0760-4F58-9ADA-572E05CF36A6}" type="datetimeFigureOut">
              <a:rPr lang="en-GB" smtClean="0"/>
              <a:t>22/10/2015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D14886-EE9C-4C8A-B834-3570F78E5EBA}" type="slidenum">
              <a:rPr lang="en-GB" smtClean="0"/>
              <a:t>‹#›</a:t>
            </a:fld>
            <a:endParaRPr lang="en-GB"/>
          </a:p>
        </p:txBody>
      </p:sp>
    </p:spTree>
    <p:extLst>
      <p:ext uri="{BB962C8B-B14F-4D97-AF65-F5344CB8AC3E}">
        <p14:creationId xmlns:p14="http://schemas.microsoft.com/office/powerpoint/2010/main" val="1520553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88544-0760-4F58-9ADA-572E05CF36A6}" type="datetimeFigureOut">
              <a:rPr lang="en-GB" smtClean="0"/>
              <a:t>22/10/2015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D14886-EE9C-4C8A-B834-3570F78E5EBA}" type="slidenum">
              <a:rPr lang="en-GB" smtClean="0"/>
              <a:t>‹#›</a:t>
            </a:fld>
            <a:endParaRPr lang="en-GB"/>
          </a:p>
        </p:txBody>
      </p:sp>
    </p:spTree>
    <p:extLst>
      <p:ext uri="{BB962C8B-B14F-4D97-AF65-F5344CB8AC3E}">
        <p14:creationId xmlns:p14="http://schemas.microsoft.com/office/powerpoint/2010/main" val="4160894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88544-0760-4F58-9ADA-572E05CF36A6}" type="datetimeFigureOut">
              <a:rPr lang="en-GB" smtClean="0"/>
              <a:t>22/10/2015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14886-EE9C-4C8A-B834-3570F78E5EBA}" type="slidenum">
              <a:rPr lang="en-GB" smtClean="0"/>
              <a:t>‹#›</a:t>
            </a:fld>
            <a:endParaRPr lang="en-GB"/>
          </a:p>
        </p:txBody>
      </p:sp>
    </p:spTree>
    <p:extLst>
      <p:ext uri="{BB962C8B-B14F-4D97-AF65-F5344CB8AC3E}">
        <p14:creationId xmlns:p14="http://schemas.microsoft.com/office/powerpoint/2010/main" val="170301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213720/dh_130487.pdf" TargetMode="External"/><Relationship Id="rId2" Type="http://schemas.openxmlformats.org/officeDocument/2006/relationships/hyperlink" Target="http://www.emeraldinsight.com/doi/abs/10.1108/BFJ-02-2012-0042" TargetMode="External"/><Relationship Id="rId1" Type="http://schemas.openxmlformats.org/officeDocument/2006/relationships/slideLayout" Target="../slideLayouts/slideLayout2.xml"/><Relationship Id="rId5" Type="http://schemas.openxmlformats.org/officeDocument/2006/relationships/hyperlink" Target="http://www.nhs.uk/tools/pages/nhsatlasofrisk.aspx" TargetMode="External"/><Relationship Id="rId4" Type="http://schemas.openxmlformats.org/officeDocument/2006/relationships/hyperlink" Target="http://www.hscic.gov.uk/catalogue/PUB16988/obes-phys-acti-diet-eng-2015.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296248/Obesity_and_environment_March2014.pdf" TargetMode="External"/><Relationship Id="rId2" Type="http://schemas.openxmlformats.org/officeDocument/2006/relationships/hyperlink" Target="http://www.noo.org.uk/uploads/doc/vid_15683_FastFoodOutletMap2.pdf" TargetMode="External"/><Relationship Id="rId1" Type="http://schemas.openxmlformats.org/officeDocument/2006/relationships/slideLayout" Target="../slideLayouts/slideLayout2.xml"/><Relationship Id="rId4" Type="http://schemas.openxmlformats.org/officeDocument/2006/relationships/hyperlink" Target="https://www.noo.org.uk/slide_set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09600" y="2057400"/>
            <a:ext cx="7772400" cy="1143000"/>
          </a:xfrm>
          <a:noFill/>
          <a:extLst>
            <a:ext uri="{909E8E84-426E-40DD-AFC4-6F175D3DCCD1}">
              <a14:hiddenFill xmlns:a14="http://schemas.microsoft.com/office/drawing/2010/main">
                <a:solidFill>
                  <a:srgbClr val="FFFFFF"/>
                </a:solidFill>
              </a14:hiddenFill>
            </a:ext>
          </a:extLst>
        </p:spPr>
        <p:txBody>
          <a:bodyPr>
            <a:normAutofit fontScale="90000"/>
          </a:bodyPr>
          <a:lstStyle/>
          <a:p>
            <a:pPr algn="ctr"/>
            <a:r>
              <a:rPr lang="en-GB" dirty="0" smtClean="0"/>
              <a:t/>
            </a:r>
            <a:br>
              <a:rPr lang="en-GB" dirty="0" smtClean="0"/>
            </a:br>
            <a:r>
              <a:rPr lang="en-GB" dirty="0" smtClean="0"/>
              <a:t>INCREASING </a:t>
            </a:r>
            <a:r>
              <a:rPr lang="en-GB" dirty="0"/>
              <a:t>UNDERSTANDING OF THE GROWTH OF HOT FOOD </a:t>
            </a:r>
            <a:r>
              <a:rPr lang="en-GB" dirty="0" smtClean="0"/>
              <a:t>TAKE-AWAYS: The Role of Environmental Health</a:t>
            </a:r>
            <a:endParaRPr lang="en-GB" altLang="en-US" dirty="0" smtClean="0"/>
          </a:p>
        </p:txBody>
      </p:sp>
      <p:sp>
        <p:nvSpPr>
          <p:cNvPr id="3075" name="Subtitle 2"/>
          <p:cNvSpPr>
            <a:spLocks noGrp="1"/>
          </p:cNvSpPr>
          <p:nvPr>
            <p:ph type="subTitle" idx="1"/>
          </p:nvPr>
        </p:nvSpPr>
        <p:spPr>
          <a:xfrm>
            <a:off x="683568" y="3573016"/>
            <a:ext cx="8136904" cy="2391544"/>
          </a:xfrm>
        </p:spPr>
        <p:txBody>
          <a:bodyPr>
            <a:normAutofit fontScale="92500" lnSpcReduction="20000"/>
          </a:bodyPr>
          <a:lstStyle/>
          <a:p>
            <a:endParaRPr lang="en-GB" sz="800" b="0" dirty="0">
              <a:solidFill>
                <a:srgbClr val="000000"/>
              </a:solidFill>
              <a:latin typeface="Verdana"/>
            </a:endParaRPr>
          </a:p>
          <a:p>
            <a:endParaRPr lang="en-GB" sz="800" b="0" dirty="0">
              <a:latin typeface="Verdana"/>
            </a:endParaRPr>
          </a:p>
          <a:p>
            <a:r>
              <a:rPr lang="en-GB" sz="800" b="0" dirty="0">
                <a:latin typeface="Verdana"/>
              </a:rPr>
              <a:t> </a:t>
            </a:r>
            <a:endParaRPr lang="en-GB" altLang="en-US" dirty="0"/>
          </a:p>
          <a:p>
            <a:pPr algn="ctr"/>
            <a:endParaRPr lang="en-US" dirty="0" smtClean="0"/>
          </a:p>
          <a:p>
            <a:pPr algn="ctr"/>
            <a:r>
              <a:rPr lang="en-US" dirty="0" smtClean="0"/>
              <a:t>Wednesday 14 </a:t>
            </a:r>
            <a:r>
              <a:rPr lang="en-US" dirty="0"/>
              <a:t>October </a:t>
            </a:r>
            <a:r>
              <a:rPr lang="en-US" dirty="0" smtClean="0"/>
              <a:t>2015</a:t>
            </a:r>
          </a:p>
          <a:p>
            <a:pPr algn="ctr"/>
            <a:endParaRPr lang="en-GB" altLang="en-US" dirty="0" smtClean="0"/>
          </a:p>
          <a:p>
            <a:pPr algn="ctr"/>
            <a:r>
              <a:rPr lang="en-GB" altLang="en-US" dirty="0" smtClean="0"/>
              <a:t>Justine Wilkinson</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650" y="332656"/>
            <a:ext cx="2352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22" y="188640"/>
            <a:ext cx="2599514" cy="96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2440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t>Risks of being obese</a:t>
            </a:r>
          </a:p>
        </p:txBody>
      </p:sp>
      <p:sp>
        <p:nvSpPr>
          <p:cNvPr id="20483" name="Content Placeholder 2"/>
          <p:cNvSpPr>
            <a:spLocks noGrp="1"/>
          </p:cNvSpPr>
          <p:nvPr>
            <p:ph sz="half" idx="1"/>
          </p:nvPr>
        </p:nvSpPr>
        <p:spPr>
          <a:xfrm>
            <a:off x="195258" y="1412776"/>
            <a:ext cx="4376742" cy="4525963"/>
          </a:xfrm>
        </p:spPr>
        <p:txBody>
          <a:bodyPr>
            <a:normAutofit/>
          </a:bodyPr>
          <a:lstStyle/>
          <a:p>
            <a:pPr marL="0" indent="0">
              <a:buNone/>
            </a:pPr>
            <a:r>
              <a:rPr lang="en-GB" altLang="en-US" dirty="0" smtClean="0"/>
              <a:t>Obesity increases the risk of</a:t>
            </a:r>
          </a:p>
          <a:p>
            <a:pPr lvl="1"/>
            <a:r>
              <a:rPr lang="en-GB" altLang="en-US" dirty="0" smtClean="0"/>
              <a:t>Hypertension</a:t>
            </a:r>
          </a:p>
          <a:p>
            <a:pPr lvl="1"/>
            <a:r>
              <a:rPr lang="en-GB" altLang="en-US" dirty="0" smtClean="0"/>
              <a:t>Type II diabetes</a:t>
            </a:r>
          </a:p>
          <a:p>
            <a:pPr lvl="1"/>
            <a:r>
              <a:rPr lang="en-GB" altLang="en-US" dirty="0" smtClean="0"/>
              <a:t>Musculoskeletal disease</a:t>
            </a:r>
          </a:p>
          <a:p>
            <a:pPr lvl="1"/>
            <a:r>
              <a:rPr lang="en-GB" altLang="en-US" dirty="0" smtClean="0"/>
              <a:t>Stroke</a:t>
            </a:r>
          </a:p>
          <a:p>
            <a:pPr lvl="1"/>
            <a:r>
              <a:rPr lang="en-GB" altLang="en-US" dirty="0" smtClean="0"/>
              <a:t>Coronary heart disease</a:t>
            </a:r>
          </a:p>
          <a:p>
            <a:pPr lvl="1"/>
            <a:r>
              <a:rPr lang="en-GB" altLang="en-US" dirty="0" smtClean="0"/>
              <a:t>Asthma</a:t>
            </a:r>
          </a:p>
          <a:p>
            <a:pPr lvl="1"/>
            <a:r>
              <a:rPr lang="en-GB" altLang="en-US" i="1" dirty="0" smtClean="0"/>
              <a:t>Many </a:t>
            </a:r>
            <a:r>
              <a:rPr lang="en-GB" altLang="en-US" dirty="0" smtClean="0"/>
              <a:t>types of cancer</a:t>
            </a:r>
          </a:p>
          <a:p>
            <a:pPr marL="457200" lvl="1" indent="0">
              <a:buNone/>
            </a:pPr>
            <a:r>
              <a:rPr lang="en-GB" dirty="0" smtClean="0"/>
              <a:t>Leading to significant </a:t>
            </a:r>
            <a:r>
              <a:rPr lang="en-GB" dirty="0"/>
              <a:t>health and social care costs </a:t>
            </a:r>
            <a:endParaRPr lang="en-GB" altLang="en-US" dirty="0" smtClean="0"/>
          </a:p>
        </p:txBody>
      </p:sp>
      <p:sp>
        <p:nvSpPr>
          <p:cNvPr id="3" name="Rectangle 2"/>
          <p:cNvSpPr/>
          <p:nvPr/>
        </p:nvSpPr>
        <p:spPr>
          <a:xfrm>
            <a:off x="179512" y="6013427"/>
            <a:ext cx="5004048" cy="923330"/>
          </a:xfrm>
          <a:prstGeom prst="rect">
            <a:avLst/>
          </a:prstGeom>
        </p:spPr>
        <p:txBody>
          <a:bodyPr wrap="square">
            <a:spAutoFit/>
          </a:bodyPr>
          <a:lstStyle/>
          <a:p>
            <a:r>
              <a:rPr lang="en-GB" dirty="0"/>
              <a:t>Government Office for </a:t>
            </a:r>
            <a:r>
              <a:rPr lang="en-GB" dirty="0" smtClean="0"/>
              <a:t>Science (2007)</a:t>
            </a:r>
            <a:endParaRPr lang="en-GB" dirty="0"/>
          </a:p>
          <a:p>
            <a:r>
              <a:rPr lang="en-GB" dirty="0" err="1" smtClean="0"/>
              <a:t>Dept</a:t>
            </a:r>
            <a:r>
              <a:rPr lang="en-GB" dirty="0" smtClean="0"/>
              <a:t> of Health (2011)</a:t>
            </a:r>
          </a:p>
          <a:p>
            <a:r>
              <a:rPr lang="en-GB" dirty="0" smtClean="0"/>
              <a:t>NHS Choices (2013)</a:t>
            </a:r>
            <a:endParaRPr lang="en-GB" dirty="0"/>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94404" y="1311308"/>
            <a:ext cx="4198075" cy="4814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222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altLang="en-US" dirty="0" smtClean="0"/>
              <a:t>Risks associated with childhood obesity</a:t>
            </a:r>
          </a:p>
        </p:txBody>
      </p:sp>
      <p:sp>
        <p:nvSpPr>
          <p:cNvPr id="29699" name="Content Placeholder 2"/>
          <p:cNvSpPr>
            <a:spLocks noGrp="1"/>
          </p:cNvSpPr>
          <p:nvPr>
            <p:ph idx="1"/>
          </p:nvPr>
        </p:nvSpPr>
        <p:spPr/>
        <p:txBody>
          <a:bodyPr>
            <a:normAutofit lnSpcReduction="10000"/>
          </a:bodyPr>
          <a:lstStyle/>
          <a:p>
            <a:r>
              <a:rPr lang="en-GB" altLang="en-US" smtClean="0"/>
              <a:t>Childhood obesity increases the risk of type 2 diabetes, asthma, sleep apnoea, musculoskeletal problems, and cardiovascular disease (among many others)</a:t>
            </a:r>
          </a:p>
          <a:p>
            <a:r>
              <a:rPr lang="en-GB" altLang="en-US" smtClean="0"/>
              <a:t>There are also links to psychiatric diagnoses</a:t>
            </a:r>
          </a:p>
          <a:p>
            <a:r>
              <a:rPr lang="en-GB" altLang="en-US" smtClean="0"/>
              <a:t>There is some (limited) evidence to suggest that, on average, children with obesity have poorer educational attainment</a:t>
            </a:r>
          </a:p>
          <a:p>
            <a:r>
              <a:rPr lang="en-GB" altLang="en-US" smtClean="0"/>
              <a:t>Obese children often become obese adults</a:t>
            </a:r>
          </a:p>
        </p:txBody>
      </p:sp>
    </p:spTree>
    <p:extLst>
      <p:ext uri="{BB962C8B-B14F-4D97-AF65-F5344CB8AC3E}">
        <p14:creationId xmlns:p14="http://schemas.microsoft.com/office/powerpoint/2010/main" val="3953661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the literature say?</a:t>
            </a:r>
            <a:endParaRPr lang="en-GB" dirty="0"/>
          </a:p>
        </p:txBody>
      </p:sp>
      <p:sp>
        <p:nvSpPr>
          <p:cNvPr id="3" name="Content Placeholder 2"/>
          <p:cNvSpPr>
            <a:spLocks noGrp="1"/>
          </p:cNvSpPr>
          <p:nvPr>
            <p:ph idx="1"/>
          </p:nvPr>
        </p:nvSpPr>
        <p:spPr/>
        <p:txBody>
          <a:bodyPr/>
          <a:lstStyle/>
          <a:p>
            <a:pPr marL="0" indent="0">
              <a:buNone/>
            </a:pPr>
            <a:r>
              <a:rPr lang="en-GB" dirty="0"/>
              <a:t>The </a:t>
            </a:r>
            <a:r>
              <a:rPr lang="en-GB" i="1" dirty="0"/>
              <a:t>Foresight Report</a:t>
            </a:r>
            <a:r>
              <a:rPr lang="en-GB" dirty="0"/>
              <a:t> is the most comprehensive investigation into obesity and its causes and describes obesity as a complex problem that is more than poor choice about diet and exercise but is influenced by </a:t>
            </a:r>
            <a:r>
              <a:rPr lang="en-GB" dirty="0">
                <a:solidFill>
                  <a:srgbClr val="FF0000"/>
                </a:solidFill>
              </a:rPr>
              <a:t>social</a:t>
            </a:r>
            <a:r>
              <a:rPr lang="en-GB" dirty="0"/>
              <a:t>, </a:t>
            </a:r>
            <a:r>
              <a:rPr lang="en-GB" dirty="0">
                <a:solidFill>
                  <a:srgbClr val="FF0000"/>
                </a:solidFill>
              </a:rPr>
              <a:t>cultural</a:t>
            </a:r>
            <a:r>
              <a:rPr lang="en-GB" dirty="0"/>
              <a:t> and </a:t>
            </a:r>
            <a:r>
              <a:rPr lang="en-GB" dirty="0">
                <a:solidFill>
                  <a:srgbClr val="FF0000"/>
                </a:solidFill>
              </a:rPr>
              <a:t>environmental</a:t>
            </a:r>
            <a:r>
              <a:rPr lang="en-GB" dirty="0"/>
              <a:t> </a:t>
            </a:r>
            <a:r>
              <a:rPr lang="en-GB" dirty="0" smtClean="0"/>
              <a:t>factors.</a:t>
            </a:r>
          </a:p>
          <a:p>
            <a:pPr marL="0" indent="0">
              <a:buNone/>
            </a:pPr>
            <a:r>
              <a:rPr lang="en-GB" dirty="0" smtClean="0"/>
              <a:t> </a:t>
            </a:r>
          </a:p>
          <a:p>
            <a:pPr marL="0" indent="0" algn="r">
              <a:buNone/>
            </a:pPr>
            <a:r>
              <a:rPr lang="en-GB" dirty="0" smtClean="0"/>
              <a:t>Government </a:t>
            </a:r>
            <a:r>
              <a:rPr lang="en-GB" dirty="0"/>
              <a:t>Office for </a:t>
            </a:r>
            <a:r>
              <a:rPr lang="en-GB" dirty="0" smtClean="0"/>
              <a:t>Science (2007) </a:t>
            </a:r>
            <a:endParaRPr lang="en-GB" dirty="0"/>
          </a:p>
          <a:p>
            <a:pPr marL="0" indent="0">
              <a:buNone/>
            </a:pPr>
            <a:endParaRPr lang="en-GB" dirty="0"/>
          </a:p>
        </p:txBody>
      </p:sp>
    </p:spTree>
    <p:extLst>
      <p:ext uri="{BB962C8B-B14F-4D97-AF65-F5344CB8AC3E}">
        <p14:creationId xmlns:p14="http://schemas.microsoft.com/office/powerpoint/2010/main" val="3200646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Foresight Report: – Responding sustainably to obesity</a:t>
            </a:r>
            <a:endParaRPr lang="en-GB" dirty="0"/>
          </a:p>
        </p:txBody>
      </p:sp>
      <p:sp>
        <p:nvSpPr>
          <p:cNvPr id="3" name="Content Placeholder 2"/>
          <p:cNvSpPr>
            <a:spLocks noGrp="1"/>
          </p:cNvSpPr>
          <p:nvPr>
            <p:ph idx="1"/>
          </p:nvPr>
        </p:nvSpPr>
        <p:spPr>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r>
              <a:rPr lang="en-GB" dirty="0" smtClean="0"/>
              <a:t>Most adults in the UK are already overweight. Modern living ensures every generation is heavier than the last – ‘passive obesity’</a:t>
            </a:r>
          </a:p>
          <a:p>
            <a:r>
              <a:rPr lang="en-GB" dirty="0" smtClean="0"/>
              <a:t>By 2050 60% of men and 50% of women could be clinically obese. Without action obesity related diseases are estimated to cost society £49.9 billion per year.</a:t>
            </a:r>
          </a:p>
          <a:p>
            <a:r>
              <a:rPr lang="en-GB" dirty="0" smtClean="0"/>
              <a:t>The obesity epidemic cannot be prevented by individual action alone and demands a societal approach.</a:t>
            </a:r>
          </a:p>
          <a:p>
            <a:r>
              <a:rPr lang="en-GB" dirty="0" smtClean="0"/>
              <a:t>Tackling obesity requires far greater change than anything tried so far, and at multiple levels: personal, family, community and national.</a:t>
            </a:r>
          </a:p>
          <a:p>
            <a:r>
              <a:rPr lang="en-GB" dirty="0" smtClean="0"/>
              <a:t>Preventing obesity is a societal challenge, similar to climate change.  It requires partnership between government, science, business and civil society.</a:t>
            </a:r>
          </a:p>
          <a:p>
            <a:pPr marL="0" indent="0">
              <a:buNone/>
            </a:pPr>
            <a:endParaRPr lang="en-GB" dirty="0" smtClean="0"/>
          </a:p>
          <a:p>
            <a:endParaRPr lang="en-GB" dirty="0" smtClean="0"/>
          </a:p>
          <a:p>
            <a:endParaRPr lang="en-GB" dirty="0"/>
          </a:p>
        </p:txBody>
      </p:sp>
      <p:sp>
        <p:nvSpPr>
          <p:cNvPr id="4" name="TextBox 3"/>
          <p:cNvSpPr txBox="1"/>
          <p:nvPr/>
        </p:nvSpPr>
        <p:spPr>
          <a:xfrm>
            <a:off x="4788024" y="6182702"/>
            <a:ext cx="3960440" cy="369332"/>
          </a:xfrm>
          <a:prstGeom prst="rect">
            <a:avLst/>
          </a:prstGeom>
          <a:noFill/>
        </p:spPr>
        <p:txBody>
          <a:bodyPr wrap="square" rtlCol="0">
            <a:spAutoFit/>
          </a:bodyPr>
          <a:lstStyle/>
          <a:p>
            <a:r>
              <a:rPr lang="en-GB" dirty="0"/>
              <a:t>Government Office for Science (2007)</a:t>
            </a:r>
          </a:p>
        </p:txBody>
      </p:sp>
    </p:spTree>
    <p:extLst>
      <p:ext uri="{BB962C8B-B14F-4D97-AF65-F5344CB8AC3E}">
        <p14:creationId xmlns:p14="http://schemas.microsoft.com/office/powerpoint/2010/main" val="950758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Tackling obesity is complex!</a:t>
            </a:r>
            <a:endParaRPr lang="en-GB"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67544" y="2348880"/>
            <a:ext cx="4820377" cy="3349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half" idx="2"/>
          </p:nvPr>
        </p:nvSpPr>
        <p:spPr>
          <a:xfrm>
            <a:off x="5364088" y="1600200"/>
            <a:ext cx="3322712" cy="4525963"/>
          </a:xfrm>
        </p:spPr>
        <p:txBody>
          <a:bodyPr>
            <a:normAutofit/>
          </a:bodyPr>
          <a:lstStyle/>
          <a:p>
            <a:pPr marL="0" indent="0">
              <a:buNone/>
            </a:pPr>
            <a:r>
              <a:rPr lang="en-GB" dirty="0" smtClean="0"/>
              <a:t>7 Key themes:</a:t>
            </a:r>
          </a:p>
          <a:p>
            <a:r>
              <a:rPr lang="en-GB" dirty="0" smtClean="0"/>
              <a:t>Physiology</a:t>
            </a:r>
          </a:p>
          <a:p>
            <a:r>
              <a:rPr lang="en-GB" dirty="0" smtClean="0"/>
              <a:t>Individual activity</a:t>
            </a:r>
          </a:p>
          <a:p>
            <a:r>
              <a:rPr lang="en-GB" dirty="0" smtClean="0"/>
              <a:t>Physical activity environment</a:t>
            </a:r>
          </a:p>
          <a:p>
            <a:r>
              <a:rPr lang="en-GB" dirty="0" smtClean="0"/>
              <a:t>Food consumption</a:t>
            </a:r>
          </a:p>
          <a:p>
            <a:r>
              <a:rPr lang="en-GB" dirty="0" smtClean="0"/>
              <a:t>Individual psychology</a:t>
            </a:r>
          </a:p>
          <a:p>
            <a:r>
              <a:rPr lang="en-GB" dirty="0" smtClean="0"/>
              <a:t>Social psychology</a:t>
            </a:r>
            <a:endParaRPr lang="en-GB" dirty="0"/>
          </a:p>
        </p:txBody>
      </p:sp>
      <p:sp>
        <p:nvSpPr>
          <p:cNvPr id="4" name="TextBox 3"/>
          <p:cNvSpPr txBox="1"/>
          <p:nvPr/>
        </p:nvSpPr>
        <p:spPr>
          <a:xfrm>
            <a:off x="323528" y="6165304"/>
            <a:ext cx="4464496" cy="369332"/>
          </a:xfrm>
          <a:prstGeom prst="rect">
            <a:avLst/>
          </a:prstGeom>
          <a:noFill/>
        </p:spPr>
        <p:txBody>
          <a:bodyPr wrap="square" rtlCol="0">
            <a:spAutoFit/>
          </a:bodyPr>
          <a:lstStyle/>
          <a:p>
            <a:r>
              <a:rPr lang="en-GB" dirty="0"/>
              <a:t>Government Office for Science (2007)</a:t>
            </a:r>
          </a:p>
        </p:txBody>
      </p:sp>
    </p:spTree>
    <p:extLst>
      <p:ext uri="{BB962C8B-B14F-4D97-AF65-F5344CB8AC3E}">
        <p14:creationId xmlns:p14="http://schemas.microsoft.com/office/powerpoint/2010/main" val="648453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Focus on Fast Food</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Attention </a:t>
            </a:r>
            <a:r>
              <a:rPr lang="en-GB" dirty="0"/>
              <a:t>has </a:t>
            </a:r>
            <a:r>
              <a:rPr lang="en-GB" dirty="0" smtClean="0"/>
              <a:t>grown to developing </a:t>
            </a:r>
            <a:r>
              <a:rPr lang="en-GB" dirty="0"/>
              <a:t>action and policy to modify the food environment, with fast food outlets of particular </a:t>
            </a:r>
            <a:r>
              <a:rPr lang="en-GB" dirty="0" smtClean="0"/>
              <a:t>interest.</a:t>
            </a:r>
          </a:p>
          <a:p>
            <a:pPr marL="0" indent="0">
              <a:buNone/>
            </a:pPr>
            <a:r>
              <a:rPr lang="en-GB" dirty="0" smtClean="0">
                <a:solidFill>
                  <a:srgbClr val="FF0000"/>
                </a:solidFill>
              </a:rPr>
              <a:t>But</a:t>
            </a:r>
          </a:p>
          <a:p>
            <a:pPr marL="0" indent="0">
              <a:buNone/>
            </a:pPr>
            <a:r>
              <a:rPr lang="en-GB" dirty="0" smtClean="0"/>
              <a:t>Causal </a:t>
            </a:r>
            <a:r>
              <a:rPr lang="en-GB" dirty="0"/>
              <a:t>evidence of the link between food availability and obesity is still relatively underdeveloped. </a:t>
            </a:r>
            <a:endParaRPr lang="en-GB" dirty="0" smtClean="0"/>
          </a:p>
          <a:p>
            <a:pPr marL="0" indent="0" algn="r">
              <a:buNone/>
            </a:pPr>
            <a:r>
              <a:rPr lang="en-GB" dirty="0" smtClean="0"/>
              <a:t>PHE</a:t>
            </a:r>
            <a:r>
              <a:rPr lang="en-GB" dirty="0"/>
              <a:t>, </a:t>
            </a:r>
            <a:r>
              <a:rPr lang="en-GB" dirty="0" smtClean="0"/>
              <a:t>2014</a:t>
            </a:r>
            <a:endParaRPr lang="en-GB" dirty="0"/>
          </a:p>
        </p:txBody>
      </p:sp>
    </p:spTree>
    <p:extLst>
      <p:ext uri="{BB962C8B-B14F-4D97-AF65-F5344CB8AC3E}">
        <p14:creationId xmlns:p14="http://schemas.microsoft.com/office/powerpoint/2010/main" val="1251312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4288"/>
            <a:ext cx="6892925" cy="6843712"/>
          </a:xfrm>
          <a:noFill/>
        </p:spPr>
      </p:pic>
      <p:sp>
        <p:nvSpPr>
          <p:cNvPr id="7" name="TextBox 6"/>
          <p:cNvSpPr txBox="1"/>
          <p:nvPr/>
        </p:nvSpPr>
        <p:spPr>
          <a:xfrm>
            <a:off x="6858000" y="0"/>
            <a:ext cx="2286000" cy="6986588"/>
          </a:xfrm>
          <a:prstGeom prst="rect">
            <a:avLst/>
          </a:prstGeom>
          <a:solidFill>
            <a:schemeClr val="accent3">
              <a:lumMod val="85000"/>
            </a:schemeClr>
          </a:solidFill>
          <a:ln w="57150">
            <a:solidFill>
              <a:srgbClr val="C00000"/>
            </a:solidFill>
          </a:ln>
        </p:spPr>
        <p:style>
          <a:lnRef idx="2">
            <a:schemeClr val="accent2"/>
          </a:lnRef>
          <a:fillRef idx="1">
            <a:schemeClr val="lt1"/>
          </a:fillRef>
          <a:effectRef idx="0">
            <a:schemeClr val="accent2"/>
          </a:effectRef>
          <a:fontRef idx="minor">
            <a:schemeClr val="dk1"/>
          </a:fontRef>
        </p:style>
        <p:txBody>
          <a:bodyPr>
            <a:spAutoFit/>
          </a:bodyPr>
          <a:lstStyle/>
          <a:p>
            <a:pPr fontAlgn="base">
              <a:spcBef>
                <a:spcPct val="0"/>
              </a:spcBef>
              <a:spcAft>
                <a:spcPct val="0"/>
              </a:spcAft>
              <a:defRPr/>
            </a:pPr>
            <a:endParaRPr lang="en-GB" sz="2800">
              <a:solidFill>
                <a:srgbClr val="000000"/>
              </a:solidFill>
              <a:latin typeface="Calibri" pitchFamily="-107" charset="0"/>
              <a:ea typeface="ＭＳ Ｐゴシック" pitchFamily="-107" charset="-128"/>
            </a:endParaRPr>
          </a:p>
          <a:p>
            <a:pPr fontAlgn="base">
              <a:spcBef>
                <a:spcPct val="0"/>
              </a:spcBef>
              <a:spcAft>
                <a:spcPct val="0"/>
              </a:spcAft>
              <a:defRPr/>
            </a:pPr>
            <a:endParaRPr lang="en-GB" sz="2800">
              <a:solidFill>
                <a:srgbClr val="000000"/>
              </a:solidFill>
              <a:latin typeface="Calibri" pitchFamily="-107" charset="0"/>
              <a:ea typeface="ＭＳ Ｐゴシック" pitchFamily="-107" charset="-128"/>
            </a:endParaRPr>
          </a:p>
          <a:p>
            <a:pPr algn="ctr" fontAlgn="base">
              <a:spcBef>
                <a:spcPct val="0"/>
              </a:spcBef>
              <a:spcAft>
                <a:spcPct val="0"/>
              </a:spcAft>
              <a:defRPr/>
            </a:pPr>
            <a:r>
              <a:rPr lang="en-GB" sz="2800">
                <a:solidFill>
                  <a:srgbClr val="000000"/>
                </a:solidFill>
                <a:latin typeface="Calibri" pitchFamily="-107" charset="0"/>
                <a:ea typeface="ＭＳ Ｐゴシック" pitchFamily="-107" charset="-128"/>
              </a:rPr>
              <a:t>England value is </a:t>
            </a:r>
            <a:r>
              <a:rPr lang="en-GB" sz="2800" b="1">
                <a:solidFill>
                  <a:srgbClr val="000000"/>
                </a:solidFill>
                <a:latin typeface="Calibri" pitchFamily="-107" charset="0"/>
                <a:ea typeface="ＭＳ Ｐゴシック" pitchFamily="-107" charset="-128"/>
              </a:rPr>
              <a:t>86</a:t>
            </a:r>
            <a:r>
              <a:rPr lang="en-GB" sz="2800">
                <a:solidFill>
                  <a:srgbClr val="000000"/>
                </a:solidFill>
                <a:latin typeface="Calibri" pitchFamily="-107" charset="0"/>
                <a:ea typeface="ＭＳ Ｐゴシック" pitchFamily="-107" charset="-128"/>
              </a:rPr>
              <a:t> per 100,000</a:t>
            </a:r>
          </a:p>
          <a:p>
            <a:pPr algn="ctr" fontAlgn="base">
              <a:spcBef>
                <a:spcPct val="0"/>
              </a:spcBef>
              <a:spcAft>
                <a:spcPct val="0"/>
              </a:spcAft>
              <a:defRPr/>
            </a:pPr>
            <a:endParaRPr lang="en-GB" sz="2800">
              <a:solidFill>
                <a:srgbClr val="000000"/>
              </a:solidFill>
              <a:latin typeface="Calibri" pitchFamily="-107" charset="0"/>
              <a:ea typeface="ＭＳ Ｐゴシック" pitchFamily="-107" charset="-128"/>
            </a:endParaRPr>
          </a:p>
          <a:p>
            <a:pPr algn="ctr" fontAlgn="base">
              <a:spcBef>
                <a:spcPct val="0"/>
              </a:spcBef>
              <a:spcAft>
                <a:spcPct val="0"/>
              </a:spcAft>
              <a:defRPr/>
            </a:pPr>
            <a:endParaRPr lang="en-GB" sz="2800">
              <a:solidFill>
                <a:srgbClr val="000000"/>
              </a:solidFill>
              <a:latin typeface="Calibri" pitchFamily="-107" charset="0"/>
              <a:ea typeface="ＭＳ Ｐゴシック" pitchFamily="-107" charset="-128"/>
            </a:endParaRPr>
          </a:p>
          <a:p>
            <a:pPr algn="ctr" fontAlgn="base">
              <a:spcBef>
                <a:spcPct val="0"/>
              </a:spcBef>
              <a:spcAft>
                <a:spcPct val="0"/>
              </a:spcAft>
              <a:defRPr/>
            </a:pPr>
            <a:r>
              <a:rPr lang="en-GB" sz="2800">
                <a:solidFill>
                  <a:srgbClr val="000000"/>
                </a:solidFill>
                <a:latin typeface="Calibri" pitchFamily="-107" charset="0"/>
                <a:ea typeface="ＭＳ Ｐゴシック" pitchFamily="-107" charset="-128"/>
              </a:rPr>
              <a:t>South Tyneside’s value is </a:t>
            </a:r>
            <a:r>
              <a:rPr lang="en-GB" sz="2800" b="1">
                <a:solidFill>
                  <a:srgbClr val="000000"/>
                </a:solidFill>
                <a:latin typeface="Calibri" pitchFamily="-107" charset="0"/>
                <a:ea typeface="ＭＳ Ｐゴシック" pitchFamily="-107" charset="-128"/>
              </a:rPr>
              <a:t>103.9</a:t>
            </a:r>
            <a:r>
              <a:rPr lang="en-GB" sz="2800">
                <a:solidFill>
                  <a:srgbClr val="000000"/>
                </a:solidFill>
                <a:latin typeface="Calibri" pitchFamily="-107" charset="0"/>
                <a:ea typeface="ＭＳ Ｐゴシック" pitchFamily="-107" charset="-128"/>
              </a:rPr>
              <a:t> per 100,000 population</a:t>
            </a:r>
          </a:p>
          <a:p>
            <a:pPr fontAlgn="base">
              <a:spcBef>
                <a:spcPct val="0"/>
              </a:spcBef>
              <a:spcAft>
                <a:spcPct val="0"/>
              </a:spcAft>
              <a:defRPr/>
            </a:pPr>
            <a:endParaRPr lang="en-GB" sz="2800">
              <a:solidFill>
                <a:srgbClr val="000000"/>
              </a:solidFill>
              <a:latin typeface="Calibri" pitchFamily="-107" charset="0"/>
              <a:ea typeface="ＭＳ Ｐゴシック" pitchFamily="-107" charset="-128"/>
            </a:endParaRPr>
          </a:p>
          <a:p>
            <a:pPr fontAlgn="base">
              <a:spcBef>
                <a:spcPct val="0"/>
              </a:spcBef>
              <a:spcAft>
                <a:spcPct val="0"/>
              </a:spcAft>
              <a:defRPr/>
            </a:pPr>
            <a:endParaRPr lang="en-GB" sz="2800">
              <a:solidFill>
                <a:srgbClr val="000000"/>
              </a:solidFill>
              <a:latin typeface="Calibri" pitchFamily="-107" charset="0"/>
              <a:ea typeface="ＭＳ Ｐゴシック" pitchFamily="-107" charset="-128"/>
            </a:endParaRPr>
          </a:p>
          <a:p>
            <a:pPr fontAlgn="base">
              <a:spcBef>
                <a:spcPct val="0"/>
              </a:spcBef>
              <a:spcAft>
                <a:spcPct val="0"/>
              </a:spcAft>
              <a:defRPr/>
            </a:pPr>
            <a:endParaRPr lang="en-GB" sz="2800">
              <a:solidFill>
                <a:srgbClr val="000000"/>
              </a:solidFill>
              <a:latin typeface="Calibri" pitchFamily="-107" charset="0"/>
              <a:ea typeface="ＭＳ Ｐゴシック" pitchFamily="-107" charset="-128"/>
            </a:endParaRPr>
          </a:p>
          <a:p>
            <a:pPr fontAlgn="base">
              <a:spcBef>
                <a:spcPct val="0"/>
              </a:spcBef>
              <a:spcAft>
                <a:spcPct val="0"/>
              </a:spcAft>
              <a:defRPr/>
            </a:pPr>
            <a:endParaRPr lang="en-GB" sz="2800">
              <a:solidFill>
                <a:srgbClr val="000000"/>
              </a:solidFill>
              <a:latin typeface="Calibri" pitchFamily="-107" charset="0"/>
              <a:ea typeface="ＭＳ Ｐゴシック" pitchFamily="-107" charset="-128"/>
            </a:endParaRPr>
          </a:p>
        </p:txBody>
      </p:sp>
      <p:sp>
        <p:nvSpPr>
          <p:cNvPr id="2" name="TextBox 1"/>
          <p:cNvSpPr txBox="1"/>
          <p:nvPr/>
        </p:nvSpPr>
        <p:spPr>
          <a:xfrm>
            <a:off x="6948264" y="5949280"/>
            <a:ext cx="2088232" cy="646331"/>
          </a:xfrm>
          <a:prstGeom prst="rect">
            <a:avLst/>
          </a:prstGeom>
          <a:noFill/>
        </p:spPr>
        <p:txBody>
          <a:bodyPr wrap="square" rtlCol="0">
            <a:spAutoFit/>
          </a:bodyPr>
          <a:lstStyle/>
          <a:p>
            <a:r>
              <a:rPr lang="en-GB" dirty="0"/>
              <a:t>Public Health England (</a:t>
            </a:r>
            <a:r>
              <a:rPr lang="en-GB" dirty="0" smtClean="0"/>
              <a:t>2014) </a:t>
            </a:r>
            <a:endParaRPr lang="en-GB" dirty="0"/>
          </a:p>
        </p:txBody>
      </p:sp>
    </p:spTree>
    <p:extLst>
      <p:ext uri="{BB962C8B-B14F-4D97-AF65-F5344CB8AC3E}">
        <p14:creationId xmlns:p14="http://schemas.microsoft.com/office/powerpoint/2010/main" val="41078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Examples of Literature on Fast Food</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Relationship between location of HFTAs and the impact on food choice and health</a:t>
            </a:r>
          </a:p>
          <a:p>
            <a:pPr marL="0" indent="0" algn="r">
              <a:buNone/>
            </a:pPr>
            <a:r>
              <a:rPr lang="en-GB" dirty="0" err="1" smtClean="0"/>
              <a:t>Caraher</a:t>
            </a:r>
            <a:r>
              <a:rPr lang="en-GB" dirty="0" smtClean="0"/>
              <a:t> </a:t>
            </a:r>
            <a:r>
              <a:rPr lang="en-GB" dirty="0"/>
              <a:t>et al (2014</a:t>
            </a:r>
            <a:r>
              <a:rPr lang="en-GB" dirty="0" smtClean="0"/>
              <a:t>)</a:t>
            </a:r>
          </a:p>
          <a:p>
            <a:pPr marL="0" indent="0">
              <a:buNone/>
            </a:pPr>
            <a:r>
              <a:rPr lang="en-GB" dirty="0" smtClean="0"/>
              <a:t>Connection </a:t>
            </a:r>
            <a:r>
              <a:rPr lang="en-GB" dirty="0"/>
              <a:t>between the food environment and health inequalities </a:t>
            </a:r>
            <a:r>
              <a:rPr lang="en-GB" dirty="0" smtClean="0"/>
              <a:t>showing </a:t>
            </a:r>
            <a:r>
              <a:rPr lang="en-GB" dirty="0"/>
              <a:t>an association between the concentration of fast food takeaways and levels of obesity with obesity levels tending to be higher in more deprived areas </a:t>
            </a:r>
            <a:endParaRPr lang="en-GB" dirty="0" smtClean="0"/>
          </a:p>
          <a:p>
            <a:pPr marL="0" indent="0" algn="r">
              <a:buNone/>
            </a:pPr>
            <a:r>
              <a:rPr lang="en-GB" dirty="0" err="1"/>
              <a:t>Greig</a:t>
            </a:r>
            <a:r>
              <a:rPr lang="en-GB" dirty="0"/>
              <a:t> et al (2014)</a:t>
            </a:r>
          </a:p>
          <a:p>
            <a:pPr marL="0" indent="0">
              <a:buNone/>
            </a:pPr>
            <a:r>
              <a:rPr lang="en-GB" dirty="0" smtClean="0"/>
              <a:t>People </a:t>
            </a:r>
            <a:r>
              <a:rPr lang="en-GB" dirty="0"/>
              <a:t>who live and work near a high number of takeaway food outlets tend to eat more takeaway food and are more likely to be obese than those less exposed </a:t>
            </a:r>
            <a:endParaRPr lang="en-GB" dirty="0" smtClean="0"/>
          </a:p>
          <a:p>
            <a:pPr marL="0" indent="0" algn="r">
              <a:buNone/>
            </a:pPr>
            <a:r>
              <a:rPr lang="en-GB" dirty="0" err="1" smtClean="0"/>
              <a:t>Burgoine</a:t>
            </a:r>
            <a:r>
              <a:rPr lang="en-GB" dirty="0" smtClean="0"/>
              <a:t> et al (2014)</a:t>
            </a:r>
            <a:endParaRPr lang="en-GB" dirty="0"/>
          </a:p>
          <a:p>
            <a:pPr marL="0" indent="0">
              <a:buNone/>
            </a:pPr>
            <a:endParaRPr lang="en-GB" dirty="0" smtClean="0"/>
          </a:p>
          <a:p>
            <a:pPr marL="0" indent="0" algn="r">
              <a:buNone/>
            </a:pPr>
            <a:endParaRPr lang="en-GB" b="1" dirty="0" smtClean="0"/>
          </a:p>
          <a:p>
            <a:pPr marL="0" indent="0">
              <a:buNone/>
            </a:pPr>
            <a:endParaRPr lang="en-GB" dirty="0"/>
          </a:p>
        </p:txBody>
      </p:sp>
    </p:spTree>
    <p:extLst>
      <p:ext uri="{BB962C8B-B14F-4D97-AF65-F5344CB8AC3E}">
        <p14:creationId xmlns:p14="http://schemas.microsoft.com/office/powerpoint/2010/main" val="2582961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dirty="0"/>
              <a:t>Literature </a:t>
            </a:r>
            <a:r>
              <a:rPr lang="en-GB" dirty="0" smtClean="0"/>
              <a:t>continued…</a:t>
            </a:r>
            <a:endParaRPr lang="en-GB" altLang="en-US" dirty="0" smtClean="0"/>
          </a:p>
        </p:txBody>
      </p:sp>
      <p:sp>
        <p:nvSpPr>
          <p:cNvPr id="33795" name="Content Placeholder 2"/>
          <p:cNvSpPr>
            <a:spLocks noGrp="1"/>
          </p:cNvSpPr>
          <p:nvPr>
            <p:ph idx="1"/>
          </p:nvPr>
        </p:nvSpPr>
        <p:spPr/>
        <p:txBody>
          <a:bodyPr>
            <a:normAutofit lnSpcReduction="10000"/>
          </a:bodyPr>
          <a:lstStyle/>
          <a:p>
            <a:r>
              <a:rPr lang="en-GB" sz="2600" dirty="0" smtClean="0"/>
              <a:t>Intake of takeaway food has increased &amp; become a regular component of the diet</a:t>
            </a:r>
          </a:p>
          <a:p>
            <a:pPr marL="0" indent="0" algn="r">
              <a:buNone/>
            </a:pPr>
            <a:r>
              <a:rPr lang="en-GB" sz="2600" dirty="0" smtClean="0"/>
              <a:t> (Duffy et al., 2007;Poti et al., 2011)</a:t>
            </a:r>
            <a:endParaRPr lang="en-GB" altLang="en-US" sz="2600" dirty="0" smtClean="0"/>
          </a:p>
          <a:p>
            <a:r>
              <a:rPr lang="en-GB" sz="2600" dirty="0" smtClean="0"/>
              <a:t>Consumption </a:t>
            </a:r>
            <a:r>
              <a:rPr lang="en-GB" sz="2600" dirty="0"/>
              <a:t>of </a:t>
            </a:r>
            <a:r>
              <a:rPr lang="en-GB" sz="2600" dirty="0" smtClean="0"/>
              <a:t>fast/takeaway </a:t>
            </a:r>
            <a:r>
              <a:rPr lang="en-GB" sz="2600" dirty="0"/>
              <a:t>food </a:t>
            </a:r>
            <a:r>
              <a:rPr lang="en-GB" sz="2600" dirty="0" smtClean="0"/>
              <a:t>&gt; </a:t>
            </a:r>
            <a:r>
              <a:rPr lang="en-GB" sz="2600" dirty="0"/>
              <a:t>once a week increases the risk of being obese by </a:t>
            </a:r>
            <a:r>
              <a:rPr lang="en-GB" sz="2600" dirty="0" smtClean="0"/>
              <a:t>129%</a:t>
            </a:r>
          </a:p>
          <a:p>
            <a:pPr marL="0" indent="0" algn="r">
              <a:buNone/>
            </a:pPr>
            <a:r>
              <a:rPr lang="en-GB" sz="2600" dirty="0" smtClean="0"/>
              <a:t>  </a:t>
            </a:r>
            <a:r>
              <a:rPr lang="en-GB" sz="2600" dirty="0"/>
              <a:t>(Schroder et al., 2007</a:t>
            </a:r>
            <a:r>
              <a:rPr lang="en-GB" sz="2600" dirty="0" smtClean="0"/>
              <a:t>)</a:t>
            </a:r>
          </a:p>
          <a:p>
            <a:r>
              <a:rPr lang="en-GB" sz="2600" dirty="0" smtClean="0"/>
              <a:t>Nutritional </a:t>
            </a:r>
            <a:r>
              <a:rPr lang="en-GB" sz="2600" dirty="0"/>
              <a:t>profile of takeaway </a:t>
            </a:r>
            <a:r>
              <a:rPr lang="en-GB" sz="2600" dirty="0" smtClean="0"/>
              <a:t>food is highly variable - tendency for </a:t>
            </a:r>
            <a:r>
              <a:rPr lang="en-GB" sz="2600" dirty="0"/>
              <a:t>excessive </a:t>
            </a:r>
            <a:r>
              <a:rPr lang="en-GB" sz="2600" dirty="0" smtClean="0"/>
              <a:t>portion </a:t>
            </a:r>
            <a:r>
              <a:rPr lang="en-GB" sz="2600" dirty="0"/>
              <a:t>size, energy, macronutrients and salt </a:t>
            </a:r>
            <a:endParaRPr lang="en-GB" sz="2600" dirty="0" smtClean="0"/>
          </a:p>
          <a:p>
            <a:pPr marL="0" indent="0" algn="r">
              <a:buNone/>
            </a:pPr>
            <a:r>
              <a:rPr lang="en-GB" sz="2600" dirty="0" smtClean="0"/>
              <a:t>(</a:t>
            </a:r>
            <a:r>
              <a:rPr lang="en-GB" sz="2600" dirty="0" err="1"/>
              <a:t>Jaworowska</a:t>
            </a:r>
            <a:r>
              <a:rPr lang="en-GB" sz="2600" dirty="0"/>
              <a:t>  et al</a:t>
            </a:r>
            <a:r>
              <a:rPr lang="en-GB" sz="2600" dirty="0" smtClean="0"/>
              <a:t>., </a:t>
            </a:r>
            <a:r>
              <a:rPr lang="en-GB" sz="2600" dirty="0"/>
              <a:t>2014; </a:t>
            </a:r>
            <a:r>
              <a:rPr lang="en-GB" sz="2600" dirty="0" err="1"/>
              <a:t>Caraher</a:t>
            </a:r>
            <a:r>
              <a:rPr lang="en-GB" sz="2600" dirty="0"/>
              <a:t> et al., 2014; Saunders et al., 2015). </a:t>
            </a:r>
            <a:endParaRPr lang="en-GB" sz="2600" dirty="0" smtClean="0"/>
          </a:p>
        </p:txBody>
      </p:sp>
    </p:spTree>
    <p:extLst>
      <p:ext uri="{BB962C8B-B14F-4D97-AF65-F5344CB8AC3E}">
        <p14:creationId xmlns:p14="http://schemas.microsoft.com/office/powerpoint/2010/main" val="397517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t>Gateshead Takeaway Study</a:t>
            </a:r>
          </a:p>
        </p:txBody>
      </p:sp>
      <p:sp>
        <p:nvSpPr>
          <p:cNvPr id="34819" name="Content Placeholder 2"/>
          <p:cNvSpPr>
            <a:spLocks noGrp="1"/>
          </p:cNvSpPr>
          <p:nvPr>
            <p:ph idx="1"/>
          </p:nvPr>
        </p:nvSpPr>
        <p:spPr/>
        <p:txBody>
          <a:bodyPr/>
          <a:lstStyle/>
          <a:p>
            <a:pPr marL="0" indent="0">
              <a:buNone/>
            </a:pPr>
            <a:r>
              <a:rPr lang="en-GB" altLang="en-US" dirty="0" smtClean="0"/>
              <a:t>Sampled popular meals and analysed nutrient data and found:</a:t>
            </a:r>
          </a:p>
          <a:p>
            <a:pPr lvl="1"/>
            <a:r>
              <a:rPr lang="en-GB" altLang="en-US" sz="2600" dirty="0" smtClean="0"/>
              <a:t>wide variation in nutritional content and portion size</a:t>
            </a:r>
          </a:p>
          <a:p>
            <a:pPr lvl="1"/>
            <a:r>
              <a:rPr lang="en-GB" altLang="en-US" sz="2600" dirty="0" smtClean="0"/>
              <a:t>About two-thirds had more than an adult female’s RDA of saturated fat</a:t>
            </a:r>
          </a:p>
          <a:p>
            <a:pPr lvl="1"/>
            <a:r>
              <a:rPr lang="en-GB" altLang="en-US" sz="2600" dirty="0" smtClean="0"/>
              <a:t>About three-quarters had more than 66% of an adult female’s RDA of calories</a:t>
            </a:r>
          </a:p>
          <a:p>
            <a:pPr lvl="1"/>
            <a:r>
              <a:rPr lang="en-GB" altLang="en-US" sz="2600" dirty="0" smtClean="0"/>
              <a:t>Areas where takeaways had proliferated saw serious competition on price and portion size</a:t>
            </a:r>
          </a:p>
          <a:p>
            <a:pPr marL="0" indent="0">
              <a:buNone/>
            </a:pPr>
            <a:endParaRPr lang="en-GB" altLang="en-US" dirty="0" smtClean="0"/>
          </a:p>
        </p:txBody>
      </p:sp>
    </p:spTree>
    <p:extLst>
      <p:ext uri="{BB962C8B-B14F-4D97-AF65-F5344CB8AC3E}">
        <p14:creationId xmlns:p14="http://schemas.microsoft.com/office/powerpoint/2010/main" val="5813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dirty="0" smtClean="0"/>
              <a:t>Background</a:t>
            </a:r>
            <a:endParaRPr lang="en-GB" dirty="0"/>
          </a:p>
        </p:txBody>
      </p:sp>
      <p:sp>
        <p:nvSpPr>
          <p:cNvPr id="3" name="Content Placeholder 2"/>
          <p:cNvSpPr>
            <a:spLocks noGrp="1"/>
          </p:cNvSpPr>
          <p:nvPr>
            <p:ph sz="half" idx="1"/>
          </p:nvPr>
        </p:nvSpPr>
        <p:spPr>
          <a:xfrm>
            <a:off x="395536" y="1916831"/>
            <a:ext cx="4104456" cy="3960441"/>
          </a:xfrm>
        </p:spPr>
        <p:style>
          <a:lnRef idx="2">
            <a:schemeClr val="dk1"/>
          </a:lnRef>
          <a:fillRef idx="1">
            <a:schemeClr val="lt1"/>
          </a:fillRef>
          <a:effectRef idx="0">
            <a:schemeClr val="dk1"/>
          </a:effectRef>
          <a:fontRef idx="minor">
            <a:schemeClr val="dk1"/>
          </a:fontRef>
        </p:style>
        <p:txBody>
          <a:bodyPr/>
          <a:lstStyle/>
          <a:p>
            <a:pPr marL="0" indent="0">
              <a:buNone/>
            </a:pPr>
            <a:r>
              <a:rPr lang="en-GB" dirty="0"/>
              <a:t>Most of us are eating or drinking more than we need to and are not active enough and as a direct consequence levels of being overweight or obese are </a:t>
            </a:r>
            <a:r>
              <a:rPr lang="en-GB" dirty="0" smtClean="0"/>
              <a:t>increasing. </a:t>
            </a:r>
          </a:p>
          <a:p>
            <a:pPr marL="0" indent="0" algn="r">
              <a:buNone/>
            </a:pPr>
            <a:r>
              <a:rPr lang="en-GB" dirty="0" smtClean="0"/>
              <a:t>(</a:t>
            </a:r>
            <a:r>
              <a:rPr lang="en-GB" dirty="0"/>
              <a:t>HSCIC, 2015).</a:t>
            </a:r>
          </a:p>
        </p:txBody>
      </p:sp>
      <p:pic>
        <p:nvPicPr>
          <p:cNvPr id="2053"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1916832"/>
            <a:ext cx="4038600" cy="392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336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Transfer of Public Health functions </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Transition </a:t>
            </a:r>
            <a:r>
              <a:rPr lang="en-GB" dirty="0"/>
              <a:t>of health improvement functions back to local government in England in </a:t>
            </a:r>
            <a:r>
              <a:rPr lang="en-GB" dirty="0" smtClean="0"/>
              <a:t>2013. </a:t>
            </a:r>
          </a:p>
          <a:p>
            <a:pPr marL="0" indent="0">
              <a:buNone/>
            </a:pPr>
            <a:endParaRPr lang="en-GB" dirty="0"/>
          </a:p>
          <a:p>
            <a:pPr marL="0" indent="0">
              <a:buNone/>
            </a:pPr>
            <a:r>
              <a:rPr lang="en-GB" dirty="0" smtClean="0"/>
              <a:t>Provides </a:t>
            </a:r>
            <a:r>
              <a:rPr lang="en-GB" dirty="0"/>
              <a:t>opportunities for Environmental Health practitioners to contribute to address health inequalities. </a:t>
            </a:r>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585501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t>The Project</a:t>
            </a:r>
          </a:p>
        </p:txBody>
      </p:sp>
      <p:sp>
        <p:nvSpPr>
          <p:cNvPr id="37891" name="Content Placeholder 2"/>
          <p:cNvSpPr>
            <a:spLocks noGrp="1"/>
          </p:cNvSpPr>
          <p:nvPr>
            <p:ph sz="half" idx="1"/>
          </p:nvPr>
        </p:nvSpPr>
        <p:spPr/>
        <p:txBody>
          <a:bodyPr/>
          <a:lstStyle/>
          <a:p>
            <a:pPr eaLnBrk="1" hangingPunct="1">
              <a:buFontTx/>
              <a:buNone/>
            </a:pPr>
            <a:endParaRPr lang="en-GB" altLang="en-US" dirty="0" smtClean="0"/>
          </a:p>
          <a:p>
            <a:pPr eaLnBrk="1" hangingPunct="1">
              <a:buFontTx/>
              <a:buNone/>
            </a:pPr>
            <a:r>
              <a:rPr lang="en-GB" altLang="en-US" dirty="0" smtClean="0"/>
              <a:t>	Understanding food businesses from a public health perspective using existing Environmental Health data.</a:t>
            </a:r>
          </a:p>
        </p:txBody>
      </p:sp>
      <p:pic>
        <p:nvPicPr>
          <p:cNvPr id="37892"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86313" y="2143125"/>
            <a:ext cx="4057650" cy="3000375"/>
          </a:xfrm>
          <a:noFill/>
        </p:spPr>
      </p:pic>
    </p:spTree>
    <p:extLst>
      <p:ext uri="{BB962C8B-B14F-4D97-AF65-F5344CB8AC3E}">
        <p14:creationId xmlns:p14="http://schemas.microsoft.com/office/powerpoint/2010/main" val="1962784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The Project</a:t>
            </a:r>
            <a:endParaRPr lang="en-GB" dirty="0"/>
          </a:p>
        </p:txBody>
      </p:sp>
      <p:sp>
        <p:nvSpPr>
          <p:cNvPr id="3" name="Content Placeholder 2"/>
          <p:cNvSpPr>
            <a:spLocks noGrp="1"/>
          </p:cNvSpPr>
          <p:nvPr>
            <p:ph sz="half" idx="1"/>
          </p:nvPr>
        </p:nvSpPr>
        <p:spPr/>
        <p:txBody>
          <a:bodyPr/>
          <a:lstStyle/>
          <a:p>
            <a:pPr marL="0" indent="0">
              <a:buNone/>
            </a:pPr>
            <a:endParaRPr lang="en-GB" dirty="0" smtClean="0"/>
          </a:p>
          <a:p>
            <a:pPr marL="0" indent="0">
              <a:buNone/>
            </a:pPr>
            <a:r>
              <a:rPr lang="en-GB" dirty="0" smtClean="0"/>
              <a:t>The </a:t>
            </a:r>
            <a:r>
              <a:rPr lang="en-GB" dirty="0"/>
              <a:t>public health community is responsive to systematic data gathering, evidence based delivery and measuring population level public health outcomes.  </a:t>
            </a:r>
            <a:endParaRPr lang="en-GB" dirty="0" smtClean="0"/>
          </a:p>
          <a:p>
            <a:pPr marL="0" indent="0">
              <a:buNone/>
            </a:pPr>
            <a:endParaRPr lang="en-GB" dirty="0"/>
          </a:p>
        </p:txBody>
      </p:sp>
      <p:sp>
        <p:nvSpPr>
          <p:cNvPr id="4" name="Content Placeholder 3"/>
          <p:cNvSpPr>
            <a:spLocks noGrp="1"/>
          </p:cNvSpPr>
          <p:nvPr>
            <p:ph sz="half" idx="2"/>
          </p:nvPr>
        </p:nvSpPr>
        <p:spPr/>
        <p:txBody>
          <a:bodyPr/>
          <a:lstStyle/>
          <a:p>
            <a:pPr marL="0" indent="0">
              <a:buNone/>
            </a:pPr>
            <a:r>
              <a:rPr lang="en-GB" dirty="0" smtClean="0"/>
              <a:t>The South Tyneside Team:</a:t>
            </a:r>
          </a:p>
          <a:p>
            <a:endParaRPr lang="en-GB" dirty="0" smtClean="0"/>
          </a:p>
          <a:p>
            <a:r>
              <a:rPr lang="en-GB" dirty="0" smtClean="0"/>
              <a:t>Julie </a:t>
            </a:r>
            <a:r>
              <a:rPr lang="en-GB" dirty="0" err="1" smtClean="0"/>
              <a:t>Connaughton</a:t>
            </a:r>
            <a:endParaRPr lang="en-GB" dirty="0" smtClean="0"/>
          </a:p>
          <a:p>
            <a:r>
              <a:rPr lang="en-GB" dirty="0" smtClean="0"/>
              <a:t>Andrea King</a:t>
            </a:r>
          </a:p>
          <a:p>
            <a:r>
              <a:rPr lang="en-GB" dirty="0" smtClean="0"/>
              <a:t>Claire </a:t>
            </a:r>
            <a:r>
              <a:rPr lang="en-GB" dirty="0" err="1" smtClean="0"/>
              <a:t>Nevison</a:t>
            </a:r>
            <a:endParaRPr lang="en-GB" dirty="0" smtClean="0"/>
          </a:p>
          <a:p>
            <a:r>
              <a:rPr lang="en-GB" dirty="0" smtClean="0"/>
              <a:t>Dene </a:t>
            </a:r>
            <a:r>
              <a:rPr lang="en-GB" dirty="0" err="1" smtClean="0"/>
              <a:t>Outerside</a:t>
            </a:r>
            <a:endParaRPr lang="en-GB" dirty="0" smtClean="0"/>
          </a:p>
          <a:p>
            <a:r>
              <a:rPr lang="en-GB" dirty="0" smtClean="0"/>
              <a:t>Justine Wilkinson</a:t>
            </a:r>
            <a:endParaRPr lang="en-GB" dirty="0"/>
          </a:p>
        </p:txBody>
      </p:sp>
    </p:spTree>
    <p:extLst>
      <p:ext uri="{BB962C8B-B14F-4D97-AF65-F5344CB8AC3E}">
        <p14:creationId xmlns:p14="http://schemas.microsoft.com/office/powerpoint/2010/main" val="905388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did we seek to do?</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Use existing food business data collected by South Tyneside EH to:</a:t>
            </a:r>
          </a:p>
          <a:p>
            <a:r>
              <a:rPr lang="en-GB" dirty="0"/>
              <a:t>Document the HFTA business profile over a 5 year period</a:t>
            </a:r>
          </a:p>
          <a:p>
            <a:r>
              <a:rPr lang="en-GB" dirty="0" smtClean="0"/>
              <a:t>Define the current local HFTA business profile in South Tyneside</a:t>
            </a:r>
          </a:p>
          <a:p>
            <a:r>
              <a:rPr lang="en-GB" dirty="0" smtClean="0"/>
              <a:t>Map HFTA business location and compare with deprivation, child and adult obesity data</a:t>
            </a:r>
          </a:p>
          <a:p>
            <a:r>
              <a:rPr lang="en-GB" dirty="0" smtClean="0"/>
              <a:t>Use findings to inform public health decision making</a:t>
            </a:r>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2163624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a:t>
            </a:r>
            <a:endParaRPr lang="en-GB" dirty="0"/>
          </a:p>
        </p:txBody>
      </p:sp>
      <p:sp>
        <p:nvSpPr>
          <p:cNvPr id="3" name="Content Placeholder 2"/>
          <p:cNvSpPr>
            <a:spLocks noGrp="1"/>
          </p:cNvSpPr>
          <p:nvPr>
            <p:ph idx="1"/>
          </p:nvPr>
        </p:nvSpPr>
        <p:spPr/>
        <p:txBody>
          <a:bodyPr>
            <a:normAutofit fontScale="92500"/>
          </a:bodyPr>
          <a:lstStyle/>
          <a:p>
            <a:r>
              <a:rPr lang="en-GB" dirty="0"/>
              <a:t>South Tyneside Council’s Environmental Health </a:t>
            </a:r>
            <a:r>
              <a:rPr lang="en-GB" dirty="0" smtClean="0"/>
              <a:t>database </a:t>
            </a:r>
            <a:r>
              <a:rPr lang="en-GB" dirty="0"/>
              <a:t>used to extract reliable data on Hot Food Take </a:t>
            </a:r>
            <a:r>
              <a:rPr lang="en-GB" dirty="0" err="1"/>
              <a:t>Aways</a:t>
            </a:r>
            <a:r>
              <a:rPr lang="en-GB" dirty="0"/>
              <a:t> (HFTAs), including location, type of HFTA and change in profile over time (5 years).  </a:t>
            </a:r>
            <a:endParaRPr lang="en-GB" dirty="0" smtClean="0"/>
          </a:p>
          <a:p>
            <a:r>
              <a:rPr lang="en-GB" dirty="0" smtClean="0"/>
              <a:t>Geographical </a:t>
            </a:r>
            <a:r>
              <a:rPr lang="en-GB" dirty="0"/>
              <a:t>Information Systems </a:t>
            </a:r>
            <a:r>
              <a:rPr lang="en-GB" dirty="0" smtClean="0"/>
              <a:t>used to map on </a:t>
            </a:r>
            <a:r>
              <a:rPr lang="en-GB" dirty="0"/>
              <a:t>to local political boundaries and overlaid with child and adult obesity levels, deprivation, town centres and location of schools shown with a radius of 400m. </a:t>
            </a:r>
          </a:p>
        </p:txBody>
      </p:sp>
    </p:spTree>
    <p:extLst>
      <p:ext uri="{BB962C8B-B14F-4D97-AF65-F5344CB8AC3E}">
        <p14:creationId xmlns:p14="http://schemas.microsoft.com/office/powerpoint/2010/main" val="1204346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t>Key Findings: Change over time</a:t>
            </a:r>
          </a:p>
        </p:txBody>
      </p:sp>
      <p:pic>
        <p:nvPicPr>
          <p:cNvPr id="3891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85813" y="1500188"/>
            <a:ext cx="7500937" cy="4346575"/>
          </a:xfrm>
          <a:noFill/>
        </p:spPr>
      </p:pic>
      <p:sp>
        <p:nvSpPr>
          <p:cNvPr id="7" name="Donut 6"/>
          <p:cNvSpPr/>
          <p:nvPr/>
        </p:nvSpPr>
        <p:spPr>
          <a:xfrm>
            <a:off x="2928938" y="3071813"/>
            <a:ext cx="642937" cy="357187"/>
          </a:xfrm>
          <a:prstGeom prst="donut">
            <a:avLst>
              <a:gd name="adj" fmla="val 12157"/>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a:solidFill>
                <a:srgbClr val="000000"/>
              </a:solidFill>
            </a:endParaRPr>
          </a:p>
        </p:txBody>
      </p:sp>
      <p:sp>
        <p:nvSpPr>
          <p:cNvPr id="14" name="Donut 13"/>
          <p:cNvSpPr/>
          <p:nvPr/>
        </p:nvSpPr>
        <p:spPr>
          <a:xfrm>
            <a:off x="7358063" y="3071813"/>
            <a:ext cx="642937" cy="357187"/>
          </a:xfrm>
          <a:prstGeom prst="donut">
            <a:avLst>
              <a:gd name="adj" fmla="val 12157"/>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a:solidFill>
                <a:srgbClr val="000000"/>
              </a:solidFill>
            </a:endParaRPr>
          </a:p>
        </p:txBody>
      </p:sp>
      <p:sp>
        <p:nvSpPr>
          <p:cNvPr id="15" name="Donut 14"/>
          <p:cNvSpPr/>
          <p:nvPr/>
        </p:nvSpPr>
        <p:spPr>
          <a:xfrm>
            <a:off x="2928938" y="3429000"/>
            <a:ext cx="642937" cy="357188"/>
          </a:xfrm>
          <a:prstGeom prst="donut">
            <a:avLst>
              <a:gd name="adj" fmla="val 12157"/>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a:solidFill>
                <a:srgbClr val="000000"/>
              </a:solidFill>
            </a:endParaRPr>
          </a:p>
        </p:txBody>
      </p:sp>
      <p:sp>
        <p:nvSpPr>
          <p:cNvPr id="16" name="Donut 15"/>
          <p:cNvSpPr/>
          <p:nvPr/>
        </p:nvSpPr>
        <p:spPr>
          <a:xfrm>
            <a:off x="2928938" y="4071938"/>
            <a:ext cx="642937" cy="357187"/>
          </a:xfrm>
          <a:prstGeom prst="donut">
            <a:avLst>
              <a:gd name="adj" fmla="val 12157"/>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a:solidFill>
                <a:srgbClr val="000000"/>
              </a:solidFill>
            </a:endParaRPr>
          </a:p>
        </p:txBody>
      </p:sp>
      <p:sp>
        <p:nvSpPr>
          <p:cNvPr id="17" name="Donut 16"/>
          <p:cNvSpPr/>
          <p:nvPr/>
        </p:nvSpPr>
        <p:spPr>
          <a:xfrm>
            <a:off x="7358063" y="3429000"/>
            <a:ext cx="642937" cy="357188"/>
          </a:xfrm>
          <a:prstGeom prst="donut">
            <a:avLst>
              <a:gd name="adj" fmla="val 12157"/>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a:solidFill>
                <a:srgbClr val="000000"/>
              </a:solidFill>
            </a:endParaRPr>
          </a:p>
        </p:txBody>
      </p:sp>
      <p:sp>
        <p:nvSpPr>
          <p:cNvPr id="18" name="Donut 17"/>
          <p:cNvSpPr/>
          <p:nvPr/>
        </p:nvSpPr>
        <p:spPr>
          <a:xfrm>
            <a:off x="7358063" y="4071938"/>
            <a:ext cx="642937" cy="357187"/>
          </a:xfrm>
          <a:prstGeom prst="donut">
            <a:avLst>
              <a:gd name="adj" fmla="val 12157"/>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a:solidFill>
                <a:srgbClr val="000000"/>
              </a:solidFill>
            </a:endParaRPr>
          </a:p>
        </p:txBody>
      </p:sp>
    </p:spTree>
    <p:extLst>
      <p:ext uri="{BB962C8B-B14F-4D97-AF65-F5344CB8AC3E}">
        <p14:creationId xmlns:p14="http://schemas.microsoft.com/office/powerpoint/2010/main" val="1222527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Comparison with planning information</a:t>
            </a:r>
            <a:endParaRPr lang="en-GB" dirty="0"/>
          </a:p>
        </p:txBody>
      </p:sp>
      <p:sp>
        <p:nvSpPr>
          <p:cNvPr id="3" name="Content Placeholder 2"/>
          <p:cNvSpPr>
            <a:spLocks noGrp="1"/>
          </p:cNvSpPr>
          <p:nvPr>
            <p:ph idx="1"/>
          </p:nvPr>
        </p:nvSpPr>
        <p:spPr/>
        <p:txBody>
          <a:bodyPr>
            <a:normAutofit fontScale="85000" lnSpcReduction="10000"/>
          </a:bodyPr>
          <a:lstStyle/>
          <a:p>
            <a:r>
              <a:rPr lang="en-GB" dirty="0"/>
              <a:t>W</a:t>
            </a:r>
            <a:r>
              <a:rPr lang="en-GB" dirty="0" smtClean="0"/>
              <a:t>hilst </a:t>
            </a:r>
            <a:r>
              <a:rPr lang="en-GB" dirty="0"/>
              <a:t>the overall number of business units in South Tyneside is decreasing the only category to show an increase in growth was A5 (+3% in 2013-14). </a:t>
            </a:r>
            <a:endParaRPr lang="en-GB" dirty="0" smtClean="0"/>
          </a:p>
          <a:p>
            <a:r>
              <a:rPr lang="en-GB" dirty="0"/>
              <a:t>In South Tyneside 9% of retail units are defined as business class A5. </a:t>
            </a:r>
            <a:endParaRPr lang="en-GB" dirty="0" smtClean="0"/>
          </a:p>
          <a:p>
            <a:r>
              <a:rPr lang="en-GB" dirty="0"/>
              <a:t>Retail units which fall under class A1 such as bakers and sandwich shops may also sell hot food as an ancillary use to their primary purpose without requiring a change of use.  In South Tyneside this presents the potential to add a further 268 </a:t>
            </a:r>
            <a:r>
              <a:rPr lang="en-GB" dirty="0" smtClean="0"/>
              <a:t>premises.</a:t>
            </a:r>
            <a:endParaRPr lang="en-GB" dirty="0"/>
          </a:p>
        </p:txBody>
      </p:sp>
    </p:spTree>
    <p:extLst>
      <p:ext uri="{BB962C8B-B14F-4D97-AF65-F5344CB8AC3E}">
        <p14:creationId xmlns:p14="http://schemas.microsoft.com/office/powerpoint/2010/main" val="860817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88" y="536575"/>
            <a:ext cx="817562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652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85750" y="1428750"/>
            <a:ext cx="3143250" cy="440055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spAutoFit/>
          </a:bodyPr>
          <a:lstStyle/>
          <a:p>
            <a:pPr fontAlgn="base">
              <a:spcBef>
                <a:spcPct val="0"/>
              </a:spcBef>
              <a:spcAft>
                <a:spcPct val="0"/>
              </a:spcAft>
              <a:defRPr/>
            </a:pPr>
            <a:r>
              <a:rPr lang="en-GB" sz="2800" b="1" dirty="0">
                <a:solidFill>
                  <a:srgbClr val="000000"/>
                </a:solidFill>
                <a:ea typeface="ＭＳ Ｐゴシック" pitchFamily="-107" charset="-128"/>
              </a:rPr>
              <a:t>Deprivation and Location of HFTAs</a:t>
            </a:r>
          </a:p>
          <a:p>
            <a:pPr fontAlgn="base">
              <a:spcBef>
                <a:spcPct val="0"/>
              </a:spcBef>
              <a:spcAft>
                <a:spcPct val="0"/>
              </a:spcAft>
              <a:defRPr/>
            </a:pPr>
            <a:endParaRPr lang="en-GB" sz="2800" dirty="0">
              <a:solidFill>
                <a:srgbClr val="000000"/>
              </a:solidFill>
              <a:ea typeface="ＭＳ Ｐゴシック" pitchFamily="-107" charset="-128"/>
            </a:endParaRPr>
          </a:p>
          <a:p>
            <a:pPr fontAlgn="base">
              <a:spcBef>
                <a:spcPct val="0"/>
              </a:spcBef>
              <a:spcAft>
                <a:spcPct val="0"/>
              </a:spcAft>
              <a:defRPr/>
            </a:pPr>
            <a:r>
              <a:rPr lang="en-GB" sz="2800" dirty="0">
                <a:solidFill>
                  <a:srgbClr val="000000"/>
                </a:solidFill>
                <a:ea typeface="ＭＳ Ｐゴシック" pitchFamily="-107" charset="-128"/>
              </a:rPr>
              <a:t>Areas with high levels of deprivation tend to have higher rate per population of HFTAs</a:t>
            </a:r>
          </a:p>
        </p:txBody>
      </p:sp>
      <p:pic>
        <p:nvPicPr>
          <p:cNvPr id="4" name="Picture 3" descr="E:\Fast Food Take Aways\Maps\IMD + FF and OFR - Riv CAFa.jpg"/>
          <p:cNvPicPr>
            <a:picLocks noChangeAspect="1"/>
          </p:cNvPicPr>
          <p:nvPr/>
        </p:nvPicPr>
        <p:blipFill>
          <a:blip r:embed="rId3" cstate="screen"/>
          <a:srcRect/>
          <a:stretch>
            <a:fillRect/>
          </a:stretch>
        </p:blipFill>
        <p:spPr bwMode="auto">
          <a:xfrm>
            <a:off x="3429000" y="-1"/>
            <a:ext cx="5715000" cy="6836933"/>
          </a:xfrm>
          <a:prstGeom prst="rect">
            <a:avLst/>
          </a:prstGeom>
          <a:noFill/>
          <a:ln w="9525">
            <a:noFill/>
            <a:miter lim="800000"/>
            <a:headEnd/>
            <a:tailEnd/>
          </a:ln>
        </p:spPr>
      </p:pic>
      <p:cxnSp>
        <p:nvCxnSpPr>
          <p:cNvPr id="3" name="Straight Connector 2"/>
          <p:cNvCxnSpPr/>
          <p:nvPr/>
        </p:nvCxnSpPr>
        <p:spPr>
          <a:xfrm>
            <a:off x="5220072" y="3284984"/>
            <a:ext cx="648072" cy="34404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172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Limitations </a:t>
            </a:r>
            <a:endParaRPr lang="en-GB" dirty="0"/>
          </a:p>
        </p:txBody>
      </p:sp>
      <p:sp>
        <p:nvSpPr>
          <p:cNvPr id="3" name="Content Placeholder 2"/>
          <p:cNvSpPr>
            <a:spLocks noGrp="1"/>
          </p:cNvSpPr>
          <p:nvPr>
            <p:ph idx="1"/>
          </p:nvPr>
        </p:nvSpPr>
        <p:spPr/>
        <p:txBody>
          <a:bodyPr>
            <a:normAutofit fontScale="85000" lnSpcReduction="20000"/>
          </a:bodyPr>
          <a:lstStyle/>
          <a:p>
            <a:pPr lvl="0"/>
            <a:r>
              <a:rPr lang="en-GB" dirty="0"/>
              <a:t>Differences between planning and </a:t>
            </a:r>
            <a:r>
              <a:rPr lang="en-GB" dirty="0" err="1"/>
              <a:t>Env</a:t>
            </a:r>
            <a:r>
              <a:rPr lang="en-GB" dirty="0"/>
              <a:t> Health recording of business category</a:t>
            </a:r>
          </a:p>
          <a:p>
            <a:r>
              <a:rPr lang="en-GB" dirty="0" smtClean="0"/>
              <a:t>Definitions can lead to missing </a:t>
            </a:r>
            <a:r>
              <a:rPr lang="en-GB" dirty="0"/>
              <a:t>businesses </a:t>
            </a:r>
            <a:r>
              <a:rPr lang="en-GB" dirty="0" err="1"/>
              <a:t>eg</a:t>
            </a:r>
            <a:r>
              <a:rPr lang="en-GB" dirty="0"/>
              <a:t> McDonalds </a:t>
            </a:r>
            <a:r>
              <a:rPr lang="en-GB" dirty="0" smtClean="0"/>
              <a:t>is </a:t>
            </a:r>
            <a:r>
              <a:rPr lang="en-GB" dirty="0"/>
              <a:t>classed </a:t>
            </a:r>
            <a:r>
              <a:rPr lang="en-GB" dirty="0" smtClean="0"/>
              <a:t>as </a:t>
            </a:r>
            <a:r>
              <a:rPr lang="en-GB" dirty="0"/>
              <a:t>a </a:t>
            </a:r>
            <a:r>
              <a:rPr lang="en-GB" dirty="0" smtClean="0"/>
              <a:t>restaurant. </a:t>
            </a:r>
            <a:endParaRPr lang="en-GB" dirty="0"/>
          </a:p>
          <a:p>
            <a:r>
              <a:rPr lang="en-GB" dirty="0"/>
              <a:t>Doesn’t take account </a:t>
            </a:r>
            <a:r>
              <a:rPr lang="en-GB" dirty="0" smtClean="0"/>
              <a:t>of takeaway </a:t>
            </a:r>
            <a:r>
              <a:rPr lang="en-GB" dirty="0"/>
              <a:t>delivery </a:t>
            </a:r>
          </a:p>
          <a:p>
            <a:r>
              <a:rPr lang="en-GB" dirty="0" smtClean="0"/>
              <a:t>Takeaway </a:t>
            </a:r>
            <a:r>
              <a:rPr lang="en-GB" dirty="0"/>
              <a:t>outlets are not the only source of poor quality foods with retailers and supermarkets also contributing to the issue</a:t>
            </a:r>
            <a:r>
              <a:rPr lang="en-GB" dirty="0" smtClean="0"/>
              <a:t>.</a:t>
            </a:r>
          </a:p>
          <a:p>
            <a:r>
              <a:rPr lang="en-GB" dirty="0" smtClean="0"/>
              <a:t>Focussed on / </a:t>
            </a:r>
            <a:r>
              <a:rPr lang="en-GB" dirty="0"/>
              <a:t>around the home exposure and doesn’t reflect different types of exposure such as at work or commuting route </a:t>
            </a:r>
            <a:r>
              <a:rPr lang="en-GB" dirty="0" smtClean="0"/>
              <a:t>exposure which</a:t>
            </a:r>
            <a:r>
              <a:rPr lang="en-GB" b="1" dirty="0" smtClean="0"/>
              <a:t> </a:t>
            </a:r>
            <a:r>
              <a:rPr lang="en-GB" dirty="0"/>
              <a:t>may underestimate total </a:t>
            </a:r>
            <a:r>
              <a:rPr lang="en-GB" dirty="0" smtClean="0"/>
              <a:t>exposure</a:t>
            </a:r>
          </a:p>
          <a:p>
            <a:pPr lvl="0"/>
            <a:endParaRPr lang="en-GB" dirty="0"/>
          </a:p>
          <a:p>
            <a:endParaRPr lang="en-GB" dirty="0"/>
          </a:p>
        </p:txBody>
      </p:sp>
    </p:spTree>
    <p:extLst>
      <p:ext uri="{BB962C8B-B14F-4D97-AF65-F5344CB8AC3E}">
        <p14:creationId xmlns:p14="http://schemas.microsoft.com/office/powerpoint/2010/main" val="692343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Screen Shot 2014-06-09 at 17.09.5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794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5536" y="6309320"/>
            <a:ext cx="2304256" cy="369332"/>
          </a:xfrm>
          <a:prstGeom prst="rect">
            <a:avLst/>
          </a:prstGeom>
          <a:noFill/>
        </p:spPr>
        <p:txBody>
          <a:bodyPr wrap="square" rtlCol="0">
            <a:spAutoFit/>
          </a:bodyPr>
          <a:lstStyle/>
          <a:p>
            <a:endParaRPr lang="en-GB" dirty="0"/>
          </a:p>
        </p:txBody>
      </p:sp>
      <p:sp>
        <p:nvSpPr>
          <p:cNvPr id="3" name="TextBox 2"/>
          <p:cNvSpPr txBox="1"/>
          <p:nvPr/>
        </p:nvSpPr>
        <p:spPr>
          <a:xfrm>
            <a:off x="395536" y="6237312"/>
            <a:ext cx="3024336" cy="369332"/>
          </a:xfrm>
          <a:prstGeom prst="rect">
            <a:avLst/>
          </a:prstGeom>
          <a:noFill/>
        </p:spPr>
        <p:txBody>
          <a:bodyPr wrap="square" rtlCol="0">
            <a:spAutoFit/>
          </a:bodyPr>
          <a:lstStyle/>
          <a:p>
            <a:r>
              <a:rPr lang="en-GB" dirty="0"/>
              <a:t>Public Health England (2015) </a:t>
            </a:r>
          </a:p>
        </p:txBody>
      </p:sp>
    </p:spTree>
    <p:extLst>
      <p:ext uri="{BB962C8B-B14F-4D97-AF65-F5344CB8AC3E}">
        <p14:creationId xmlns:p14="http://schemas.microsoft.com/office/powerpoint/2010/main" val="1070398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t>So what next....</a:t>
            </a:r>
          </a:p>
        </p:txBody>
      </p:sp>
      <p:sp>
        <p:nvSpPr>
          <p:cNvPr id="43011" name="Content Placeholder 2"/>
          <p:cNvSpPr>
            <a:spLocks noGrp="1"/>
          </p:cNvSpPr>
          <p:nvPr>
            <p:ph idx="1"/>
          </p:nvPr>
        </p:nvSpPr>
        <p:spPr/>
        <p:txBody>
          <a:bodyPr>
            <a:normAutofit fontScale="92500" lnSpcReduction="10000"/>
          </a:bodyPr>
          <a:lstStyle/>
          <a:p>
            <a:pPr marL="0" indent="0" eaLnBrk="1" hangingPunct="1">
              <a:buNone/>
            </a:pPr>
            <a:r>
              <a:rPr lang="en-US" altLang="en-US" dirty="0" smtClean="0"/>
              <a:t>The following has been approved by the Health and Wellbeing Board</a:t>
            </a:r>
          </a:p>
          <a:p>
            <a:pPr eaLnBrk="1" hangingPunct="1"/>
            <a:r>
              <a:rPr lang="en-US" altLang="en-US" dirty="0" smtClean="0"/>
              <a:t>Planning – Location, Limits and Local Plan</a:t>
            </a:r>
          </a:p>
          <a:p>
            <a:pPr eaLnBrk="1" hangingPunct="1"/>
            <a:endParaRPr lang="en-US" altLang="en-US" dirty="0"/>
          </a:p>
          <a:p>
            <a:pPr eaLnBrk="1" hangingPunct="1"/>
            <a:r>
              <a:rPr lang="en-US" altLang="en-US" dirty="0" smtClean="0"/>
              <a:t>Public Health – Think Family, Healthy Schools</a:t>
            </a:r>
          </a:p>
          <a:p>
            <a:pPr eaLnBrk="1" hangingPunct="1"/>
            <a:endParaRPr lang="en-US" altLang="en-US" dirty="0"/>
          </a:p>
          <a:p>
            <a:pPr eaLnBrk="1" hangingPunct="1"/>
            <a:r>
              <a:rPr lang="en-US" altLang="en-US" dirty="0" smtClean="0"/>
              <a:t>Environmental Health – Businesses</a:t>
            </a:r>
          </a:p>
          <a:p>
            <a:pPr marL="0" indent="0" eaLnBrk="1" hangingPunct="1">
              <a:buNone/>
            </a:pPr>
            <a:endParaRPr lang="en-US" altLang="en-US" dirty="0"/>
          </a:p>
          <a:p>
            <a:pPr eaLnBrk="1" hangingPunct="1"/>
            <a:r>
              <a:rPr lang="en-US" altLang="en-US" dirty="0" smtClean="0"/>
              <a:t>Joint – Regulatory and Educative </a:t>
            </a:r>
          </a:p>
          <a:p>
            <a:pPr eaLnBrk="1" hangingPunct="1"/>
            <a:endParaRPr lang="en-US" altLang="en-US" dirty="0" smtClean="0"/>
          </a:p>
        </p:txBody>
      </p:sp>
    </p:spTree>
    <p:extLst>
      <p:ext uri="{BB962C8B-B14F-4D97-AF65-F5344CB8AC3E}">
        <p14:creationId xmlns:p14="http://schemas.microsoft.com/office/powerpoint/2010/main" val="3882697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 next…</a:t>
            </a:r>
            <a:endParaRPr lang="en-GB" dirty="0"/>
          </a:p>
        </p:txBody>
      </p:sp>
      <p:sp>
        <p:nvSpPr>
          <p:cNvPr id="3" name="Content Placeholder 2"/>
          <p:cNvSpPr>
            <a:spLocks noGrp="1"/>
          </p:cNvSpPr>
          <p:nvPr>
            <p:ph idx="1"/>
          </p:nvPr>
        </p:nvSpPr>
        <p:spPr/>
        <p:txBody>
          <a:bodyPr>
            <a:normAutofit fontScale="77500" lnSpcReduction="20000"/>
          </a:bodyPr>
          <a:lstStyle/>
          <a:p>
            <a:r>
              <a:rPr lang="en-GB" dirty="0"/>
              <a:t>Licensing restrictions on the location of takeaways doesn’t have an impact on the existing portfolio of businesses. </a:t>
            </a:r>
            <a:endParaRPr lang="en-GB" dirty="0" smtClean="0"/>
          </a:p>
          <a:p>
            <a:r>
              <a:rPr lang="en-GB" dirty="0" smtClean="0"/>
              <a:t>A </a:t>
            </a:r>
            <a:r>
              <a:rPr lang="en-GB" dirty="0"/>
              <a:t>more realistic intervention is to challenge and change what is on offer, how much is offered and how it’s been prepared </a:t>
            </a:r>
            <a:r>
              <a:rPr lang="en-GB" dirty="0" smtClean="0"/>
              <a:t>(Saunders </a:t>
            </a:r>
            <a:r>
              <a:rPr lang="en-GB" dirty="0"/>
              <a:t>et al 2015</a:t>
            </a:r>
            <a:r>
              <a:rPr lang="en-GB" dirty="0" smtClean="0"/>
              <a:t>).</a:t>
            </a:r>
          </a:p>
          <a:p>
            <a:r>
              <a:rPr lang="en-GB" dirty="0"/>
              <a:t>This suggests opportunities to work with independent takeaway businesses particularly in the areas of standardising recipes, improving the nutritional profile and quality of products sold, reviewing cooking techniques as well as portion size reduction. </a:t>
            </a:r>
          </a:p>
          <a:p>
            <a:r>
              <a:rPr lang="en-GB" dirty="0" smtClean="0"/>
              <a:t>Public </a:t>
            </a:r>
            <a:r>
              <a:rPr lang="en-GB" dirty="0"/>
              <a:t>support </a:t>
            </a:r>
            <a:r>
              <a:rPr lang="en-GB" dirty="0" smtClean="0"/>
              <a:t>for </a:t>
            </a:r>
            <a:r>
              <a:rPr lang="en-GB" dirty="0"/>
              <a:t>healthy lifestyle campaigns and menu labelling rather than taxation of unhealthy </a:t>
            </a:r>
            <a:r>
              <a:rPr lang="en-GB" dirty="0" smtClean="0"/>
              <a:t>foods </a:t>
            </a:r>
            <a:r>
              <a:rPr lang="en-GB" dirty="0" smtClean="0"/>
              <a:t>(</a:t>
            </a:r>
            <a:r>
              <a:rPr lang="en-GB" dirty="0" err="1" smtClean="0"/>
              <a:t>Beeken</a:t>
            </a:r>
            <a:r>
              <a:rPr lang="en-GB" dirty="0" smtClean="0"/>
              <a:t> </a:t>
            </a:r>
            <a:r>
              <a:rPr lang="en-GB" dirty="0"/>
              <a:t>and </a:t>
            </a:r>
            <a:r>
              <a:rPr lang="en-GB" dirty="0" smtClean="0"/>
              <a:t>Wardle,2013</a:t>
            </a:r>
            <a:r>
              <a:rPr lang="en-GB" dirty="0"/>
              <a:t>) </a:t>
            </a:r>
            <a:endParaRPr lang="en-GB" dirty="0" smtClean="0"/>
          </a:p>
          <a:p>
            <a:endParaRPr lang="en-GB" dirty="0"/>
          </a:p>
          <a:p>
            <a:endParaRPr lang="en-GB" dirty="0"/>
          </a:p>
        </p:txBody>
      </p:sp>
    </p:spTree>
    <p:extLst>
      <p:ext uri="{BB962C8B-B14F-4D97-AF65-F5344CB8AC3E}">
        <p14:creationId xmlns:p14="http://schemas.microsoft.com/office/powerpoint/2010/main" val="2835912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t>Summary</a:t>
            </a:r>
          </a:p>
        </p:txBody>
      </p:sp>
      <p:sp>
        <p:nvSpPr>
          <p:cNvPr id="44035" name="Content Placeholder 2"/>
          <p:cNvSpPr>
            <a:spLocks noGrp="1"/>
          </p:cNvSpPr>
          <p:nvPr>
            <p:ph idx="1"/>
          </p:nvPr>
        </p:nvSpPr>
        <p:spPr/>
        <p:txBody>
          <a:bodyPr/>
          <a:lstStyle/>
          <a:p>
            <a:pPr eaLnBrk="1" hangingPunct="1"/>
            <a:r>
              <a:rPr lang="en-US" altLang="en-US" sz="2600" dirty="0" smtClean="0"/>
              <a:t>The proportion of people who are overweight and obese is very large and growing.</a:t>
            </a:r>
          </a:p>
          <a:p>
            <a:pPr eaLnBrk="1" hangingPunct="1"/>
            <a:r>
              <a:rPr lang="en-US" altLang="en-US" sz="2600" dirty="0" smtClean="0"/>
              <a:t>We live in an obesogenic environment – the problem is far wider than takeaways alone.</a:t>
            </a:r>
          </a:p>
          <a:p>
            <a:pPr eaLnBrk="1" hangingPunct="1"/>
            <a:r>
              <a:rPr lang="en-US" altLang="en-US" sz="2600" dirty="0" smtClean="0"/>
              <a:t>Physical activity, though not mentioned today, has a big role to play.</a:t>
            </a:r>
          </a:p>
          <a:p>
            <a:pPr eaLnBrk="1" hangingPunct="1"/>
            <a:r>
              <a:rPr lang="en-US" altLang="en-US" sz="2600" dirty="0" smtClean="0"/>
              <a:t>Obese children often become obese adults. Early intervention can help children and families.</a:t>
            </a:r>
          </a:p>
          <a:p>
            <a:pPr eaLnBrk="1" hangingPunct="1"/>
            <a:r>
              <a:rPr lang="en-US" altLang="en-US" sz="2600" dirty="0" smtClean="0"/>
              <a:t>Local authorities are well-placed to intervene.</a:t>
            </a:r>
          </a:p>
          <a:p>
            <a:pPr eaLnBrk="1" hangingPunct="1"/>
            <a:endParaRPr lang="en-US" altLang="en-US" sz="2600" dirty="0" smtClean="0"/>
          </a:p>
          <a:p>
            <a:pPr eaLnBrk="1" hangingPunct="1"/>
            <a:endParaRPr lang="en-US" altLang="en-US" sz="2600" dirty="0" smtClean="0"/>
          </a:p>
        </p:txBody>
      </p:sp>
    </p:spTree>
    <p:extLst>
      <p:ext uri="{BB962C8B-B14F-4D97-AF65-F5344CB8AC3E}">
        <p14:creationId xmlns:p14="http://schemas.microsoft.com/office/powerpoint/2010/main" val="4294856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fontScale="47500" lnSpcReduction="20000"/>
          </a:bodyPr>
          <a:lstStyle/>
          <a:p>
            <a:r>
              <a:rPr lang="en-GB" dirty="0" err="1"/>
              <a:t>Burgoine</a:t>
            </a:r>
            <a:r>
              <a:rPr lang="en-GB" dirty="0"/>
              <a:t> Thomas, </a:t>
            </a:r>
            <a:r>
              <a:rPr lang="en-GB" dirty="0" err="1"/>
              <a:t>Forouhi</a:t>
            </a:r>
            <a:r>
              <a:rPr lang="en-GB" dirty="0"/>
              <a:t> Nita G, Griffin Simon J, Wareham Nicholas J, </a:t>
            </a:r>
            <a:r>
              <a:rPr lang="en-GB" dirty="0" err="1"/>
              <a:t>Monsivais</a:t>
            </a:r>
            <a:r>
              <a:rPr lang="en-GB" dirty="0"/>
              <a:t> </a:t>
            </a:r>
            <a:r>
              <a:rPr lang="en-GB" dirty="0" smtClean="0"/>
              <a:t>Pablo (2014) ‘Associations </a:t>
            </a:r>
            <a:r>
              <a:rPr lang="en-GB" dirty="0"/>
              <a:t>between exposure to takeaway food outlets, takeaway food consumption, and body weight in Cambridgeshire, UK: population based, cross sectional </a:t>
            </a:r>
            <a:r>
              <a:rPr lang="en-GB" dirty="0" smtClean="0"/>
              <a:t>study’ </a:t>
            </a:r>
            <a:r>
              <a:rPr lang="en-GB" i="1" dirty="0" smtClean="0"/>
              <a:t>BMJ</a:t>
            </a:r>
            <a:r>
              <a:rPr lang="en-GB" dirty="0" smtClean="0"/>
              <a:t> </a:t>
            </a:r>
            <a:r>
              <a:rPr lang="en-GB" dirty="0" smtClean="0"/>
              <a:t>348:g144</a:t>
            </a:r>
          </a:p>
          <a:p>
            <a:r>
              <a:rPr lang="en-GB" dirty="0" err="1"/>
              <a:t>Caraher</a:t>
            </a:r>
            <a:r>
              <a:rPr lang="en-GB" dirty="0"/>
              <a:t> M., Lloyd S.,. </a:t>
            </a:r>
            <a:r>
              <a:rPr lang="en-GB" dirty="0" err="1"/>
              <a:t>Madelin</a:t>
            </a:r>
            <a:r>
              <a:rPr lang="en-GB" dirty="0"/>
              <a:t> T </a:t>
            </a:r>
            <a:r>
              <a:rPr lang="en-GB" u="sng" dirty="0">
                <a:hlinkClick r:id="rId2"/>
              </a:rPr>
              <a:t>The “School </a:t>
            </a:r>
            <a:r>
              <a:rPr lang="en-GB" u="sng" dirty="0" err="1">
                <a:hlinkClick r:id="rId2"/>
              </a:rPr>
              <a:t>Foodshed</a:t>
            </a:r>
            <a:r>
              <a:rPr lang="en-GB" u="sng" dirty="0">
                <a:hlinkClick r:id="rId2"/>
              </a:rPr>
              <a:t>”: schools and fast-food outlets in a London borough </a:t>
            </a:r>
            <a:r>
              <a:rPr lang="en-GB" dirty="0"/>
              <a:t>British Food Journal2014116:3 , 472-493</a:t>
            </a:r>
            <a:endParaRPr lang="en-GB" dirty="0" smtClean="0"/>
          </a:p>
          <a:p>
            <a:r>
              <a:rPr lang="en-GB" dirty="0"/>
              <a:t>Department of Health (2011) </a:t>
            </a:r>
            <a:r>
              <a:rPr lang="en-GB" i="1" dirty="0"/>
              <a:t>Healthy Lives, Healthy People: A call to action on obesity in England </a:t>
            </a:r>
            <a:r>
              <a:rPr lang="en-GB" dirty="0"/>
              <a:t>Available at: </a:t>
            </a:r>
            <a:r>
              <a:rPr lang="en-GB" dirty="0">
                <a:hlinkClick r:id="rId3"/>
              </a:rPr>
              <a:t>https://</a:t>
            </a:r>
            <a:r>
              <a:rPr lang="en-GB" dirty="0" smtClean="0">
                <a:hlinkClick r:id="rId3"/>
              </a:rPr>
              <a:t>www.gov.uk/government/uploads/system/uploads/attachment_data/file/213720/dh_130487.pdf</a:t>
            </a:r>
            <a:r>
              <a:rPr lang="en-GB" dirty="0" smtClean="0"/>
              <a:t>   </a:t>
            </a:r>
            <a:endParaRPr lang="en-GB" dirty="0"/>
          </a:p>
          <a:p>
            <a:r>
              <a:rPr lang="en-GB" dirty="0" smtClean="0"/>
              <a:t>Government </a:t>
            </a:r>
            <a:r>
              <a:rPr lang="en-GB" dirty="0"/>
              <a:t>Office for Science (2007): </a:t>
            </a:r>
            <a:r>
              <a:rPr lang="en-GB" i="1" dirty="0"/>
              <a:t>Foresight: Tackling Obesities: Future Choices</a:t>
            </a:r>
            <a:r>
              <a:rPr lang="en-GB" dirty="0"/>
              <a:t>. 2</a:t>
            </a:r>
            <a:r>
              <a:rPr lang="en-GB" baseline="30000" dirty="0"/>
              <a:t>nd</a:t>
            </a:r>
            <a:r>
              <a:rPr lang="en-GB" dirty="0"/>
              <a:t> </a:t>
            </a:r>
            <a:r>
              <a:rPr lang="en-GB" dirty="0" err="1"/>
              <a:t>edn</a:t>
            </a:r>
            <a:r>
              <a:rPr lang="en-GB" dirty="0"/>
              <a:t> London: Stationary Office</a:t>
            </a:r>
          </a:p>
          <a:p>
            <a:r>
              <a:rPr lang="en-GB" dirty="0" smtClean="0"/>
              <a:t>Health </a:t>
            </a:r>
            <a:r>
              <a:rPr lang="en-GB" dirty="0"/>
              <a:t>and Social Care Information Centre (2015)  </a:t>
            </a:r>
            <a:r>
              <a:rPr lang="en-GB" i="1" dirty="0"/>
              <a:t>Statistics on Obesity, Physical Activity and Diet - England 2015</a:t>
            </a:r>
            <a:r>
              <a:rPr lang="en-GB" dirty="0"/>
              <a:t>  Available at: </a:t>
            </a:r>
            <a:r>
              <a:rPr lang="en-GB" dirty="0">
                <a:hlinkClick r:id="rId4"/>
              </a:rPr>
              <a:t>http://</a:t>
            </a:r>
            <a:r>
              <a:rPr lang="en-GB" dirty="0" smtClean="0">
                <a:hlinkClick r:id="rId4"/>
              </a:rPr>
              <a:t>www.hscic.gov.uk/catalogue/PUB16988/obes-phys-acti-diet-eng-2015.pdf</a:t>
            </a:r>
            <a:r>
              <a:rPr lang="en-GB" dirty="0" smtClean="0"/>
              <a:t> </a:t>
            </a:r>
            <a:endParaRPr lang="en-GB" dirty="0" smtClean="0"/>
          </a:p>
          <a:p>
            <a:r>
              <a:rPr lang="en-GB" dirty="0" smtClean="0"/>
              <a:t>Local </a:t>
            </a:r>
            <a:r>
              <a:rPr lang="en-GB" dirty="0" err="1" smtClean="0"/>
              <a:t>Govt</a:t>
            </a:r>
            <a:r>
              <a:rPr lang="en-GB" dirty="0" smtClean="0"/>
              <a:t> Association (2015) </a:t>
            </a:r>
            <a:r>
              <a:rPr lang="en-GB" i="1" dirty="0" smtClean="0"/>
              <a:t>Tackling the causes of and effects of obesity </a:t>
            </a:r>
            <a:r>
              <a:rPr lang="en-GB" dirty="0" smtClean="0"/>
              <a:t>London: </a:t>
            </a:r>
            <a:r>
              <a:rPr lang="en-GB" dirty="0" smtClean="0"/>
              <a:t>LGA</a:t>
            </a:r>
          </a:p>
          <a:p>
            <a:r>
              <a:rPr lang="en-GB" dirty="0"/>
              <a:t>NHS Choices (2013) </a:t>
            </a:r>
            <a:r>
              <a:rPr lang="en-GB" i="1" dirty="0"/>
              <a:t>Atlas of Risk </a:t>
            </a:r>
            <a:r>
              <a:rPr lang="en-GB" dirty="0"/>
              <a:t>Available at: </a:t>
            </a:r>
            <a:r>
              <a:rPr lang="en-GB" dirty="0">
                <a:hlinkClick r:id="rId5"/>
              </a:rPr>
              <a:t>http://www.nhs.uk/tools/pages/nhsatlasofrisk.aspx</a:t>
            </a:r>
            <a:r>
              <a:rPr lang="en-GB" dirty="0"/>
              <a:t>  </a:t>
            </a:r>
          </a:p>
          <a:p>
            <a:pPr marL="0" indent="0">
              <a:buNone/>
            </a:pPr>
            <a:endParaRPr lang="en-GB" dirty="0"/>
          </a:p>
        </p:txBody>
      </p:sp>
    </p:spTree>
    <p:extLst>
      <p:ext uri="{BB962C8B-B14F-4D97-AF65-F5344CB8AC3E}">
        <p14:creationId xmlns:p14="http://schemas.microsoft.com/office/powerpoint/2010/main" val="1345792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47500" lnSpcReduction="20000"/>
          </a:bodyPr>
          <a:lstStyle/>
          <a:p>
            <a:r>
              <a:rPr lang="en-GB" dirty="0" err="1" smtClean="0"/>
              <a:t>Poti</a:t>
            </a:r>
            <a:r>
              <a:rPr lang="en-GB" dirty="0"/>
              <a:t>, J.M. and </a:t>
            </a:r>
            <a:r>
              <a:rPr lang="en-GB" dirty="0" err="1"/>
              <a:t>Popkin</a:t>
            </a:r>
            <a:r>
              <a:rPr lang="en-GB" dirty="0"/>
              <a:t>, B.M. (2011), “Trends in energy intake among US children by eating location and food source, 1977-2006”, </a:t>
            </a:r>
            <a:r>
              <a:rPr lang="en-GB" i="1" dirty="0"/>
              <a:t>Journal of The American Dietetic Association</a:t>
            </a:r>
            <a:r>
              <a:rPr lang="en-GB" dirty="0"/>
              <a:t>, Vol. 111 No. 8, pp. 1156-1164.</a:t>
            </a:r>
          </a:p>
          <a:p>
            <a:r>
              <a:rPr lang="en-GB" dirty="0"/>
              <a:t>Public Health England (2014) </a:t>
            </a:r>
            <a:r>
              <a:rPr lang="en-GB" i="1" dirty="0"/>
              <a:t>Obesity and the Environment – Fast Food Outlets</a:t>
            </a:r>
            <a:r>
              <a:rPr lang="en-GB" dirty="0"/>
              <a:t>  Available at: </a:t>
            </a:r>
            <a:r>
              <a:rPr lang="en-GB" dirty="0">
                <a:hlinkClick r:id="rId2"/>
              </a:rPr>
              <a:t>http://www.noo.org.uk/uploads/doc/vid_15683_FastFoodOutletMap2.pdf</a:t>
            </a:r>
            <a:r>
              <a:rPr lang="en-GB" dirty="0"/>
              <a:t> </a:t>
            </a:r>
          </a:p>
          <a:p>
            <a:r>
              <a:rPr lang="en-GB" dirty="0" smtClean="0"/>
              <a:t>Public </a:t>
            </a:r>
            <a:r>
              <a:rPr lang="en-GB" dirty="0"/>
              <a:t>Health England (2014) </a:t>
            </a:r>
            <a:r>
              <a:rPr lang="en-GB" i="1" dirty="0"/>
              <a:t>Healthy People, healthy Places: Obesity and the environment: regulating the growth of fast food outlets</a:t>
            </a:r>
            <a:r>
              <a:rPr lang="en-GB" dirty="0"/>
              <a:t> </a:t>
            </a:r>
            <a:r>
              <a:rPr lang="en-GB" dirty="0" smtClean="0"/>
              <a:t>Available </a:t>
            </a:r>
            <a:r>
              <a:rPr lang="en-GB" dirty="0"/>
              <a:t>at: </a:t>
            </a:r>
            <a:r>
              <a:rPr lang="en-GB" u="sng" dirty="0">
                <a:hlinkClick r:id="rId3"/>
              </a:rPr>
              <a:t>https://www.gov.uk/government/uploads/system/uploads/attachment_data/file/296248/Obesity_and_environment_March2014.pdf</a:t>
            </a:r>
            <a:r>
              <a:rPr lang="en-GB" dirty="0"/>
              <a:t> </a:t>
            </a:r>
          </a:p>
          <a:p>
            <a:r>
              <a:rPr lang="en-GB" dirty="0" smtClean="0"/>
              <a:t>Public </a:t>
            </a:r>
            <a:r>
              <a:rPr lang="en-GB" dirty="0"/>
              <a:t>Health England (2015) </a:t>
            </a:r>
            <a:r>
              <a:rPr lang="en-GB" i="1" dirty="0"/>
              <a:t>Obesity Slide sets </a:t>
            </a:r>
            <a:r>
              <a:rPr lang="en-GB" dirty="0"/>
              <a:t>Available a</a:t>
            </a:r>
            <a:r>
              <a:rPr lang="en-GB" i="1" dirty="0"/>
              <a:t>t: </a:t>
            </a:r>
            <a:r>
              <a:rPr lang="en-GB" dirty="0">
                <a:hlinkClick r:id="rId4"/>
              </a:rPr>
              <a:t>https://www.noo.org.uk/slide_sets</a:t>
            </a:r>
            <a:r>
              <a:rPr lang="en-GB" dirty="0"/>
              <a:t>  </a:t>
            </a:r>
            <a:endParaRPr lang="en-GB" dirty="0" smtClean="0"/>
          </a:p>
          <a:p>
            <a:r>
              <a:rPr lang="en-GB" dirty="0" smtClean="0"/>
              <a:t>Saunders </a:t>
            </a:r>
            <a:r>
              <a:rPr lang="en-GB" dirty="0"/>
              <a:t>P, Saunders A and Middleton J (2015). Living in a ‘fat swamp’: exposure to multiple sources of accessible, cheap, energy-dense fast foods in a deprived community. </a:t>
            </a:r>
            <a:r>
              <a:rPr lang="en-GB" i="1" dirty="0"/>
              <a:t>British Journal of Nutrition</a:t>
            </a:r>
            <a:r>
              <a:rPr lang="en-GB" dirty="0"/>
              <a:t>, 113, pp 1828-1834. doi:10.1017/S0007114515001063.</a:t>
            </a:r>
          </a:p>
          <a:p>
            <a:r>
              <a:rPr lang="en-GB" dirty="0" err="1" smtClean="0"/>
              <a:t>Schröder</a:t>
            </a:r>
            <a:r>
              <a:rPr lang="en-GB" dirty="0"/>
              <a:t>, H., </a:t>
            </a:r>
            <a:r>
              <a:rPr lang="en-GB" dirty="0" err="1"/>
              <a:t>Fito</a:t>
            </a:r>
            <a:r>
              <a:rPr lang="en-GB" dirty="0"/>
              <a:t>, M. and </a:t>
            </a:r>
            <a:r>
              <a:rPr lang="en-GB" dirty="0" err="1"/>
              <a:t>Covas</a:t>
            </a:r>
            <a:r>
              <a:rPr lang="en-GB" dirty="0"/>
              <a:t>, M.I. (2007), “Association of fast food consumption with energy intake, diet quality, body mass index and the risk of obesity in a representative  Mediterranean population”, </a:t>
            </a:r>
            <a:r>
              <a:rPr lang="en-GB" i="1" dirty="0"/>
              <a:t>British Journal of Nutrition</a:t>
            </a:r>
            <a:r>
              <a:rPr lang="en-GB" dirty="0"/>
              <a:t>, Vol. 98 No. 6, pp. 1274-1280.</a:t>
            </a:r>
          </a:p>
          <a:p>
            <a:pPr marL="0" indent="0">
              <a:buNone/>
            </a:pPr>
            <a:endParaRPr lang="en-GB" dirty="0"/>
          </a:p>
        </p:txBody>
      </p:sp>
    </p:spTree>
    <p:extLst>
      <p:ext uri="{BB962C8B-B14F-4D97-AF65-F5344CB8AC3E}">
        <p14:creationId xmlns:p14="http://schemas.microsoft.com/office/powerpoint/2010/main" val="279482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creen Shot 2014-06-09 at 17.11.5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2613" y="47625"/>
            <a:ext cx="784225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5536" y="6237312"/>
            <a:ext cx="2952328" cy="369332"/>
          </a:xfrm>
          <a:prstGeom prst="rect">
            <a:avLst/>
          </a:prstGeom>
          <a:noFill/>
        </p:spPr>
        <p:txBody>
          <a:bodyPr wrap="square" rtlCol="0">
            <a:spAutoFit/>
          </a:bodyPr>
          <a:lstStyle/>
          <a:p>
            <a:r>
              <a:rPr lang="en-GB" dirty="0"/>
              <a:t>Public Health England (2015) </a:t>
            </a:r>
          </a:p>
        </p:txBody>
      </p:sp>
    </p:spTree>
    <p:extLst>
      <p:ext uri="{BB962C8B-B14F-4D97-AF65-F5344CB8AC3E}">
        <p14:creationId xmlns:p14="http://schemas.microsoft.com/office/powerpoint/2010/main" val="1427688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32632" y="260648"/>
            <a:ext cx="6731856" cy="1052888"/>
          </a:xfrm>
        </p:spPr>
        <p:txBody>
          <a:bodyPr>
            <a:normAutofit/>
          </a:bodyPr>
          <a:lstStyle/>
          <a:p>
            <a:r>
              <a:rPr lang="en-GB" sz="3300" dirty="0" smtClean="0">
                <a:solidFill>
                  <a:srgbClr val="00AE9E"/>
                </a:solidFill>
              </a:rPr>
              <a:t>Prevalence of adult obesity by region</a:t>
            </a:r>
            <a:r>
              <a:rPr lang="en-GB" dirty="0" smtClean="0"/>
              <a:t/>
            </a:r>
            <a:br>
              <a:rPr lang="en-GB" dirty="0" smtClean="0"/>
            </a:br>
            <a:r>
              <a:rPr lang="en-GB" sz="2200" dirty="0" smtClean="0">
                <a:solidFill>
                  <a:schemeClr val="tx1"/>
                </a:solidFill>
                <a:cs typeface="Arial" pitchFamily="34" charset="0"/>
              </a:rPr>
              <a:t>Health Survey for England 2009-2011 (3-year average)</a:t>
            </a:r>
            <a:endParaRPr lang="en-US" sz="22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5</a:t>
            </a:fld>
            <a:endParaRPr lang="en-US" dirty="0"/>
          </a:p>
        </p:txBody>
      </p:sp>
      <p:sp>
        <p:nvSpPr>
          <p:cNvPr id="5" name="Footer Placeholder 4"/>
          <p:cNvSpPr>
            <a:spLocks noGrp="1"/>
          </p:cNvSpPr>
          <p:nvPr>
            <p:ph type="ftr" sz="quarter" idx="4294967295"/>
          </p:nvPr>
        </p:nvSpPr>
        <p:spPr>
          <a:xfrm>
            <a:off x="899592" y="6309320"/>
            <a:ext cx="7704000" cy="548680"/>
          </a:xfrm>
          <a:prstGeom prst="rect">
            <a:avLst/>
          </a:prstGeom>
        </p:spPr>
        <p:txBody>
          <a:bodyPr/>
          <a:lstStyle/>
          <a:p>
            <a:r>
              <a:rPr lang="en-GB" smtClean="0"/>
              <a:t>Patterns and trends in adult obesity</a:t>
            </a:r>
            <a:endParaRPr lang="en-US" dirty="0"/>
          </a:p>
        </p:txBody>
      </p:sp>
      <p:sp>
        <p:nvSpPr>
          <p:cNvPr id="7" name="TextBox 4"/>
          <p:cNvSpPr txBox="1">
            <a:spLocks noChangeArrowheads="1"/>
          </p:cNvSpPr>
          <p:nvPr/>
        </p:nvSpPr>
        <p:spPr bwMode="auto">
          <a:xfrm>
            <a:off x="3500458" y="6021288"/>
            <a:ext cx="5643542" cy="276999"/>
          </a:xfrm>
          <a:prstGeom prst="rect">
            <a:avLst/>
          </a:prstGeom>
          <a:noFill/>
          <a:ln w="9525">
            <a:noFill/>
            <a:miter lim="800000"/>
            <a:headEnd/>
            <a:tailEnd/>
          </a:ln>
        </p:spPr>
        <p:txBody>
          <a:bodyPr>
            <a:spAutoFit/>
          </a:bodyPr>
          <a:lstStyle/>
          <a:p>
            <a:pPr algn="r"/>
            <a:r>
              <a:rPr lang="en-GB" sz="1200" dirty="0" smtClean="0">
                <a:latin typeface="Calibri" pitchFamily="34" charset="0"/>
              </a:rPr>
              <a:t>Adult </a:t>
            </a:r>
            <a:r>
              <a:rPr lang="en-GB" sz="1200" dirty="0">
                <a:latin typeface="Calibri" pitchFamily="34" charset="0"/>
              </a:rPr>
              <a:t>(aged 16</a:t>
            </a:r>
            <a:r>
              <a:rPr lang="en-GB" sz="1200" dirty="0" smtClean="0">
                <a:latin typeface="Calibri" pitchFamily="34" charset="0"/>
              </a:rPr>
              <a:t>+) obesity: </a:t>
            </a:r>
            <a:r>
              <a:rPr lang="en-GB" sz="1200" dirty="0">
                <a:latin typeface="Calibri" pitchFamily="34" charset="0"/>
              </a:rPr>
              <a:t>BMI ≥ </a:t>
            </a:r>
            <a:r>
              <a:rPr lang="en-GB" sz="1200" dirty="0" smtClean="0">
                <a:latin typeface="Calibri" pitchFamily="34" charset="0"/>
              </a:rPr>
              <a:t>30kg/m</a:t>
            </a:r>
            <a:r>
              <a:rPr lang="en-GB" sz="1200" baseline="30000" dirty="0" smtClean="0">
                <a:latin typeface="Calibri" pitchFamily="34" charset="0"/>
              </a:rPr>
              <a:t>2</a:t>
            </a:r>
            <a:endParaRPr lang="en-GB" sz="1200" baseline="30000" dirty="0">
              <a:latin typeface="Calibri"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12" y="1268760"/>
            <a:ext cx="7959336" cy="47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60648"/>
            <a:ext cx="13144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6381328"/>
            <a:ext cx="3096344" cy="369332"/>
          </a:xfrm>
          <a:prstGeom prst="rect">
            <a:avLst/>
          </a:prstGeom>
          <a:noFill/>
        </p:spPr>
        <p:txBody>
          <a:bodyPr wrap="square" rtlCol="0">
            <a:spAutoFit/>
          </a:bodyPr>
          <a:lstStyle/>
          <a:p>
            <a:r>
              <a:rPr lang="en-GB" dirty="0"/>
              <a:t>Public Health England (2015) </a:t>
            </a:r>
          </a:p>
        </p:txBody>
      </p:sp>
    </p:spTree>
    <p:extLst>
      <p:ext uri="{BB962C8B-B14F-4D97-AF65-F5344CB8AC3E}">
        <p14:creationId xmlns:p14="http://schemas.microsoft.com/office/powerpoint/2010/main" val="27771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32632" y="260648"/>
            <a:ext cx="6731856" cy="1052888"/>
          </a:xfrm>
        </p:spPr>
        <p:txBody>
          <a:bodyPr>
            <a:normAutofit fontScale="90000"/>
          </a:bodyPr>
          <a:lstStyle/>
          <a:p>
            <a:r>
              <a:rPr lang="en-GB" sz="3600" dirty="0" smtClean="0">
                <a:solidFill>
                  <a:srgbClr val="00AE9E"/>
                </a:solidFill>
              </a:rPr>
              <a:t>Adult obesity prevalence by deprivation</a:t>
            </a:r>
            <a:r>
              <a:rPr lang="en-GB" dirty="0" smtClean="0"/>
              <a:t/>
            </a:r>
            <a:br>
              <a:rPr lang="en-GB" dirty="0" smtClean="0"/>
            </a:br>
            <a:r>
              <a:rPr lang="en-GB" sz="2200" dirty="0" smtClean="0">
                <a:solidFill>
                  <a:schemeClr val="tx1"/>
                </a:solidFill>
                <a:cs typeface="Arial" pitchFamily="34" charset="0"/>
              </a:rPr>
              <a:t>Health Survey for England 2011-2013</a:t>
            </a:r>
            <a:endParaRPr lang="en-US" sz="22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6</a:t>
            </a:fld>
            <a:endParaRPr lang="en-US" dirty="0"/>
          </a:p>
        </p:txBody>
      </p:sp>
      <p:sp>
        <p:nvSpPr>
          <p:cNvPr id="5" name="Footer Placeholder 4"/>
          <p:cNvSpPr>
            <a:spLocks noGrp="1"/>
          </p:cNvSpPr>
          <p:nvPr>
            <p:ph type="ftr" sz="quarter" idx="4294967295"/>
          </p:nvPr>
        </p:nvSpPr>
        <p:spPr>
          <a:xfrm>
            <a:off x="899592" y="6309320"/>
            <a:ext cx="7704000" cy="548680"/>
          </a:xfrm>
          <a:prstGeom prst="rect">
            <a:avLst/>
          </a:prstGeom>
        </p:spPr>
        <p:txBody>
          <a:bodyPr/>
          <a:lstStyle/>
          <a:p>
            <a:r>
              <a:rPr lang="en-GB" smtClean="0"/>
              <a:t>Patterns and trends in adult obesity</a:t>
            </a:r>
            <a:endParaRPr lang="en-US" dirty="0"/>
          </a:p>
        </p:txBody>
      </p:sp>
      <p:sp>
        <p:nvSpPr>
          <p:cNvPr id="7" name="TextBox 4"/>
          <p:cNvSpPr txBox="1">
            <a:spLocks noChangeArrowheads="1"/>
          </p:cNvSpPr>
          <p:nvPr/>
        </p:nvSpPr>
        <p:spPr bwMode="auto">
          <a:xfrm>
            <a:off x="6084168" y="5877272"/>
            <a:ext cx="3059832" cy="430887"/>
          </a:xfrm>
          <a:prstGeom prst="rect">
            <a:avLst/>
          </a:prstGeom>
          <a:noFill/>
          <a:ln w="9525">
            <a:noFill/>
            <a:miter lim="800000"/>
            <a:headEnd/>
            <a:tailEnd/>
          </a:ln>
        </p:spPr>
        <p:txBody>
          <a:bodyPr wrap="square">
            <a:spAutoFit/>
          </a:bodyPr>
          <a:lstStyle/>
          <a:p>
            <a:pPr algn="r"/>
            <a:r>
              <a:rPr lang="en-GB" sz="1100" dirty="0" smtClean="0">
                <a:latin typeface="Calibri" pitchFamily="34" charset="0"/>
              </a:rPr>
              <a:t>The chart shows 95% confidence intervals</a:t>
            </a:r>
          </a:p>
          <a:p>
            <a:pPr algn="r"/>
            <a:r>
              <a:rPr lang="en-GB" sz="1100" dirty="0" smtClean="0">
                <a:latin typeface="Calibri" pitchFamily="34" charset="0"/>
              </a:rPr>
              <a:t>Adult </a:t>
            </a:r>
            <a:r>
              <a:rPr lang="en-GB" sz="1100" dirty="0">
                <a:latin typeface="Calibri" pitchFamily="34" charset="0"/>
              </a:rPr>
              <a:t>(aged 16</a:t>
            </a:r>
            <a:r>
              <a:rPr lang="en-GB" sz="1100" dirty="0" smtClean="0">
                <a:latin typeface="Calibri" pitchFamily="34" charset="0"/>
              </a:rPr>
              <a:t>+) obesity: </a:t>
            </a:r>
            <a:r>
              <a:rPr lang="en-GB" sz="1100" dirty="0">
                <a:latin typeface="Calibri" pitchFamily="34" charset="0"/>
              </a:rPr>
              <a:t>BMI ≥ </a:t>
            </a:r>
            <a:r>
              <a:rPr lang="en-GB" sz="1100" dirty="0" smtClean="0">
                <a:latin typeface="Calibri" pitchFamily="34" charset="0"/>
              </a:rPr>
              <a:t>30kg/m</a:t>
            </a:r>
            <a:r>
              <a:rPr lang="en-GB" sz="1100" baseline="30000" dirty="0" smtClean="0">
                <a:latin typeface="Calibri" pitchFamily="34" charset="0"/>
              </a:rPr>
              <a:t>2</a:t>
            </a:r>
          </a:p>
        </p:txBody>
      </p:sp>
      <p:sp>
        <p:nvSpPr>
          <p:cNvPr id="8" name="TextBox 4"/>
          <p:cNvSpPr txBox="1">
            <a:spLocks noChangeArrowheads="1"/>
          </p:cNvSpPr>
          <p:nvPr/>
        </p:nvSpPr>
        <p:spPr bwMode="auto">
          <a:xfrm>
            <a:off x="0" y="6021288"/>
            <a:ext cx="4860032" cy="276999"/>
          </a:xfrm>
          <a:prstGeom prst="rect">
            <a:avLst/>
          </a:prstGeom>
          <a:noFill/>
          <a:ln w="9525">
            <a:noFill/>
            <a:miter lim="800000"/>
            <a:headEnd/>
            <a:tailEnd/>
          </a:ln>
        </p:spPr>
        <p:txBody>
          <a:bodyPr wrap="square">
            <a:spAutoFit/>
          </a:bodyPr>
          <a:lstStyle/>
          <a:p>
            <a:r>
              <a:rPr lang="en-GB" sz="1200" dirty="0" smtClean="0">
                <a:latin typeface="Calibri" pitchFamily="34" charset="0"/>
              </a:rPr>
              <a:t>Deprivation measure is Index of Multiple Deprivation (IMD) 2010</a:t>
            </a:r>
            <a:endParaRPr lang="en-GB" sz="1200" baseline="30000" dirty="0">
              <a:latin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124744"/>
            <a:ext cx="7999413" cy="4504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57955"/>
            <a:ext cx="13144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7504" y="6453336"/>
            <a:ext cx="3024336" cy="369332"/>
          </a:xfrm>
          <a:prstGeom prst="rect">
            <a:avLst/>
          </a:prstGeom>
          <a:noFill/>
        </p:spPr>
        <p:txBody>
          <a:bodyPr wrap="square" rtlCol="0">
            <a:spAutoFit/>
          </a:bodyPr>
          <a:lstStyle/>
          <a:p>
            <a:r>
              <a:rPr lang="en-GB" dirty="0"/>
              <a:t>Public Health England (2015)</a:t>
            </a:r>
          </a:p>
        </p:txBody>
      </p:sp>
    </p:spTree>
    <p:extLst>
      <p:ext uri="{BB962C8B-B14F-4D97-AF65-F5344CB8AC3E}">
        <p14:creationId xmlns:p14="http://schemas.microsoft.com/office/powerpoint/2010/main" val="4138558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32632" y="188640"/>
            <a:ext cx="6731856" cy="1296144"/>
          </a:xfrm>
        </p:spPr>
        <p:txBody>
          <a:bodyPr>
            <a:normAutofit fontScale="90000"/>
          </a:bodyPr>
          <a:lstStyle/>
          <a:p>
            <a:r>
              <a:rPr lang="en-GB" sz="3600" dirty="0" smtClean="0">
                <a:solidFill>
                  <a:srgbClr val="00AE9E"/>
                </a:solidFill>
              </a:rPr>
              <a:t>Trend in adult obesity prevalence </a:t>
            </a:r>
            <a:br>
              <a:rPr lang="en-GB" sz="3600" dirty="0" smtClean="0">
                <a:solidFill>
                  <a:srgbClr val="00AE9E"/>
                </a:solidFill>
              </a:rPr>
            </a:br>
            <a:r>
              <a:rPr lang="en-GB" sz="3600" dirty="0" smtClean="0">
                <a:solidFill>
                  <a:srgbClr val="00AE9E"/>
                </a:solidFill>
              </a:rPr>
              <a:t>by social class</a:t>
            </a:r>
            <a:br>
              <a:rPr lang="en-GB" sz="3600" dirty="0" smtClean="0">
                <a:solidFill>
                  <a:srgbClr val="00AE9E"/>
                </a:solidFill>
              </a:rPr>
            </a:br>
            <a:r>
              <a:rPr lang="en-GB" sz="1800" dirty="0" smtClean="0">
                <a:solidFill>
                  <a:schemeClr val="tx1"/>
                </a:solidFill>
                <a:cs typeface="Arial" pitchFamily="34" charset="0"/>
              </a:rPr>
              <a:t>Health Survey for England 1994-2013  (5 year moving average*)</a:t>
            </a:r>
            <a:endParaRPr lang="en-US" sz="22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7</a:t>
            </a:fld>
            <a:endParaRPr lang="en-US" dirty="0"/>
          </a:p>
        </p:txBody>
      </p:sp>
      <p:sp>
        <p:nvSpPr>
          <p:cNvPr id="5" name="Footer Placeholder 4"/>
          <p:cNvSpPr>
            <a:spLocks noGrp="1"/>
          </p:cNvSpPr>
          <p:nvPr>
            <p:ph type="ftr" sz="quarter" idx="4294967295"/>
          </p:nvPr>
        </p:nvSpPr>
        <p:spPr>
          <a:xfrm>
            <a:off x="899592" y="6309320"/>
            <a:ext cx="7704000" cy="548680"/>
          </a:xfrm>
          <a:prstGeom prst="rect">
            <a:avLst/>
          </a:prstGeom>
        </p:spPr>
        <p:txBody>
          <a:bodyPr/>
          <a:lstStyle/>
          <a:p>
            <a:r>
              <a:rPr lang="en-GB" smtClean="0"/>
              <a:t>Patterns and trends in adult obesity</a:t>
            </a:r>
            <a:endParaRPr lang="en-US" dirty="0"/>
          </a:p>
        </p:txBody>
      </p:sp>
      <p:sp>
        <p:nvSpPr>
          <p:cNvPr id="7" name="TextBox 4"/>
          <p:cNvSpPr txBox="1">
            <a:spLocks noChangeArrowheads="1"/>
          </p:cNvSpPr>
          <p:nvPr/>
        </p:nvSpPr>
        <p:spPr bwMode="auto">
          <a:xfrm>
            <a:off x="5988174" y="1481008"/>
            <a:ext cx="3059832" cy="276999"/>
          </a:xfrm>
          <a:prstGeom prst="rect">
            <a:avLst/>
          </a:prstGeom>
          <a:noFill/>
          <a:ln w="9525">
            <a:noFill/>
            <a:miter lim="800000"/>
            <a:headEnd/>
            <a:tailEnd/>
          </a:ln>
        </p:spPr>
        <p:txBody>
          <a:bodyPr wrap="square">
            <a:spAutoFit/>
          </a:bodyPr>
          <a:lstStyle/>
          <a:p>
            <a:pPr algn="r"/>
            <a:r>
              <a:rPr lang="en-GB" sz="1200" dirty="0" smtClean="0">
                <a:latin typeface="Calibri" pitchFamily="34" charset="0"/>
              </a:rPr>
              <a:t>Adult </a:t>
            </a:r>
            <a:r>
              <a:rPr lang="en-GB" sz="1200" dirty="0">
                <a:latin typeface="Calibri" pitchFamily="34" charset="0"/>
              </a:rPr>
              <a:t>(aged 16</a:t>
            </a:r>
            <a:r>
              <a:rPr lang="en-GB" sz="1200" dirty="0" smtClean="0">
                <a:latin typeface="Calibri" pitchFamily="34" charset="0"/>
              </a:rPr>
              <a:t>+) obesity: </a:t>
            </a:r>
            <a:r>
              <a:rPr lang="en-GB" sz="1200" dirty="0">
                <a:latin typeface="Calibri" pitchFamily="34" charset="0"/>
              </a:rPr>
              <a:t>BMI ≥ </a:t>
            </a:r>
            <a:r>
              <a:rPr lang="en-GB" sz="1200" dirty="0" smtClean="0">
                <a:latin typeface="Calibri" pitchFamily="34" charset="0"/>
              </a:rPr>
              <a:t>30kg/m</a:t>
            </a:r>
            <a:r>
              <a:rPr lang="en-GB" sz="1200" baseline="30000" dirty="0" smtClean="0">
                <a:latin typeface="Calibri" pitchFamily="34" charset="0"/>
              </a:rPr>
              <a:t>2</a:t>
            </a:r>
          </a:p>
        </p:txBody>
      </p:sp>
      <p:pic>
        <p:nvPicPr>
          <p:cNvPr id="12292" name="Picture 4"/>
          <p:cNvPicPr>
            <a:picLocks noChangeAspect="1" noChangeArrowheads="1"/>
          </p:cNvPicPr>
          <p:nvPr/>
        </p:nvPicPr>
        <p:blipFill>
          <a:blip r:embed="rId3" cstate="print"/>
          <a:srcRect l="16770" t="72355" r="14693" b="11387"/>
          <a:stretch>
            <a:fillRect/>
          </a:stretch>
        </p:blipFill>
        <p:spPr bwMode="auto">
          <a:xfrm>
            <a:off x="4644008" y="5281911"/>
            <a:ext cx="4319093" cy="523353"/>
          </a:xfrm>
          <a:prstGeom prst="rect">
            <a:avLst/>
          </a:prstGeom>
          <a:noFill/>
          <a:ln w="9525">
            <a:noFill/>
            <a:miter lim="800000"/>
            <a:headEnd/>
            <a:tailEnd/>
          </a:ln>
          <a:effectLst/>
        </p:spPr>
      </p:pic>
      <p:pic>
        <p:nvPicPr>
          <p:cNvPr id="12294" name="Picture 6"/>
          <p:cNvPicPr>
            <a:picLocks noChangeAspect="1" noChangeArrowheads="1"/>
          </p:cNvPicPr>
          <p:nvPr/>
        </p:nvPicPr>
        <p:blipFill>
          <a:blip r:embed="rId4" cstate="print"/>
          <a:srcRect l="9501" t="72415" r="23000" b="13321"/>
          <a:stretch>
            <a:fillRect/>
          </a:stretch>
        </p:blipFill>
        <p:spPr bwMode="auto">
          <a:xfrm>
            <a:off x="323529" y="5328033"/>
            <a:ext cx="4253679" cy="457934"/>
          </a:xfrm>
          <a:prstGeom prst="rect">
            <a:avLst/>
          </a:prstGeom>
          <a:noFill/>
          <a:ln w="9525">
            <a:noFill/>
            <a:miter lim="800000"/>
            <a:headEnd/>
            <a:tailEnd/>
          </a:ln>
          <a:effectLst/>
        </p:spPr>
      </p:pic>
      <p:sp>
        <p:nvSpPr>
          <p:cNvPr id="13" name="TextBox 12"/>
          <p:cNvSpPr txBox="1"/>
          <p:nvPr/>
        </p:nvSpPr>
        <p:spPr>
          <a:xfrm>
            <a:off x="323528" y="1619508"/>
            <a:ext cx="936104" cy="369332"/>
          </a:xfrm>
          <a:prstGeom prst="rect">
            <a:avLst/>
          </a:prstGeom>
          <a:noFill/>
        </p:spPr>
        <p:txBody>
          <a:bodyPr wrap="square" rtlCol="0">
            <a:spAutoFit/>
          </a:bodyPr>
          <a:lstStyle/>
          <a:p>
            <a:r>
              <a:rPr lang="en-GB" dirty="0" smtClean="0">
                <a:solidFill>
                  <a:srgbClr val="00AE9E"/>
                </a:solidFill>
              </a:rPr>
              <a:t>Men</a:t>
            </a:r>
            <a:endParaRPr lang="en-GB" dirty="0">
              <a:solidFill>
                <a:srgbClr val="00AE9E"/>
              </a:solidFill>
            </a:endParaRPr>
          </a:p>
        </p:txBody>
      </p:sp>
      <p:sp>
        <p:nvSpPr>
          <p:cNvPr id="14" name="TextBox 13"/>
          <p:cNvSpPr txBox="1"/>
          <p:nvPr/>
        </p:nvSpPr>
        <p:spPr>
          <a:xfrm>
            <a:off x="4572000" y="1619508"/>
            <a:ext cx="1080120" cy="369332"/>
          </a:xfrm>
          <a:prstGeom prst="rect">
            <a:avLst/>
          </a:prstGeom>
          <a:noFill/>
        </p:spPr>
        <p:txBody>
          <a:bodyPr wrap="square" rtlCol="0">
            <a:spAutoFit/>
          </a:bodyPr>
          <a:lstStyle/>
          <a:p>
            <a:r>
              <a:rPr lang="en-GB" dirty="0" smtClean="0">
                <a:solidFill>
                  <a:srgbClr val="98002E"/>
                </a:solidFill>
              </a:rPr>
              <a:t>Women</a:t>
            </a:r>
            <a:endParaRPr lang="en-GB" dirty="0">
              <a:solidFill>
                <a:srgbClr val="98002E"/>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948408"/>
            <a:ext cx="468788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7383" y="1948408"/>
            <a:ext cx="432911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4"/>
          <p:cNvSpPr txBox="1">
            <a:spLocks noChangeArrowheads="1"/>
          </p:cNvSpPr>
          <p:nvPr/>
        </p:nvSpPr>
        <p:spPr bwMode="auto">
          <a:xfrm>
            <a:off x="294928" y="5775647"/>
            <a:ext cx="8597552" cy="461665"/>
          </a:xfrm>
          <a:prstGeom prst="rect">
            <a:avLst/>
          </a:prstGeom>
          <a:noFill/>
          <a:ln w="9525">
            <a:noFill/>
            <a:miter lim="800000"/>
            <a:headEnd/>
            <a:tailEnd/>
          </a:ln>
        </p:spPr>
        <p:txBody>
          <a:bodyPr wrap="square">
            <a:spAutoFit/>
          </a:bodyPr>
          <a:lstStyle/>
          <a:p>
            <a:r>
              <a:rPr lang="en-GB" sz="1200" dirty="0" smtClean="0">
                <a:latin typeface="Calibri" pitchFamily="34" charset="0"/>
              </a:rPr>
              <a:t>*No data on social class were collected in 2010 and 2011. Therefore data presented as 06-10 are based on a 4 year average. Data presented for 07-11, 08-12, and 09-13 are based on a 3 year average.</a:t>
            </a:r>
            <a:endParaRPr lang="en-GB" sz="1200" baseline="30000" dirty="0" smtClean="0">
              <a:latin typeface="Calibri" pitchFamily="34" charset="0"/>
            </a:endParaRPr>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476672"/>
            <a:ext cx="13144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6309320"/>
            <a:ext cx="2880320" cy="369332"/>
          </a:xfrm>
          <a:prstGeom prst="rect">
            <a:avLst/>
          </a:prstGeom>
          <a:noFill/>
        </p:spPr>
        <p:txBody>
          <a:bodyPr wrap="square" rtlCol="0">
            <a:spAutoFit/>
          </a:bodyPr>
          <a:lstStyle/>
          <a:p>
            <a:r>
              <a:rPr lang="en-GB" dirty="0"/>
              <a:t>Public Health England (2015)</a:t>
            </a:r>
          </a:p>
        </p:txBody>
      </p:sp>
    </p:spTree>
    <p:extLst>
      <p:ext uri="{BB962C8B-B14F-4D97-AF65-F5344CB8AC3E}">
        <p14:creationId xmlns:p14="http://schemas.microsoft.com/office/powerpoint/2010/main" val="4018758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32632" y="260648"/>
            <a:ext cx="6731856" cy="1052888"/>
          </a:xfrm>
        </p:spPr>
        <p:txBody>
          <a:bodyPr>
            <a:normAutofit fontScale="90000"/>
          </a:bodyPr>
          <a:lstStyle/>
          <a:p>
            <a:r>
              <a:rPr lang="en-GB" sz="3400" dirty="0" smtClean="0">
                <a:solidFill>
                  <a:srgbClr val="00AE9E"/>
                </a:solidFill>
              </a:rPr>
              <a:t>Overweight and obesity among adults</a:t>
            </a:r>
            <a:r>
              <a:rPr lang="en-GB" dirty="0" smtClean="0"/>
              <a:t/>
            </a:r>
            <a:br>
              <a:rPr lang="en-GB" dirty="0" smtClean="0"/>
            </a:br>
            <a:r>
              <a:rPr lang="en-GB" sz="2000" dirty="0" smtClean="0">
                <a:solidFill>
                  <a:schemeClr val="tx1"/>
                </a:solidFill>
                <a:cs typeface="Arial" pitchFamily="34" charset="0"/>
              </a:rPr>
              <a:t>Health Survey for England 2011-2013</a:t>
            </a:r>
            <a:endParaRPr lang="en-US" sz="31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8</a:t>
            </a:fld>
            <a:endParaRPr lang="en-US" dirty="0"/>
          </a:p>
        </p:txBody>
      </p:sp>
      <p:sp>
        <p:nvSpPr>
          <p:cNvPr id="5" name="Footer Placeholder 4"/>
          <p:cNvSpPr>
            <a:spLocks noGrp="1"/>
          </p:cNvSpPr>
          <p:nvPr>
            <p:ph type="ftr" sz="quarter" idx="4294967295"/>
          </p:nvPr>
        </p:nvSpPr>
        <p:spPr>
          <a:xfrm>
            <a:off x="899592" y="6309320"/>
            <a:ext cx="7704000" cy="548680"/>
          </a:xfrm>
          <a:prstGeom prst="rect">
            <a:avLst/>
          </a:prstGeom>
        </p:spPr>
        <p:txBody>
          <a:bodyPr/>
          <a:lstStyle/>
          <a:p>
            <a:r>
              <a:rPr lang="en-GB" smtClean="0"/>
              <a:t>Patterns and trends in adult obesity</a:t>
            </a:r>
            <a:endParaRPr lang="en-US" dirty="0"/>
          </a:p>
        </p:txBody>
      </p:sp>
      <p:sp>
        <p:nvSpPr>
          <p:cNvPr id="7" name="TextBox 4"/>
          <p:cNvSpPr txBox="1">
            <a:spLocks noChangeArrowheads="1"/>
          </p:cNvSpPr>
          <p:nvPr/>
        </p:nvSpPr>
        <p:spPr bwMode="auto">
          <a:xfrm>
            <a:off x="3500458" y="6021288"/>
            <a:ext cx="5643542" cy="276999"/>
          </a:xfrm>
          <a:prstGeom prst="rect">
            <a:avLst/>
          </a:prstGeom>
          <a:noFill/>
          <a:ln w="9525">
            <a:noFill/>
            <a:miter lim="800000"/>
            <a:headEnd/>
            <a:tailEnd/>
          </a:ln>
        </p:spPr>
        <p:txBody>
          <a:bodyPr>
            <a:spAutoFit/>
          </a:bodyPr>
          <a:lstStyle/>
          <a:p>
            <a:pPr algn="r"/>
            <a:r>
              <a:rPr lang="en-GB" sz="1200" dirty="0" smtClean="0">
                <a:latin typeface="Calibri" pitchFamily="34" charset="0"/>
              </a:rPr>
              <a:t>Adult </a:t>
            </a:r>
            <a:r>
              <a:rPr lang="en-GB" sz="1200" dirty="0">
                <a:latin typeface="Calibri" pitchFamily="34" charset="0"/>
              </a:rPr>
              <a:t>(aged 16</a:t>
            </a:r>
            <a:r>
              <a:rPr lang="en-GB" sz="1200" dirty="0" smtClean="0">
                <a:latin typeface="Calibri" pitchFamily="34" charset="0"/>
              </a:rPr>
              <a:t>+) overweight and obesity</a:t>
            </a:r>
            <a:r>
              <a:rPr lang="en-GB" sz="1200" dirty="0">
                <a:latin typeface="Calibri" pitchFamily="34" charset="0"/>
              </a:rPr>
              <a:t>: BMI ≥ </a:t>
            </a:r>
            <a:r>
              <a:rPr lang="en-GB" sz="1200" dirty="0" smtClean="0">
                <a:latin typeface="Calibri" pitchFamily="34" charset="0"/>
              </a:rPr>
              <a:t>25kg/m</a:t>
            </a:r>
            <a:r>
              <a:rPr lang="en-GB" sz="1200" baseline="30000" dirty="0" smtClean="0">
                <a:latin typeface="Calibri" pitchFamily="34" charset="0"/>
              </a:rPr>
              <a:t>2</a:t>
            </a:r>
            <a:endParaRPr lang="en-GB" sz="1200" baseline="30000" dirty="0">
              <a:latin typeface="Calibri" pitchFamily="34" charset="0"/>
            </a:endParaRPr>
          </a:p>
        </p:txBody>
      </p:sp>
      <p:sp>
        <p:nvSpPr>
          <p:cNvPr id="39" name="Rectangle 3"/>
          <p:cNvSpPr>
            <a:spLocks noChangeArrowheads="1"/>
          </p:cNvSpPr>
          <p:nvPr/>
        </p:nvSpPr>
        <p:spPr bwMode="auto">
          <a:xfrm>
            <a:off x="323528" y="1412776"/>
            <a:ext cx="842493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More than 6 out of 10 </a:t>
            </a:r>
            <a:r>
              <a:rPr kumimoji="0" lang="en-GB" sz="2400" i="0" u="none" strike="noStrike" cap="none" normalizeH="0" baseline="0" dirty="0" smtClean="0">
                <a:ln>
                  <a:noFill/>
                </a:ln>
                <a:solidFill>
                  <a:srgbClr val="00AE9E"/>
                </a:solidFill>
                <a:effectLst/>
                <a:latin typeface="Arial" pitchFamily="34" charset="0"/>
                <a:ea typeface="Calibri" pitchFamily="34" charset="0"/>
                <a:cs typeface="Arial" pitchFamily="34" charset="0"/>
              </a:rPr>
              <a:t>men</a:t>
            </a:r>
            <a:r>
              <a:rPr kumimoji="0" lang="en-GB" sz="2400"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 are overweight or obese (66.2%)</a:t>
            </a:r>
            <a:endParaRPr kumimoji="0" lang="en-GB" sz="110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40" name="Rectangle 4"/>
          <p:cNvSpPr>
            <a:spLocks noChangeArrowheads="1"/>
          </p:cNvSpPr>
          <p:nvPr/>
        </p:nvSpPr>
        <p:spPr bwMode="auto">
          <a:xfrm>
            <a:off x="323528" y="3789040"/>
            <a:ext cx="874309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More than 5 out of 10 </a:t>
            </a:r>
            <a:r>
              <a:rPr kumimoji="0" lang="en-GB" sz="2400" i="0" u="none" strike="noStrike" cap="none" normalizeH="0" baseline="0" dirty="0" smtClean="0">
                <a:ln>
                  <a:noFill/>
                </a:ln>
                <a:solidFill>
                  <a:srgbClr val="98002E"/>
                </a:solidFill>
                <a:effectLst/>
                <a:latin typeface="Arial" pitchFamily="34" charset="0"/>
                <a:ea typeface="Calibri" pitchFamily="34" charset="0"/>
                <a:cs typeface="Arial" pitchFamily="34" charset="0"/>
              </a:rPr>
              <a:t>women</a:t>
            </a:r>
            <a:r>
              <a:rPr kumimoji="0" lang="en-GB" sz="2400" i="0" u="none" strike="noStrike" cap="none" normalizeH="0" baseline="0" dirty="0" smtClean="0">
                <a:ln>
                  <a:noFill/>
                </a:ln>
                <a:solidFill>
                  <a:schemeClr val="accent2">
                    <a:lumMod val="60000"/>
                    <a:lumOff val="40000"/>
                  </a:schemeClr>
                </a:solidFill>
                <a:effectLst/>
                <a:latin typeface="Arial" pitchFamily="34" charset="0"/>
                <a:ea typeface="Calibri" pitchFamily="34" charset="0"/>
                <a:cs typeface="Arial" pitchFamily="34" charset="0"/>
              </a:rPr>
              <a:t> </a:t>
            </a:r>
            <a:r>
              <a:rPr kumimoji="0" lang="en-GB" sz="2400"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are overweight or obese (57.6%)</a:t>
            </a:r>
            <a:endParaRPr kumimoji="0" lang="en-GB" sz="240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grpSp>
        <p:nvGrpSpPr>
          <p:cNvPr id="67" name="Group 66"/>
          <p:cNvGrpSpPr/>
          <p:nvPr/>
        </p:nvGrpSpPr>
        <p:grpSpPr>
          <a:xfrm>
            <a:off x="395536" y="1844823"/>
            <a:ext cx="8424936" cy="1844401"/>
            <a:chOff x="395536" y="1800623"/>
            <a:chExt cx="8424936" cy="1844401"/>
          </a:xfrm>
        </p:grpSpPr>
        <p:grpSp>
          <p:nvGrpSpPr>
            <p:cNvPr id="68" name="Group 21"/>
            <p:cNvGrpSpPr/>
            <p:nvPr/>
          </p:nvGrpSpPr>
          <p:grpSpPr>
            <a:xfrm>
              <a:off x="4788117" y="1800623"/>
              <a:ext cx="936011" cy="1844401"/>
              <a:chOff x="4788024" y="305272"/>
              <a:chExt cx="1512168" cy="2979712"/>
            </a:xfrm>
          </p:grpSpPr>
          <p:pic>
            <p:nvPicPr>
              <p:cNvPr id="88" name="Picture 87"/>
              <p:cNvPicPr>
                <a:picLocks noChangeAspect="1" noChangeArrowheads="1"/>
              </p:cNvPicPr>
              <p:nvPr/>
            </p:nvPicPr>
            <p:blipFill>
              <a:blip r:embed="rId3" cstate="print"/>
              <a:srcRect l="20372" t="21129" r="67225" b="71946"/>
              <a:stretch>
                <a:fillRect/>
              </a:stretch>
            </p:blipFill>
            <p:spPr bwMode="auto">
              <a:xfrm>
                <a:off x="4788024" y="305272"/>
                <a:ext cx="1512168" cy="675456"/>
              </a:xfrm>
              <a:prstGeom prst="rect">
                <a:avLst/>
              </a:prstGeom>
              <a:noFill/>
              <a:ln w="9525">
                <a:noFill/>
                <a:miter lim="800000"/>
                <a:headEnd/>
                <a:tailEnd/>
              </a:ln>
            </p:spPr>
          </p:pic>
          <p:pic>
            <p:nvPicPr>
              <p:cNvPr id="89" name="Picture 88"/>
              <p:cNvPicPr>
                <a:picLocks noChangeAspect="1" noChangeArrowheads="1"/>
              </p:cNvPicPr>
              <p:nvPr/>
            </p:nvPicPr>
            <p:blipFill>
              <a:blip r:embed="rId3" cstate="print"/>
              <a:srcRect l="21554" t="27773" r="68828" b="48321"/>
              <a:stretch>
                <a:fillRect/>
              </a:stretch>
            </p:blipFill>
            <p:spPr bwMode="auto">
              <a:xfrm>
                <a:off x="4815558" y="953344"/>
                <a:ext cx="1395986" cy="2331640"/>
              </a:xfrm>
              <a:prstGeom prst="rect">
                <a:avLst/>
              </a:prstGeom>
              <a:noFill/>
              <a:ln w="9525">
                <a:noFill/>
                <a:miter lim="800000"/>
                <a:headEnd/>
                <a:tailEnd/>
              </a:ln>
            </p:spPr>
          </p:pic>
        </p:grpSp>
        <p:pic>
          <p:nvPicPr>
            <p:cNvPr id="69" name="Picture 68"/>
            <p:cNvPicPr>
              <a:picLocks noChangeAspect="1" noChangeArrowheads="1"/>
            </p:cNvPicPr>
            <p:nvPr/>
          </p:nvPicPr>
          <p:blipFill>
            <a:blip r:embed="rId3" cstate="print"/>
            <a:srcRect l="34683" t="21129" r="55775" b="48321"/>
            <a:stretch>
              <a:fillRect/>
            </a:stretch>
          </p:blipFill>
          <p:spPr bwMode="auto">
            <a:xfrm>
              <a:off x="8100392" y="1800623"/>
              <a:ext cx="720080" cy="1844401"/>
            </a:xfrm>
            <a:prstGeom prst="rect">
              <a:avLst/>
            </a:prstGeom>
            <a:noFill/>
            <a:ln w="9525">
              <a:noFill/>
              <a:miter lim="800000"/>
              <a:headEnd/>
              <a:tailEnd/>
            </a:ln>
          </p:spPr>
        </p:pic>
        <p:pic>
          <p:nvPicPr>
            <p:cNvPr id="70" name="Picture 69"/>
            <p:cNvPicPr>
              <a:picLocks noChangeAspect="1" noChangeArrowheads="1"/>
            </p:cNvPicPr>
            <p:nvPr/>
          </p:nvPicPr>
          <p:blipFill>
            <a:blip r:embed="rId3" cstate="print"/>
            <a:srcRect l="34683" t="21129" r="55775" b="48321"/>
            <a:stretch>
              <a:fillRect/>
            </a:stretch>
          </p:blipFill>
          <p:spPr bwMode="auto">
            <a:xfrm>
              <a:off x="7308304" y="1800623"/>
              <a:ext cx="720080" cy="1844401"/>
            </a:xfrm>
            <a:prstGeom prst="rect">
              <a:avLst/>
            </a:prstGeom>
            <a:noFill/>
            <a:ln w="9525">
              <a:noFill/>
              <a:miter lim="800000"/>
              <a:headEnd/>
              <a:tailEnd/>
            </a:ln>
          </p:spPr>
        </p:pic>
        <p:pic>
          <p:nvPicPr>
            <p:cNvPr id="71" name="Picture 70"/>
            <p:cNvPicPr>
              <a:picLocks noChangeAspect="1" noChangeArrowheads="1"/>
            </p:cNvPicPr>
            <p:nvPr/>
          </p:nvPicPr>
          <p:blipFill>
            <a:blip r:embed="rId3" cstate="print"/>
            <a:srcRect l="34683" t="21129" r="55775" b="48321"/>
            <a:stretch>
              <a:fillRect/>
            </a:stretch>
          </p:blipFill>
          <p:spPr bwMode="auto">
            <a:xfrm>
              <a:off x="6516216" y="1800623"/>
              <a:ext cx="720080" cy="1844401"/>
            </a:xfrm>
            <a:prstGeom prst="rect">
              <a:avLst/>
            </a:prstGeom>
            <a:noFill/>
            <a:ln w="9525">
              <a:noFill/>
              <a:miter lim="800000"/>
              <a:headEnd/>
              <a:tailEnd/>
            </a:ln>
          </p:spPr>
        </p:pic>
        <p:pic>
          <p:nvPicPr>
            <p:cNvPr id="72" name="Picture 71"/>
            <p:cNvPicPr>
              <a:picLocks noChangeAspect="1" noChangeArrowheads="1"/>
            </p:cNvPicPr>
            <p:nvPr/>
          </p:nvPicPr>
          <p:blipFill>
            <a:blip r:embed="rId3" cstate="print"/>
            <a:srcRect l="34683" t="21129" r="55775" b="48321"/>
            <a:stretch>
              <a:fillRect/>
            </a:stretch>
          </p:blipFill>
          <p:spPr bwMode="auto">
            <a:xfrm>
              <a:off x="5724128" y="1800623"/>
              <a:ext cx="720080" cy="1844401"/>
            </a:xfrm>
            <a:prstGeom prst="rect">
              <a:avLst/>
            </a:prstGeom>
            <a:noFill/>
            <a:ln w="9525">
              <a:noFill/>
              <a:miter lim="800000"/>
              <a:headEnd/>
              <a:tailEnd/>
            </a:ln>
          </p:spPr>
        </p:pic>
        <p:grpSp>
          <p:nvGrpSpPr>
            <p:cNvPr id="73" name="Group 39"/>
            <p:cNvGrpSpPr/>
            <p:nvPr/>
          </p:nvGrpSpPr>
          <p:grpSpPr>
            <a:xfrm>
              <a:off x="3924021" y="1800623"/>
              <a:ext cx="936011" cy="1844401"/>
              <a:chOff x="4788024" y="305272"/>
              <a:chExt cx="1512168" cy="2979712"/>
            </a:xfrm>
          </p:grpSpPr>
          <p:pic>
            <p:nvPicPr>
              <p:cNvPr id="86" name="Picture 85"/>
              <p:cNvPicPr>
                <a:picLocks noChangeAspect="1" noChangeArrowheads="1"/>
              </p:cNvPicPr>
              <p:nvPr/>
            </p:nvPicPr>
            <p:blipFill>
              <a:blip r:embed="rId3" cstate="print"/>
              <a:srcRect l="20372" t="21129" r="67225" b="71946"/>
              <a:stretch>
                <a:fillRect/>
              </a:stretch>
            </p:blipFill>
            <p:spPr bwMode="auto">
              <a:xfrm>
                <a:off x="4788024" y="305272"/>
                <a:ext cx="1512168" cy="675456"/>
              </a:xfrm>
              <a:prstGeom prst="rect">
                <a:avLst/>
              </a:prstGeom>
              <a:noFill/>
              <a:ln w="9525">
                <a:noFill/>
                <a:miter lim="800000"/>
                <a:headEnd/>
                <a:tailEnd/>
              </a:ln>
            </p:spPr>
          </p:pic>
          <p:pic>
            <p:nvPicPr>
              <p:cNvPr id="87" name="Picture 86"/>
              <p:cNvPicPr>
                <a:picLocks noChangeAspect="1" noChangeArrowheads="1"/>
              </p:cNvPicPr>
              <p:nvPr/>
            </p:nvPicPr>
            <p:blipFill>
              <a:blip r:embed="rId3" cstate="print"/>
              <a:srcRect l="21554" t="27773" r="68828" b="48321"/>
              <a:stretch>
                <a:fillRect/>
              </a:stretch>
            </p:blipFill>
            <p:spPr bwMode="auto">
              <a:xfrm>
                <a:off x="4815558" y="953344"/>
                <a:ext cx="1395986" cy="2331640"/>
              </a:xfrm>
              <a:prstGeom prst="rect">
                <a:avLst/>
              </a:prstGeom>
              <a:noFill/>
              <a:ln w="9525">
                <a:noFill/>
                <a:miter lim="800000"/>
                <a:headEnd/>
                <a:tailEnd/>
              </a:ln>
            </p:spPr>
          </p:pic>
        </p:grpSp>
        <p:grpSp>
          <p:nvGrpSpPr>
            <p:cNvPr id="74" name="Group 33"/>
            <p:cNvGrpSpPr/>
            <p:nvPr/>
          </p:nvGrpSpPr>
          <p:grpSpPr>
            <a:xfrm>
              <a:off x="3059925" y="1800623"/>
              <a:ext cx="936011" cy="1844401"/>
              <a:chOff x="4788024" y="305272"/>
              <a:chExt cx="1512168" cy="2979712"/>
            </a:xfrm>
          </p:grpSpPr>
          <p:pic>
            <p:nvPicPr>
              <p:cNvPr id="84" name="Picture 83"/>
              <p:cNvPicPr>
                <a:picLocks noChangeAspect="1" noChangeArrowheads="1"/>
              </p:cNvPicPr>
              <p:nvPr/>
            </p:nvPicPr>
            <p:blipFill>
              <a:blip r:embed="rId3" cstate="print"/>
              <a:srcRect l="20372" t="21129" r="67225" b="71946"/>
              <a:stretch>
                <a:fillRect/>
              </a:stretch>
            </p:blipFill>
            <p:spPr bwMode="auto">
              <a:xfrm>
                <a:off x="4788024" y="305272"/>
                <a:ext cx="1512168" cy="675456"/>
              </a:xfrm>
              <a:prstGeom prst="rect">
                <a:avLst/>
              </a:prstGeom>
              <a:noFill/>
              <a:ln w="9525">
                <a:noFill/>
                <a:miter lim="800000"/>
                <a:headEnd/>
                <a:tailEnd/>
              </a:ln>
            </p:spPr>
          </p:pic>
          <p:pic>
            <p:nvPicPr>
              <p:cNvPr id="85" name="Picture 84"/>
              <p:cNvPicPr>
                <a:picLocks noChangeAspect="1" noChangeArrowheads="1"/>
              </p:cNvPicPr>
              <p:nvPr/>
            </p:nvPicPr>
            <p:blipFill>
              <a:blip r:embed="rId3" cstate="print"/>
              <a:srcRect l="21554" t="27773" r="68828" b="48321"/>
              <a:stretch>
                <a:fillRect/>
              </a:stretch>
            </p:blipFill>
            <p:spPr bwMode="auto">
              <a:xfrm>
                <a:off x="4815558" y="953344"/>
                <a:ext cx="1395986" cy="2331640"/>
              </a:xfrm>
              <a:prstGeom prst="rect">
                <a:avLst/>
              </a:prstGeom>
              <a:noFill/>
              <a:ln w="9525">
                <a:noFill/>
                <a:miter lim="800000"/>
                <a:headEnd/>
                <a:tailEnd/>
              </a:ln>
            </p:spPr>
          </p:pic>
        </p:grpSp>
        <p:grpSp>
          <p:nvGrpSpPr>
            <p:cNvPr id="75" name="Group 36"/>
            <p:cNvGrpSpPr/>
            <p:nvPr/>
          </p:nvGrpSpPr>
          <p:grpSpPr>
            <a:xfrm>
              <a:off x="2123821" y="1800623"/>
              <a:ext cx="936011" cy="1844401"/>
              <a:chOff x="4788024" y="305272"/>
              <a:chExt cx="1512168" cy="2979712"/>
            </a:xfrm>
          </p:grpSpPr>
          <p:pic>
            <p:nvPicPr>
              <p:cNvPr id="82" name="Picture 81"/>
              <p:cNvPicPr>
                <a:picLocks noChangeAspect="1" noChangeArrowheads="1"/>
              </p:cNvPicPr>
              <p:nvPr/>
            </p:nvPicPr>
            <p:blipFill>
              <a:blip r:embed="rId3" cstate="print"/>
              <a:srcRect l="20372" t="21129" r="67225" b="71946"/>
              <a:stretch>
                <a:fillRect/>
              </a:stretch>
            </p:blipFill>
            <p:spPr bwMode="auto">
              <a:xfrm>
                <a:off x="4788024" y="305272"/>
                <a:ext cx="1512168" cy="675456"/>
              </a:xfrm>
              <a:prstGeom prst="rect">
                <a:avLst/>
              </a:prstGeom>
              <a:noFill/>
              <a:ln w="9525">
                <a:noFill/>
                <a:miter lim="800000"/>
                <a:headEnd/>
                <a:tailEnd/>
              </a:ln>
            </p:spPr>
          </p:pic>
          <p:pic>
            <p:nvPicPr>
              <p:cNvPr id="83" name="Picture 82"/>
              <p:cNvPicPr>
                <a:picLocks noChangeAspect="1" noChangeArrowheads="1"/>
              </p:cNvPicPr>
              <p:nvPr/>
            </p:nvPicPr>
            <p:blipFill>
              <a:blip r:embed="rId3" cstate="print"/>
              <a:srcRect l="21554" t="27773" r="68828" b="48321"/>
              <a:stretch>
                <a:fillRect/>
              </a:stretch>
            </p:blipFill>
            <p:spPr bwMode="auto">
              <a:xfrm>
                <a:off x="4815558" y="953344"/>
                <a:ext cx="1395986" cy="2331640"/>
              </a:xfrm>
              <a:prstGeom prst="rect">
                <a:avLst/>
              </a:prstGeom>
              <a:noFill/>
              <a:ln w="9525">
                <a:noFill/>
                <a:miter lim="800000"/>
                <a:headEnd/>
                <a:tailEnd/>
              </a:ln>
            </p:spPr>
          </p:pic>
        </p:grpSp>
        <p:grpSp>
          <p:nvGrpSpPr>
            <p:cNvPr id="76" name="Group 42"/>
            <p:cNvGrpSpPr/>
            <p:nvPr/>
          </p:nvGrpSpPr>
          <p:grpSpPr>
            <a:xfrm>
              <a:off x="1259725" y="1800623"/>
              <a:ext cx="936011" cy="1844401"/>
              <a:chOff x="4788024" y="305272"/>
              <a:chExt cx="1512168" cy="2979712"/>
            </a:xfrm>
          </p:grpSpPr>
          <p:pic>
            <p:nvPicPr>
              <p:cNvPr id="80" name="Picture 79"/>
              <p:cNvPicPr>
                <a:picLocks noChangeAspect="1" noChangeArrowheads="1"/>
              </p:cNvPicPr>
              <p:nvPr/>
            </p:nvPicPr>
            <p:blipFill>
              <a:blip r:embed="rId3" cstate="print"/>
              <a:srcRect l="20372" t="21129" r="67225" b="71946"/>
              <a:stretch>
                <a:fillRect/>
              </a:stretch>
            </p:blipFill>
            <p:spPr bwMode="auto">
              <a:xfrm>
                <a:off x="4788024" y="305272"/>
                <a:ext cx="1512168" cy="675456"/>
              </a:xfrm>
              <a:prstGeom prst="rect">
                <a:avLst/>
              </a:prstGeom>
              <a:noFill/>
              <a:ln w="9525">
                <a:noFill/>
                <a:miter lim="800000"/>
                <a:headEnd/>
                <a:tailEnd/>
              </a:ln>
            </p:spPr>
          </p:pic>
          <p:pic>
            <p:nvPicPr>
              <p:cNvPr id="81" name="Picture 80"/>
              <p:cNvPicPr>
                <a:picLocks noChangeAspect="1" noChangeArrowheads="1"/>
              </p:cNvPicPr>
              <p:nvPr/>
            </p:nvPicPr>
            <p:blipFill>
              <a:blip r:embed="rId3" cstate="print"/>
              <a:srcRect l="21554" t="27773" r="68828" b="48321"/>
              <a:stretch>
                <a:fillRect/>
              </a:stretch>
            </p:blipFill>
            <p:spPr bwMode="auto">
              <a:xfrm>
                <a:off x="4815558" y="953344"/>
                <a:ext cx="1395986" cy="2331640"/>
              </a:xfrm>
              <a:prstGeom prst="rect">
                <a:avLst/>
              </a:prstGeom>
              <a:noFill/>
              <a:ln w="9525">
                <a:noFill/>
                <a:miter lim="800000"/>
                <a:headEnd/>
                <a:tailEnd/>
              </a:ln>
            </p:spPr>
          </p:pic>
        </p:grpSp>
        <p:grpSp>
          <p:nvGrpSpPr>
            <p:cNvPr id="77" name="Group 30"/>
            <p:cNvGrpSpPr/>
            <p:nvPr/>
          </p:nvGrpSpPr>
          <p:grpSpPr>
            <a:xfrm>
              <a:off x="395536" y="1800623"/>
              <a:ext cx="936011" cy="1844401"/>
              <a:chOff x="4788024" y="305272"/>
              <a:chExt cx="1512168" cy="2979712"/>
            </a:xfrm>
          </p:grpSpPr>
          <p:pic>
            <p:nvPicPr>
              <p:cNvPr id="78" name="Picture 77"/>
              <p:cNvPicPr>
                <a:picLocks noChangeAspect="1" noChangeArrowheads="1"/>
              </p:cNvPicPr>
              <p:nvPr/>
            </p:nvPicPr>
            <p:blipFill>
              <a:blip r:embed="rId3" cstate="print"/>
              <a:srcRect l="20372" t="21129" r="67225" b="71946"/>
              <a:stretch>
                <a:fillRect/>
              </a:stretch>
            </p:blipFill>
            <p:spPr bwMode="auto">
              <a:xfrm>
                <a:off x="4788024" y="305272"/>
                <a:ext cx="1512168" cy="675456"/>
              </a:xfrm>
              <a:prstGeom prst="rect">
                <a:avLst/>
              </a:prstGeom>
              <a:noFill/>
              <a:ln w="9525">
                <a:noFill/>
                <a:miter lim="800000"/>
                <a:headEnd/>
                <a:tailEnd/>
              </a:ln>
            </p:spPr>
          </p:pic>
          <p:pic>
            <p:nvPicPr>
              <p:cNvPr id="79" name="Picture 78"/>
              <p:cNvPicPr>
                <a:picLocks noChangeAspect="1" noChangeArrowheads="1"/>
              </p:cNvPicPr>
              <p:nvPr/>
            </p:nvPicPr>
            <p:blipFill>
              <a:blip r:embed="rId3" cstate="print"/>
              <a:srcRect l="21554" t="27773" r="68828" b="48321"/>
              <a:stretch>
                <a:fillRect/>
              </a:stretch>
            </p:blipFill>
            <p:spPr bwMode="auto">
              <a:xfrm>
                <a:off x="4815558" y="953344"/>
                <a:ext cx="1395986" cy="2331640"/>
              </a:xfrm>
              <a:prstGeom prst="rect">
                <a:avLst/>
              </a:prstGeom>
              <a:noFill/>
              <a:ln w="9525">
                <a:noFill/>
                <a:miter lim="800000"/>
                <a:headEnd/>
                <a:tailEnd/>
              </a:ln>
            </p:spPr>
          </p:pic>
        </p:grpSp>
      </p:grpSp>
      <p:grpSp>
        <p:nvGrpSpPr>
          <p:cNvPr id="90" name="Group 89"/>
          <p:cNvGrpSpPr/>
          <p:nvPr/>
        </p:nvGrpSpPr>
        <p:grpSpPr>
          <a:xfrm>
            <a:off x="395536" y="4293096"/>
            <a:ext cx="8496943" cy="1800200"/>
            <a:chOff x="107505" y="3501008"/>
            <a:chExt cx="8496943" cy="1800200"/>
          </a:xfrm>
        </p:grpSpPr>
        <p:pic>
          <p:nvPicPr>
            <p:cNvPr id="91" name="Picture 2"/>
            <p:cNvPicPr>
              <a:picLocks noChangeAspect="1" noChangeArrowheads="1"/>
            </p:cNvPicPr>
            <p:nvPr/>
          </p:nvPicPr>
          <p:blipFill>
            <a:blip r:embed="rId3" cstate="print"/>
            <a:srcRect l="33729" t="56109" r="54820" b="11688"/>
            <a:stretch>
              <a:fillRect/>
            </a:stretch>
          </p:blipFill>
          <p:spPr bwMode="auto">
            <a:xfrm>
              <a:off x="4628008" y="3501008"/>
              <a:ext cx="800088" cy="1800200"/>
            </a:xfrm>
            <a:prstGeom prst="rect">
              <a:avLst/>
            </a:prstGeom>
            <a:noFill/>
            <a:ln w="9525">
              <a:noFill/>
              <a:miter lim="800000"/>
              <a:headEnd/>
              <a:tailEnd/>
            </a:ln>
          </p:spPr>
        </p:pic>
        <p:grpSp>
          <p:nvGrpSpPr>
            <p:cNvPr id="92" name="Group 6"/>
            <p:cNvGrpSpPr/>
            <p:nvPr/>
          </p:nvGrpSpPr>
          <p:grpSpPr>
            <a:xfrm>
              <a:off x="107505" y="3501008"/>
              <a:ext cx="933438" cy="1800200"/>
              <a:chOff x="727892" y="260648"/>
              <a:chExt cx="1628650" cy="3140968"/>
            </a:xfrm>
          </p:grpSpPr>
          <p:pic>
            <p:nvPicPr>
              <p:cNvPr id="109" name="Picture 2"/>
              <p:cNvPicPr>
                <a:picLocks noChangeAspect="1" noChangeArrowheads="1"/>
              </p:cNvPicPr>
              <p:nvPr/>
            </p:nvPicPr>
            <p:blipFill>
              <a:blip r:embed="rId3" cstate="print"/>
              <a:srcRect l="20372" t="56109" r="67225" b="37247"/>
              <a:stretch>
                <a:fillRect/>
              </a:stretch>
            </p:blipFill>
            <p:spPr bwMode="auto">
              <a:xfrm>
                <a:off x="755576" y="260648"/>
                <a:ext cx="1512168" cy="648072"/>
              </a:xfrm>
              <a:prstGeom prst="rect">
                <a:avLst/>
              </a:prstGeom>
              <a:noFill/>
              <a:ln w="9525">
                <a:noFill/>
                <a:miter lim="800000"/>
                <a:headEnd/>
                <a:tailEnd/>
              </a:ln>
            </p:spPr>
          </p:pic>
          <p:pic>
            <p:nvPicPr>
              <p:cNvPr id="110" name="Picture 2"/>
              <p:cNvPicPr>
                <a:picLocks noChangeAspect="1" noChangeArrowheads="1"/>
              </p:cNvPicPr>
              <p:nvPr/>
            </p:nvPicPr>
            <p:blipFill>
              <a:blip r:embed="rId3" cstate="print"/>
              <a:srcRect l="21174" t="62753" r="67605" b="11688"/>
              <a:stretch>
                <a:fillRect/>
              </a:stretch>
            </p:blipFill>
            <p:spPr bwMode="auto">
              <a:xfrm>
                <a:off x="727892" y="908721"/>
                <a:ext cx="1628650" cy="2492895"/>
              </a:xfrm>
              <a:prstGeom prst="rect">
                <a:avLst/>
              </a:prstGeom>
              <a:noFill/>
              <a:ln w="9525">
                <a:noFill/>
                <a:miter lim="800000"/>
                <a:headEnd/>
                <a:tailEnd/>
              </a:ln>
            </p:spPr>
          </p:pic>
        </p:grpSp>
        <p:grpSp>
          <p:nvGrpSpPr>
            <p:cNvPr id="93" name="Group 46"/>
            <p:cNvGrpSpPr/>
            <p:nvPr/>
          </p:nvGrpSpPr>
          <p:grpSpPr>
            <a:xfrm>
              <a:off x="971600" y="3501008"/>
              <a:ext cx="933438" cy="1800200"/>
              <a:chOff x="727892" y="260648"/>
              <a:chExt cx="1628650" cy="3140968"/>
            </a:xfrm>
          </p:grpSpPr>
          <p:pic>
            <p:nvPicPr>
              <p:cNvPr id="107" name="Picture 2"/>
              <p:cNvPicPr>
                <a:picLocks noChangeAspect="1" noChangeArrowheads="1"/>
              </p:cNvPicPr>
              <p:nvPr/>
            </p:nvPicPr>
            <p:blipFill>
              <a:blip r:embed="rId3" cstate="print"/>
              <a:srcRect l="20372" t="56109" r="67225" b="37247"/>
              <a:stretch>
                <a:fillRect/>
              </a:stretch>
            </p:blipFill>
            <p:spPr bwMode="auto">
              <a:xfrm>
                <a:off x="755576" y="260648"/>
                <a:ext cx="1512168" cy="648072"/>
              </a:xfrm>
              <a:prstGeom prst="rect">
                <a:avLst/>
              </a:prstGeom>
              <a:noFill/>
              <a:ln w="9525">
                <a:noFill/>
                <a:miter lim="800000"/>
                <a:headEnd/>
                <a:tailEnd/>
              </a:ln>
            </p:spPr>
          </p:pic>
          <p:pic>
            <p:nvPicPr>
              <p:cNvPr id="108" name="Picture 2"/>
              <p:cNvPicPr>
                <a:picLocks noChangeAspect="1" noChangeArrowheads="1"/>
              </p:cNvPicPr>
              <p:nvPr/>
            </p:nvPicPr>
            <p:blipFill>
              <a:blip r:embed="rId3" cstate="print"/>
              <a:srcRect l="21174" t="62753" r="67605" b="11688"/>
              <a:stretch>
                <a:fillRect/>
              </a:stretch>
            </p:blipFill>
            <p:spPr bwMode="auto">
              <a:xfrm>
                <a:off x="727892" y="908721"/>
                <a:ext cx="1628650" cy="2492895"/>
              </a:xfrm>
              <a:prstGeom prst="rect">
                <a:avLst/>
              </a:prstGeom>
              <a:noFill/>
              <a:ln w="9525">
                <a:noFill/>
                <a:miter lim="800000"/>
                <a:headEnd/>
                <a:tailEnd/>
              </a:ln>
            </p:spPr>
          </p:pic>
        </p:grpSp>
        <p:grpSp>
          <p:nvGrpSpPr>
            <p:cNvPr id="94" name="Group 49"/>
            <p:cNvGrpSpPr/>
            <p:nvPr/>
          </p:nvGrpSpPr>
          <p:grpSpPr>
            <a:xfrm>
              <a:off x="1835696" y="3501008"/>
              <a:ext cx="933438" cy="1800200"/>
              <a:chOff x="727892" y="260648"/>
              <a:chExt cx="1628650" cy="3140968"/>
            </a:xfrm>
          </p:grpSpPr>
          <p:pic>
            <p:nvPicPr>
              <p:cNvPr id="105" name="Picture 2"/>
              <p:cNvPicPr>
                <a:picLocks noChangeAspect="1" noChangeArrowheads="1"/>
              </p:cNvPicPr>
              <p:nvPr/>
            </p:nvPicPr>
            <p:blipFill>
              <a:blip r:embed="rId3" cstate="print"/>
              <a:srcRect l="20372" t="56109" r="67225" b="37247"/>
              <a:stretch>
                <a:fillRect/>
              </a:stretch>
            </p:blipFill>
            <p:spPr bwMode="auto">
              <a:xfrm>
                <a:off x="755576" y="260648"/>
                <a:ext cx="1512168" cy="648072"/>
              </a:xfrm>
              <a:prstGeom prst="rect">
                <a:avLst/>
              </a:prstGeom>
              <a:noFill/>
              <a:ln w="9525">
                <a:noFill/>
                <a:miter lim="800000"/>
                <a:headEnd/>
                <a:tailEnd/>
              </a:ln>
            </p:spPr>
          </p:pic>
          <p:pic>
            <p:nvPicPr>
              <p:cNvPr id="106" name="Picture 2"/>
              <p:cNvPicPr>
                <a:picLocks noChangeAspect="1" noChangeArrowheads="1"/>
              </p:cNvPicPr>
              <p:nvPr/>
            </p:nvPicPr>
            <p:blipFill>
              <a:blip r:embed="rId3" cstate="print"/>
              <a:srcRect l="21174" t="62753" r="67605" b="11688"/>
              <a:stretch>
                <a:fillRect/>
              </a:stretch>
            </p:blipFill>
            <p:spPr bwMode="auto">
              <a:xfrm>
                <a:off x="727892" y="908721"/>
                <a:ext cx="1628650" cy="2492895"/>
              </a:xfrm>
              <a:prstGeom prst="rect">
                <a:avLst/>
              </a:prstGeom>
              <a:noFill/>
              <a:ln w="9525">
                <a:noFill/>
                <a:miter lim="800000"/>
                <a:headEnd/>
                <a:tailEnd/>
              </a:ln>
            </p:spPr>
          </p:pic>
        </p:grpSp>
        <p:grpSp>
          <p:nvGrpSpPr>
            <p:cNvPr id="95" name="Group 55"/>
            <p:cNvGrpSpPr/>
            <p:nvPr/>
          </p:nvGrpSpPr>
          <p:grpSpPr>
            <a:xfrm>
              <a:off x="3710570" y="3501008"/>
              <a:ext cx="933438" cy="1800200"/>
              <a:chOff x="727892" y="260648"/>
              <a:chExt cx="1628650" cy="3140968"/>
            </a:xfrm>
          </p:grpSpPr>
          <p:pic>
            <p:nvPicPr>
              <p:cNvPr id="103" name="Picture 2"/>
              <p:cNvPicPr>
                <a:picLocks noChangeAspect="1" noChangeArrowheads="1"/>
              </p:cNvPicPr>
              <p:nvPr/>
            </p:nvPicPr>
            <p:blipFill>
              <a:blip r:embed="rId3" cstate="print"/>
              <a:srcRect l="20372" t="56109" r="67225" b="37247"/>
              <a:stretch>
                <a:fillRect/>
              </a:stretch>
            </p:blipFill>
            <p:spPr bwMode="auto">
              <a:xfrm>
                <a:off x="755576" y="260648"/>
                <a:ext cx="1512168" cy="648072"/>
              </a:xfrm>
              <a:prstGeom prst="rect">
                <a:avLst/>
              </a:prstGeom>
              <a:noFill/>
              <a:ln w="9525">
                <a:noFill/>
                <a:miter lim="800000"/>
                <a:headEnd/>
                <a:tailEnd/>
              </a:ln>
            </p:spPr>
          </p:pic>
          <p:pic>
            <p:nvPicPr>
              <p:cNvPr id="104" name="Picture 2"/>
              <p:cNvPicPr>
                <a:picLocks noChangeAspect="1" noChangeArrowheads="1"/>
              </p:cNvPicPr>
              <p:nvPr/>
            </p:nvPicPr>
            <p:blipFill>
              <a:blip r:embed="rId3" cstate="print"/>
              <a:srcRect l="21174" t="62753" r="67605" b="11688"/>
              <a:stretch>
                <a:fillRect/>
              </a:stretch>
            </p:blipFill>
            <p:spPr bwMode="auto">
              <a:xfrm>
                <a:off x="727892" y="908721"/>
                <a:ext cx="1628650" cy="2492895"/>
              </a:xfrm>
              <a:prstGeom prst="rect">
                <a:avLst/>
              </a:prstGeom>
              <a:noFill/>
              <a:ln w="9525">
                <a:noFill/>
                <a:miter lim="800000"/>
                <a:headEnd/>
                <a:tailEnd/>
              </a:ln>
            </p:spPr>
          </p:pic>
        </p:grpSp>
        <p:grpSp>
          <p:nvGrpSpPr>
            <p:cNvPr id="96" name="Group 52"/>
            <p:cNvGrpSpPr/>
            <p:nvPr/>
          </p:nvGrpSpPr>
          <p:grpSpPr>
            <a:xfrm>
              <a:off x="2774466" y="3501008"/>
              <a:ext cx="933438" cy="1800200"/>
              <a:chOff x="727892" y="260648"/>
              <a:chExt cx="1628650" cy="3140968"/>
            </a:xfrm>
          </p:grpSpPr>
          <p:pic>
            <p:nvPicPr>
              <p:cNvPr id="101" name="Picture 2"/>
              <p:cNvPicPr>
                <a:picLocks noChangeAspect="1" noChangeArrowheads="1"/>
              </p:cNvPicPr>
              <p:nvPr/>
            </p:nvPicPr>
            <p:blipFill>
              <a:blip r:embed="rId3" cstate="print"/>
              <a:srcRect l="20372" t="56109" r="67225" b="37247"/>
              <a:stretch>
                <a:fillRect/>
              </a:stretch>
            </p:blipFill>
            <p:spPr bwMode="auto">
              <a:xfrm>
                <a:off x="755576" y="260648"/>
                <a:ext cx="1512168" cy="648072"/>
              </a:xfrm>
              <a:prstGeom prst="rect">
                <a:avLst/>
              </a:prstGeom>
              <a:noFill/>
              <a:ln w="9525">
                <a:noFill/>
                <a:miter lim="800000"/>
                <a:headEnd/>
                <a:tailEnd/>
              </a:ln>
            </p:spPr>
          </p:pic>
          <p:pic>
            <p:nvPicPr>
              <p:cNvPr id="102" name="Picture 2"/>
              <p:cNvPicPr>
                <a:picLocks noChangeAspect="1" noChangeArrowheads="1"/>
              </p:cNvPicPr>
              <p:nvPr/>
            </p:nvPicPr>
            <p:blipFill>
              <a:blip r:embed="rId3" cstate="print"/>
              <a:srcRect l="21174" t="62753" r="67605" b="11688"/>
              <a:stretch>
                <a:fillRect/>
              </a:stretch>
            </p:blipFill>
            <p:spPr bwMode="auto">
              <a:xfrm>
                <a:off x="727892" y="908721"/>
                <a:ext cx="1628650" cy="2492895"/>
              </a:xfrm>
              <a:prstGeom prst="rect">
                <a:avLst/>
              </a:prstGeom>
              <a:noFill/>
              <a:ln w="9525">
                <a:noFill/>
                <a:miter lim="800000"/>
                <a:headEnd/>
                <a:tailEnd/>
              </a:ln>
            </p:spPr>
          </p:pic>
        </p:grpSp>
        <p:pic>
          <p:nvPicPr>
            <p:cNvPr id="97" name="Picture 2"/>
            <p:cNvPicPr>
              <a:picLocks noChangeAspect="1" noChangeArrowheads="1"/>
            </p:cNvPicPr>
            <p:nvPr/>
          </p:nvPicPr>
          <p:blipFill>
            <a:blip r:embed="rId3" cstate="print"/>
            <a:srcRect l="33729" t="56109" r="54820" b="11688"/>
            <a:stretch>
              <a:fillRect/>
            </a:stretch>
          </p:blipFill>
          <p:spPr bwMode="auto">
            <a:xfrm>
              <a:off x="5428096" y="3501008"/>
              <a:ext cx="800088" cy="1800200"/>
            </a:xfrm>
            <a:prstGeom prst="rect">
              <a:avLst/>
            </a:prstGeom>
            <a:noFill/>
            <a:ln w="9525">
              <a:noFill/>
              <a:miter lim="800000"/>
              <a:headEnd/>
              <a:tailEnd/>
            </a:ln>
          </p:spPr>
        </p:pic>
        <p:pic>
          <p:nvPicPr>
            <p:cNvPr id="98" name="Picture 2"/>
            <p:cNvPicPr>
              <a:picLocks noChangeAspect="1" noChangeArrowheads="1"/>
            </p:cNvPicPr>
            <p:nvPr/>
          </p:nvPicPr>
          <p:blipFill>
            <a:blip r:embed="rId3" cstate="print"/>
            <a:srcRect l="33729" t="56109" r="54820" b="11688"/>
            <a:stretch>
              <a:fillRect/>
            </a:stretch>
          </p:blipFill>
          <p:spPr bwMode="auto">
            <a:xfrm>
              <a:off x="6220184" y="3501008"/>
              <a:ext cx="800088" cy="1800200"/>
            </a:xfrm>
            <a:prstGeom prst="rect">
              <a:avLst/>
            </a:prstGeom>
            <a:noFill/>
            <a:ln w="9525">
              <a:noFill/>
              <a:miter lim="800000"/>
              <a:headEnd/>
              <a:tailEnd/>
            </a:ln>
          </p:spPr>
        </p:pic>
        <p:pic>
          <p:nvPicPr>
            <p:cNvPr id="99" name="Picture 2"/>
            <p:cNvPicPr>
              <a:picLocks noChangeAspect="1" noChangeArrowheads="1"/>
            </p:cNvPicPr>
            <p:nvPr/>
          </p:nvPicPr>
          <p:blipFill>
            <a:blip r:embed="rId3" cstate="print"/>
            <a:srcRect l="33729" t="56109" r="54820" b="11688"/>
            <a:stretch>
              <a:fillRect/>
            </a:stretch>
          </p:blipFill>
          <p:spPr bwMode="auto">
            <a:xfrm>
              <a:off x="7020272" y="3501008"/>
              <a:ext cx="800088" cy="1800200"/>
            </a:xfrm>
            <a:prstGeom prst="rect">
              <a:avLst/>
            </a:prstGeom>
            <a:noFill/>
            <a:ln w="9525">
              <a:noFill/>
              <a:miter lim="800000"/>
              <a:headEnd/>
              <a:tailEnd/>
            </a:ln>
          </p:spPr>
        </p:pic>
        <p:pic>
          <p:nvPicPr>
            <p:cNvPr id="100" name="Picture 2"/>
            <p:cNvPicPr>
              <a:picLocks noChangeAspect="1" noChangeArrowheads="1"/>
            </p:cNvPicPr>
            <p:nvPr/>
          </p:nvPicPr>
          <p:blipFill>
            <a:blip r:embed="rId3" cstate="print"/>
            <a:srcRect l="33729" t="56109" r="54820" b="11688"/>
            <a:stretch>
              <a:fillRect/>
            </a:stretch>
          </p:blipFill>
          <p:spPr bwMode="auto">
            <a:xfrm>
              <a:off x="7804360" y="3501008"/>
              <a:ext cx="800088" cy="1800200"/>
            </a:xfrm>
            <a:prstGeom prst="rect">
              <a:avLst/>
            </a:prstGeom>
            <a:noFill/>
            <a:ln w="9525">
              <a:noFill/>
              <a:miter lim="800000"/>
              <a:headEnd/>
              <a:tailEnd/>
            </a:ln>
          </p:spPr>
        </p:pic>
      </p:gr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06355"/>
            <a:ext cx="13144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6453336"/>
            <a:ext cx="3096344" cy="369332"/>
          </a:xfrm>
          <a:prstGeom prst="rect">
            <a:avLst/>
          </a:prstGeom>
          <a:noFill/>
        </p:spPr>
        <p:txBody>
          <a:bodyPr wrap="square" rtlCol="0">
            <a:spAutoFit/>
          </a:bodyPr>
          <a:lstStyle/>
          <a:p>
            <a:r>
              <a:rPr lang="en-GB" dirty="0"/>
              <a:t>Public Health England (2015)</a:t>
            </a:r>
          </a:p>
        </p:txBody>
      </p:sp>
    </p:spTree>
    <p:extLst>
      <p:ext uri="{BB962C8B-B14F-4D97-AF65-F5344CB8AC3E}">
        <p14:creationId xmlns:p14="http://schemas.microsoft.com/office/powerpoint/2010/main" val="1572035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51720" y="260648"/>
            <a:ext cx="6731856" cy="864096"/>
          </a:xfrm>
        </p:spPr>
        <p:txBody>
          <a:bodyPr>
            <a:normAutofit fontScale="90000"/>
          </a:bodyPr>
          <a:lstStyle/>
          <a:p>
            <a:r>
              <a:rPr lang="en-GB" sz="3300" dirty="0" smtClean="0">
                <a:solidFill>
                  <a:srgbClr val="00AE9E"/>
                </a:solidFill>
              </a:rPr>
              <a:t>Prevalence of excess weight among children</a:t>
            </a:r>
            <a:r>
              <a:rPr lang="en-GB" dirty="0" smtClean="0"/>
              <a:t/>
            </a:r>
            <a:br>
              <a:rPr lang="en-GB" dirty="0" smtClean="0"/>
            </a:br>
            <a:r>
              <a:rPr lang="en-GB" sz="2000" dirty="0" smtClean="0">
                <a:solidFill>
                  <a:schemeClr val="tx1"/>
                </a:solidFill>
                <a:cs typeface="Arial" pitchFamily="34" charset="0"/>
              </a:rPr>
              <a:t>National Child Measurement Programme 2013/14</a:t>
            </a:r>
            <a:endParaRPr lang="en-US" sz="31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9</a:t>
            </a:fld>
            <a:endParaRPr lang="en-US" dirty="0"/>
          </a:p>
        </p:txBody>
      </p:sp>
      <p:sp>
        <p:nvSpPr>
          <p:cNvPr id="5" name="Footer Placeholder 4"/>
          <p:cNvSpPr>
            <a:spLocks noGrp="1"/>
          </p:cNvSpPr>
          <p:nvPr>
            <p:ph type="ftr" sz="quarter" idx="4294967295"/>
          </p:nvPr>
        </p:nvSpPr>
        <p:spPr>
          <a:xfrm>
            <a:off x="899592" y="6309320"/>
            <a:ext cx="7704000" cy="548680"/>
          </a:xfrm>
          <a:prstGeom prst="rect">
            <a:avLst/>
          </a:prstGeom>
        </p:spPr>
        <p:txBody>
          <a:bodyPr/>
          <a:lstStyle/>
          <a:p>
            <a:r>
              <a:rPr lang="en-GB" smtClean="0"/>
              <a:t>Patterns and trends in child obesity</a:t>
            </a:r>
            <a:endParaRPr lang="en-US" dirty="0"/>
          </a:p>
        </p:txBody>
      </p:sp>
      <p:sp>
        <p:nvSpPr>
          <p:cNvPr id="52" name="TextBox 51"/>
          <p:cNvSpPr txBox="1"/>
          <p:nvPr/>
        </p:nvSpPr>
        <p:spPr>
          <a:xfrm>
            <a:off x="2699792" y="6021288"/>
            <a:ext cx="6444208" cy="261610"/>
          </a:xfrm>
          <a:prstGeom prst="rect">
            <a:avLst/>
          </a:prstGeom>
          <a:noFill/>
        </p:spPr>
        <p:txBody>
          <a:bodyPr wrap="square" rtlCol="0">
            <a:spAutoFit/>
          </a:bodyPr>
          <a:lstStyle/>
          <a:p>
            <a:pPr algn="r"/>
            <a:r>
              <a:rPr lang="en-GB" sz="1100" dirty="0" smtClean="0">
                <a:latin typeface="Calibri" pitchFamily="34" charset="0"/>
              </a:rPr>
              <a:t>Child overweight (including obesity)/ excess weight: BMI ≥ 85</a:t>
            </a:r>
            <a:r>
              <a:rPr lang="en-GB" sz="1100" baseline="30000" dirty="0" smtClean="0">
                <a:latin typeface="Calibri" pitchFamily="34" charset="0"/>
              </a:rPr>
              <a:t>th</a:t>
            </a:r>
            <a:r>
              <a:rPr lang="en-GB" sz="1100" dirty="0" smtClean="0">
                <a:latin typeface="Calibri" pitchFamily="34" charset="0"/>
              </a:rPr>
              <a:t> centile of the UK90 growth reference</a:t>
            </a:r>
            <a:endParaRPr lang="en-GB" sz="1100" baseline="30000" dirty="0" smtClean="0">
              <a:latin typeface="Calibri" pitchFamily="34" charset="0"/>
            </a:endParaRPr>
          </a:p>
        </p:txBody>
      </p:sp>
      <p:sp>
        <p:nvSpPr>
          <p:cNvPr id="53" name="Rectangle 3"/>
          <p:cNvSpPr>
            <a:spLocks noChangeArrowheads="1"/>
          </p:cNvSpPr>
          <p:nvPr/>
        </p:nvSpPr>
        <p:spPr bwMode="auto">
          <a:xfrm>
            <a:off x="216024" y="1403484"/>
            <a:ext cx="838842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One in five children in Reception is overweight or obese</a:t>
            </a: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(boys 23.4%, girls 21.6%)</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4"/>
          <p:cNvSpPr>
            <a:spLocks noChangeArrowheads="1"/>
          </p:cNvSpPr>
          <p:nvPr/>
        </p:nvSpPr>
        <p:spPr bwMode="auto">
          <a:xfrm>
            <a:off x="251520" y="3573016"/>
            <a:ext cx="760951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One in three children in Year 6 is overweight or obese</a:t>
            </a: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(boys 35.2%, girls 31.7%)</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 name="Group 132"/>
          <p:cNvGrpSpPr/>
          <p:nvPr/>
        </p:nvGrpSpPr>
        <p:grpSpPr>
          <a:xfrm>
            <a:off x="539552" y="4077072"/>
            <a:ext cx="8208912" cy="1759597"/>
            <a:chOff x="539552" y="597445"/>
            <a:chExt cx="8208912" cy="1759597"/>
          </a:xfrm>
        </p:grpSpPr>
        <p:grpSp>
          <p:nvGrpSpPr>
            <p:cNvPr id="3" name="Group 70"/>
            <p:cNvGrpSpPr/>
            <p:nvPr/>
          </p:nvGrpSpPr>
          <p:grpSpPr>
            <a:xfrm>
              <a:off x="4932040" y="692696"/>
              <a:ext cx="3816424" cy="1656184"/>
              <a:chOff x="4932040" y="692696"/>
              <a:chExt cx="3816424" cy="1656184"/>
            </a:xfrm>
          </p:grpSpPr>
          <p:pic>
            <p:nvPicPr>
              <p:cNvPr id="145" name="Picture 2" descr="school, black, two, stick, outline, people, boy, happy"/>
              <p:cNvPicPr>
                <a:picLocks noChangeAspect="1" noChangeArrowheads="1"/>
              </p:cNvPicPr>
              <p:nvPr/>
            </p:nvPicPr>
            <p:blipFill>
              <a:blip r:embed="rId3" cstate="print"/>
              <a:srcRect r="49326"/>
              <a:stretch>
                <a:fillRect/>
              </a:stretch>
            </p:blipFill>
            <p:spPr bwMode="auto">
              <a:xfrm>
                <a:off x="7615286" y="692696"/>
                <a:ext cx="1133178" cy="1656184"/>
              </a:xfrm>
              <a:prstGeom prst="rect">
                <a:avLst/>
              </a:prstGeom>
              <a:noFill/>
            </p:spPr>
          </p:pic>
          <p:pic>
            <p:nvPicPr>
              <p:cNvPr id="146" name="Picture 2" descr="school, black, two, stick, outline, people, boy, happy"/>
              <p:cNvPicPr>
                <a:picLocks noChangeAspect="1" noChangeArrowheads="1"/>
              </p:cNvPicPr>
              <p:nvPr/>
            </p:nvPicPr>
            <p:blipFill>
              <a:blip r:embed="rId3" cstate="print"/>
              <a:srcRect r="49326"/>
              <a:stretch>
                <a:fillRect/>
              </a:stretch>
            </p:blipFill>
            <p:spPr bwMode="auto">
              <a:xfrm>
                <a:off x="6304140" y="692696"/>
                <a:ext cx="1133178" cy="1656184"/>
              </a:xfrm>
              <a:prstGeom prst="rect">
                <a:avLst/>
              </a:prstGeom>
              <a:noFill/>
            </p:spPr>
          </p:pic>
          <p:pic>
            <p:nvPicPr>
              <p:cNvPr id="147" name="Picture 146" descr="Children3.jpg"/>
              <p:cNvPicPr>
                <a:picLocks noChangeAspect="1"/>
              </p:cNvPicPr>
              <p:nvPr/>
            </p:nvPicPr>
            <p:blipFill>
              <a:blip r:embed="rId4" cstate="print"/>
              <a:srcRect r="61231"/>
              <a:stretch>
                <a:fillRect/>
              </a:stretch>
            </p:blipFill>
            <p:spPr>
              <a:xfrm>
                <a:off x="4932040" y="692696"/>
                <a:ext cx="1104757" cy="1656184"/>
              </a:xfrm>
              <a:prstGeom prst="rect">
                <a:avLst/>
              </a:prstGeom>
            </p:spPr>
          </p:pic>
        </p:grpSp>
        <p:grpSp>
          <p:nvGrpSpPr>
            <p:cNvPr id="6" name="Group 69"/>
            <p:cNvGrpSpPr/>
            <p:nvPr/>
          </p:nvGrpSpPr>
          <p:grpSpPr>
            <a:xfrm>
              <a:off x="539552" y="597445"/>
              <a:ext cx="3600400" cy="1759597"/>
              <a:chOff x="539552" y="597445"/>
              <a:chExt cx="3600400" cy="1759597"/>
            </a:xfrm>
          </p:grpSpPr>
          <p:grpSp>
            <p:nvGrpSpPr>
              <p:cNvPr id="7" name="Group 11"/>
              <p:cNvGrpSpPr/>
              <p:nvPr/>
            </p:nvGrpSpPr>
            <p:grpSpPr>
              <a:xfrm>
                <a:off x="1780944" y="597445"/>
                <a:ext cx="1033551" cy="1751435"/>
                <a:chOff x="2555776" y="3284984"/>
                <a:chExt cx="1614739" cy="2736304"/>
              </a:xfrm>
            </p:grpSpPr>
            <p:pic>
              <p:nvPicPr>
                <p:cNvPr id="143" name="Picture 2" descr="school, black, two, stick, outline, people, boy, happy"/>
                <p:cNvPicPr>
                  <a:picLocks noChangeAspect="1" noChangeArrowheads="1"/>
                </p:cNvPicPr>
                <p:nvPr/>
              </p:nvPicPr>
              <p:blipFill>
                <a:blip r:embed="rId3" cstate="print"/>
                <a:srcRect l="56294"/>
                <a:stretch>
                  <a:fillRect/>
                </a:stretch>
              </p:blipFill>
              <p:spPr bwMode="auto">
                <a:xfrm>
                  <a:off x="2555776" y="3284984"/>
                  <a:ext cx="1614739" cy="2736304"/>
                </a:xfrm>
                <a:prstGeom prst="rect">
                  <a:avLst/>
                </a:prstGeom>
                <a:noFill/>
              </p:spPr>
            </p:pic>
            <p:sp>
              <p:nvSpPr>
                <p:cNvPr id="144" name="Isosceles Triangle 143"/>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13"/>
              <p:cNvGrpSpPr/>
              <p:nvPr/>
            </p:nvGrpSpPr>
            <p:grpSpPr>
              <a:xfrm>
                <a:off x="3106401" y="597445"/>
                <a:ext cx="1033551" cy="1751435"/>
                <a:chOff x="2555776" y="3284984"/>
                <a:chExt cx="1614739" cy="2736304"/>
              </a:xfrm>
            </p:grpSpPr>
            <p:pic>
              <p:nvPicPr>
                <p:cNvPr id="141" name="Picture 2" descr="school, black, two, stick, outline, people, boy, happy"/>
                <p:cNvPicPr>
                  <a:picLocks noChangeAspect="1" noChangeArrowheads="1"/>
                </p:cNvPicPr>
                <p:nvPr/>
              </p:nvPicPr>
              <p:blipFill>
                <a:blip r:embed="rId3" cstate="print"/>
                <a:srcRect l="56294"/>
                <a:stretch>
                  <a:fillRect/>
                </a:stretch>
              </p:blipFill>
              <p:spPr bwMode="auto">
                <a:xfrm>
                  <a:off x="2555776" y="3284984"/>
                  <a:ext cx="1614739" cy="2736304"/>
                </a:xfrm>
                <a:prstGeom prst="rect">
                  <a:avLst/>
                </a:prstGeom>
                <a:noFill/>
              </p:spPr>
            </p:pic>
            <p:sp>
              <p:nvSpPr>
                <p:cNvPr id="142" name="Isosceles Triangle 141"/>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57"/>
              <p:cNvGrpSpPr/>
              <p:nvPr/>
            </p:nvGrpSpPr>
            <p:grpSpPr>
              <a:xfrm>
                <a:off x="539552" y="620688"/>
                <a:ext cx="1080120" cy="1736354"/>
                <a:chOff x="7164288" y="1124744"/>
                <a:chExt cx="2820368" cy="4533900"/>
              </a:xfrm>
            </p:grpSpPr>
            <p:pic>
              <p:nvPicPr>
                <p:cNvPr id="139" name="Picture 138" descr="Children3.jpg"/>
                <p:cNvPicPr>
                  <a:picLocks noChangeAspect="1"/>
                </p:cNvPicPr>
                <p:nvPr/>
              </p:nvPicPr>
              <p:blipFill>
                <a:blip r:embed="rId5" cstate="print"/>
                <a:srcRect l="44307" r="19539"/>
                <a:stretch>
                  <a:fillRect/>
                </a:stretch>
              </p:blipFill>
              <p:spPr>
                <a:xfrm>
                  <a:off x="7164288" y="1124744"/>
                  <a:ext cx="2820368" cy="4533900"/>
                </a:xfrm>
                <a:prstGeom prst="rect">
                  <a:avLst/>
                </a:prstGeom>
              </p:spPr>
            </p:pic>
            <p:sp>
              <p:nvSpPr>
                <p:cNvPr id="140" name="Isosceles Triangle 139"/>
                <p:cNvSpPr/>
                <p:nvPr/>
              </p:nvSpPr>
              <p:spPr>
                <a:xfrm>
                  <a:off x="7830000" y="2836800"/>
                  <a:ext cx="1259632" cy="1080120"/>
                </a:xfrm>
                <a:prstGeom prst="triangle">
                  <a:avLst/>
                </a:prstGeom>
                <a:solidFill>
                  <a:srgbClr val="00AE9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10" name="Group 147"/>
          <p:cNvGrpSpPr/>
          <p:nvPr/>
        </p:nvGrpSpPr>
        <p:grpSpPr>
          <a:xfrm>
            <a:off x="107504" y="1867642"/>
            <a:ext cx="8856984" cy="1345334"/>
            <a:chOff x="179512" y="3140968"/>
            <a:chExt cx="8856984" cy="1345334"/>
          </a:xfrm>
        </p:grpSpPr>
        <p:grpSp>
          <p:nvGrpSpPr>
            <p:cNvPr id="11" name="Group 77"/>
            <p:cNvGrpSpPr/>
            <p:nvPr/>
          </p:nvGrpSpPr>
          <p:grpSpPr>
            <a:xfrm>
              <a:off x="4619537" y="3212976"/>
              <a:ext cx="4416959" cy="1224136"/>
              <a:chOff x="4619537" y="3212976"/>
              <a:chExt cx="4416959" cy="1224136"/>
            </a:xfrm>
          </p:grpSpPr>
          <p:pic>
            <p:nvPicPr>
              <p:cNvPr id="166" name="Picture 2" descr="school, black, two, stick, outline, people, boy, happy"/>
              <p:cNvPicPr>
                <a:picLocks noChangeAspect="1" noChangeArrowheads="1"/>
              </p:cNvPicPr>
              <p:nvPr/>
            </p:nvPicPr>
            <p:blipFill>
              <a:blip r:embed="rId6" cstate="print"/>
              <a:srcRect r="49326"/>
              <a:stretch>
                <a:fillRect/>
              </a:stretch>
            </p:blipFill>
            <p:spPr bwMode="auto">
              <a:xfrm>
                <a:off x="6470737" y="3212976"/>
                <a:ext cx="837567" cy="1224136"/>
              </a:xfrm>
              <a:prstGeom prst="rect">
                <a:avLst/>
              </a:prstGeom>
              <a:noFill/>
            </p:spPr>
          </p:pic>
          <p:pic>
            <p:nvPicPr>
              <p:cNvPr id="167" name="Picture 2" descr="school, black, two, stick, outline, people, boy, happy"/>
              <p:cNvPicPr>
                <a:picLocks noChangeAspect="1" noChangeArrowheads="1"/>
              </p:cNvPicPr>
              <p:nvPr/>
            </p:nvPicPr>
            <p:blipFill>
              <a:blip r:embed="rId6" cstate="print"/>
              <a:srcRect r="49326"/>
              <a:stretch>
                <a:fillRect/>
              </a:stretch>
            </p:blipFill>
            <p:spPr bwMode="auto">
              <a:xfrm>
                <a:off x="5534633" y="3212976"/>
                <a:ext cx="837567" cy="1224136"/>
              </a:xfrm>
              <a:prstGeom prst="rect">
                <a:avLst/>
              </a:prstGeom>
              <a:noFill/>
            </p:spPr>
          </p:pic>
          <p:pic>
            <p:nvPicPr>
              <p:cNvPr id="168" name="Picture 2" descr="school, black, two, stick, outline, people, boy, happy"/>
              <p:cNvPicPr>
                <a:picLocks noChangeAspect="1" noChangeArrowheads="1"/>
              </p:cNvPicPr>
              <p:nvPr/>
            </p:nvPicPr>
            <p:blipFill>
              <a:blip r:embed="rId6" cstate="print"/>
              <a:srcRect r="49326"/>
              <a:stretch>
                <a:fillRect/>
              </a:stretch>
            </p:blipFill>
            <p:spPr bwMode="auto">
              <a:xfrm>
                <a:off x="7334833" y="3212976"/>
                <a:ext cx="837567" cy="1224136"/>
              </a:xfrm>
              <a:prstGeom prst="rect">
                <a:avLst/>
              </a:prstGeom>
              <a:noFill/>
            </p:spPr>
          </p:pic>
          <p:pic>
            <p:nvPicPr>
              <p:cNvPr id="169" name="Picture 2" descr="school, black, two, stick, outline, people, boy, happy"/>
              <p:cNvPicPr>
                <a:picLocks noChangeAspect="1" noChangeArrowheads="1"/>
              </p:cNvPicPr>
              <p:nvPr/>
            </p:nvPicPr>
            <p:blipFill>
              <a:blip r:embed="rId6" cstate="print"/>
              <a:srcRect r="49326"/>
              <a:stretch>
                <a:fillRect/>
              </a:stretch>
            </p:blipFill>
            <p:spPr bwMode="auto">
              <a:xfrm>
                <a:off x="8198929" y="3212976"/>
                <a:ext cx="837567" cy="1224136"/>
              </a:xfrm>
              <a:prstGeom prst="rect">
                <a:avLst/>
              </a:prstGeom>
              <a:noFill/>
            </p:spPr>
          </p:pic>
          <p:pic>
            <p:nvPicPr>
              <p:cNvPr id="170" name="Picture 169" descr="Children3.jpg"/>
              <p:cNvPicPr>
                <a:picLocks noChangeAspect="1"/>
              </p:cNvPicPr>
              <p:nvPr/>
            </p:nvPicPr>
            <p:blipFill>
              <a:blip r:embed="rId4" cstate="print"/>
              <a:srcRect r="61231"/>
              <a:stretch>
                <a:fillRect/>
              </a:stretch>
            </p:blipFill>
            <p:spPr>
              <a:xfrm>
                <a:off x="4619537" y="3212976"/>
                <a:ext cx="816559" cy="1224136"/>
              </a:xfrm>
              <a:prstGeom prst="rect">
                <a:avLst/>
              </a:prstGeom>
            </p:spPr>
          </p:pic>
        </p:grpSp>
        <p:grpSp>
          <p:nvGrpSpPr>
            <p:cNvPr id="12" name="Group 72"/>
            <p:cNvGrpSpPr/>
            <p:nvPr/>
          </p:nvGrpSpPr>
          <p:grpSpPr>
            <a:xfrm>
              <a:off x="179512" y="3140968"/>
              <a:ext cx="4248472" cy="1345334"/>
              <a:chOff x="179512" y="3140968"/>
              <a:chExt cx="4248472" cy="1345334"/>
            </a:xfrm>
          </p:grpSpPr>
          <p:grpSp>
            <p:nvGrpSpPr>
              <p:cNvPr id="13" name="Group 11"/>
              <p:cNvGrpSpPr/>
              <p:nvPr/>
            </p:nvGrpSpPr>
            <p:grpSpPr>
              <a:xfrm>
                <a:off x="1043608" y="3142573"/>
                <a:ext cx="763929" cy="1294539"/>
                <a:chOff x="2555776" y="3284984"/>
                <a:chExt cx="1614739" cy="2736304"/>
              </a:xfrm>
            </p:grpSpPr>
            <p:pic>
              <p:nvPicPr>
                <p:cNvPr id="164" name="Picture 2" descr="school, black, two, stick, outline, people, boy, happy"/>
                <p:cNvPicPr>
                  <a:picLocks noChangeAspect="1" noChangeArrowheads="1"/>
                </p:cNvPicPr>
                <p:nvPr/>
              </p:nvPicPr>
              <p:blipFill>
                <a:blip r:embed="rId7" cstate="print"/>
                <a:srcRect l="56294"/>
                <a:stretch>
                  <a:fillRect/>
                </a:stretch>
              </p:blipFill>
              <p:spPr bwMode="auto">
                <a:xfrm>
                  <a:off x="2555776" y="3284984"/>
                  <a:ext cx="1614739" cy="2736304"/>
                </a:xfrm>
                <a:prstGeom prst="rect">
                  <a:avLst/>
                </a:prstGeom>
                <a:noFill/>
              </p:spPr>
            </p:pic>
            <p:sp>
              <p:nvSpPr>
                <p:cNvPr id="165" name="Isosceles Triangle 164"/>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p:cNvGrpSpPr/>
              <p:nvPr/>
            </p:nvGrpSpPr>
            <p:grpSpPr>
              <a:xfrm>
                <a:off x="1935863" y="3140968"/>
                <a:ext cx="763929" cy="1294539"/>
                <a:chOff x="2555776" y="3284984"/>
                <a:chExt cx="1614739" cy="2736304"/>
              </a:xfrm>
            </p:grpSpPr>
            <p:pic>
              <p:nvPicPr>
                <p:cNvPr id="162" name="Picture 2" descr="school, black, two, stick, outline, people, boy, happy"/>
                <p:cNvPicPr>
                  <a:picLocks noChangeAspect="1" noChangeArrowheads="1"/>
                </p:cNvPicPr>
                <p:nvPr/>
              </p:nvPicPr>
              <p:blipFill>
                <a:blip r:embed="rId7" cstate="print"/>
                <a:srcRect l="56294"/>
                <a:stretch>
                  <a:fillRect/>
                </a:stretch>
              </p:blipFill>
              <p:spPr bwMode="auto">
                <a:xfrm>
                  <a:off x="2555776" y="3284984"/>
                  <a:ext cx="1614739" cy="2736304"/>
                </a:xfrm>
                <a:prstGeom prst="rect">
                  <a:avLst/>
                </a:prstGeom>
                <a:noFill/>
              </p:spPr>
            </p:pic>
            <p:sp>
              <p:nvSpPr>
                <p:cNvPr id="163" name="Isosceles Triangle 162"/>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3"/>
              <p:cNvGrpSpPr/>
              <p:nvPr/>
            </p:nvGrpSpPr>
            <p:grpSpPr>
              <a:xfrm>
                <a:off x="2799959" y="3142573"/>
                <a:ext cx="763929" cy="1294539"/>
                <a:chOff x="2555776" y="3284984"/>
                <a:chExt cx="1614739" cy="2736304"/>
              </a:xfrm>
            </p:grpSpPr>
            <p:pic>
              <p:nvPicPr>
                <p:cNvPr id="160" name="Picture 2" descr="school, black, two, stick, outline, people, boy, happy"/>
                <p:cNvPicPr>
                  <a:picLocks noChangeAspect="1" noChangeArrowheads="1"/>
                </p:cNvPicPr>
                <p:nvPr/>
              </p:nvPicPr>
              <p:blipFill>
                <a:blip r:embed="rId7" cstate="print"/>
                <a:srcRect l="56294"/>
                <a:stretch>
                  <a:fillRect/>
                </a:stretch>
              </p:blipFill>
              <p:spPr bwMode="auto">
                <a:xfrm>
                  <a:off x="2555776" y="3284984"/>
                  <a:ext cx="1614739" cy="2736304"/>
                </a:xfrm>
                <a:prstGeom prst="rect">
                  <a:avLst/>
                </a:prstGeom>
                <a:noFill/>
              </p:spPr>
            </p:pic>
            <p:sp>
              <p:nvSpPr>
                <p:cNvPr id="161" name="Isosceles Triangle 160"/>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3"/>
              <p:cNvGrpSpPr/>
              <p:nvPr/>
            </p:nvGrpSpPr>
            <p:grpSpPr>
              <a:xfrm>
                <a:off x="3664055" y="3142573"/>
                <a:ext cx="763929" cy="1294539"/>
                <a:chOff x="2555776" y="3284984"/>
                <a:chExt cx="1614739" cy="2736304"/>
              </a:xfrm>
            </p:grpSpPr>
            <p:pic>
              <p:nvPicPr>
                <p:cNvPr id="158" name="Picture 2" descr="school, black, two, stick, outline, people, boy, happy"/>
                <p:cNvPicPr>
                  <a:picLocks noChangeAspect="1" noChangeArrowheads="1"/>
                </p:cNvPicPr>
                <p:nvPr/>
              </p:nvPicPr>
              <p:blipFill>
                <a:blip r:embed="rId7" cstate="print"/>
                <a:srcRect l="56294"/>
                <a:stretch>
                  <a:fillRect/>
                </a:stretch>
              </p:blipFill>
              <p:spPr bwMode="auto">
                <a:xfrm>
                  <a:off x="2555776" y="3284984"/>
                  <a:ext cx="1614739" cy="2736304"/>
                </a:xfrm>
                <a:prstGeom prst="rect">
                  <a:avLst/>
                </a:prstGeom>
                <a:noFill/>
              </p:spPr>
            </p:pic>
            <p:sp>
              <p:nvSpPr>
                <p:cNvPr id="159" name="Isosceles Triangle 158"/>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60"/>
              <p:cNvGrpSpPr/>
              <p:nvPr/>
            </p:nvGrpSpPr>
            <p:grpSpPr>
              <a:xfrm>
                <a:off x="179512" y="3140968"/>
                <a:ext cx="836881" cy="1345334"/>
                <a:chOff x="7164288" y="1124744"/>
                <a:chExt cx="2820368" cy="4533900"/>
              </a:xfrm>
            </p:grpSpPr>
            <p:pic>
              <p:nvPicPr>
                <p:cNvPr id="156" name="Picture 155" descr="Children3.jpg"/>
                <p:cNvPicPr>
                  <a:picLocks noChangeAspect="1"/>
                </p:cNvPicPr>
                <p:nvPr/>
              </p:nvPicPr>
              <p:blipFill>
                <a:blip r:embed="rId5" cstate="print"/>
                <a:srcRect l="44307" r="19539"/>
                <a:stretch>
                  <a:fillRect/>
                </a:stretch>
              </p:blipFill>
              <p:spPr>
                <a:xfrm>
                  <a:off x="7164288" y="1124744"/>
                  <a:ext cx="2820368" cy="4533900"/>
                </a:xfrm>
                <a:prstGeom prst="rect">
                  <a:avLst/>
                </a:prstGeom>
              </p:spPr>
            </p:pic>
            <p:sp>
              <p:nvSpPr>
                <p:cNvPr id="157" name="Isosceles Triangle 156"/>
                <p:cNvSpPr/>
                <p:nvPr/>
              </p:nvSpPr>
              <p:spPr>
                <a:xfrm>
                  <a:off x="7830000" y="2836800"/>
                  <a:ext cx="1259632" cy="1080120"/>
                </a:xfrm>
                <a:prstGeom prst="triangle">
                  <a:avLst/>
                </a:prstGeom>
                <a:solidFill>
                  <a:srgbClr val="00AE9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pic>
        <p:nvPicPr>
          <p:cNvPr id="819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332656"/>
            <a:ext cx="13176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79512" y="6309320"/>
            <a:ext cx="3024336" cy="369332"/>
          </a:xfrm>
          <a:prstGeom prst="rect">
            <a:avLst/>
          </a:prstGeom>
          <a:noFill/>
        </p:spPr>
        <p:txBody>
          <a:bodyPr wrap="square" rtlCol="0">
            <a:spAutoFit/>
          </a:bodyPr>
          <a:lstStyle/>
          <a:p>
            <a:r>
              <a:rPr lang="en-GB" dirty="0"/>
              <a:t>Public Health England (2015)</a:t>
            </a:r>
          </a:p>
        </p:txBody>
      </p:sp>
    </p:spTree>
    <p:extLst>
      <p:ext uri="{BB962C8B-B14F-4D97-AF65-F5344CB8AC3E}">
        <p14:creationId xmlns:p14="http://schemas.microsoft.com/office/powerpoint/2010/main" val="3641369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3180</Words>
  <Application>Microsoft Office PowerPoint</Application>
  <PresentationFormat>On-screen Show (4:3)</PresentationFormat>
  <Paragraphs>280</Paragraphs>
  <Slides>34</Slides>
  <Notes>18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 INCREASING UNDERSTANDING OF THE GROWTH OF HOT FOOD TAKE-AWAYS: The Role of Environmental Health</vt:lpstr>
      <vt:lpstr>Background</vt:lpstr>
      <vt:lpstr>PowerPoint Presentation</vt:lpstr>
      <vt:lpstr>PowerPoint Presentation</vt:lpstr>
      <vt:lpstr>Prevalence of adult obesity by region Health Survey for England 2009-2011 (3-year average)</vt:lpstr>
      <vt:lpstr>Adult obesity prevalence by deprivation Health Survey for England 2011-2013</vt:lpstr>
      <vt:lpstr>Trend in adult obesity prevalence  by social class Health Survey for England 1994-2013  (5 year moving average*)</vt:lpstr>
      <vt:lpstr>Overweight and obesity among adults Health Survey for England 2011-2013</vt:lpstr>
      <vt:lpstr>Prevalence of excess weight among children National Child Measurement Programme 2013/14</vt:lpstr>
      <vt:lpstr>Risks of being obese</vt:lpstr>
      <vt:lpstr>Risks associated with childhood obesity</vt:lpstr>
      <vt:lpstr>What does the literature say?</vt:lpstr>
      <vt:lpstr>The Foresight Report: – Responding sustainably to obesity</vt:lpstr>
      <vt:lpstr>Tackling obesity is complex!</vt:lpstr>
      <vt:lpstr>Focus on Fast Food</vt:lpstr>
      <vt:lpstr>PowerPoint Presentation</vt:lpstr>
      <vt:lpstr>Examples of Literature on Fast Food</vt:lpstr>
      <vt:lpstr>Literature continued…</vt:lpstr>
      <vt:lpstr>Gateshead Takeaway Study</vt:lpstr>
      <vt:lpstr>Transfer of Public Health functions </vt:lpstr>
      <vt:lpstr>The Project</vt:lpstr>
      <vt:lpstr>The Project</vt:lpstr>
      <vt:lpstr>What did we seek to do?</vt:lpstr>
      <vt:lpstr>Methodology</vt:lpstr>
      <vt:lpstr>Key Findings: Change over time</vt:lpstr>
      <vt:lpstr>Comparison with planning information</vt:lpstr>
      <vt:lpstr>PowerPoint Presentation</vt:lpstr>
      <vt:lpstr>PowerPoint Presentation</vt:lpstr>
      <vt:lpstr>Limitations </vt:lpstr>
      <vt:lpstr>So what next....</vt:lpstr>
      <vt:lpstr>So what next…</vt:lpstr>
      <vt:lpstr>Summary</vt:lpstr>
      <vt:lpstr>References</vt:lpstr>
      <vt:lpstr>PowerPoint Presentation</vt:lpstr>
    </vt:vector>
  </TitlesOfParts>
  <Company>Northumbria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UNDERSTANDING OF THE GROWTH OF HOT FOOD TAKE-AWAYS: The Role of Environmental Health</dc:title>
  <dc:creator>qvvt9</dc:creator>
  <cp:lastModifiedBy>Justine Wilkinson</cp:lastModifiedBy>
  <cp:revision>58</cp:revision>
  <dcterms:created xsi:type="dcterms:W3CDTF">2015-10-11T10:24:17Z</dcterms:created>
  <dcterms:modified xsi:type="dcterms:W3CDTF">2015-10-22T09:10:43Z</dcterms:modified>
</cp:coreProperties>
</file>