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9" r:id="rId4"/>
    <p:sldId id="261" r:id="rId5"/>
    <p:sldId id="266" r:id="rId6"/>
    <p:sldId id="267" r:id="rId7"/>
    <p:sldId id="268" r:id="rId8"/>
    <p:sldId id="262" r:id="rId9"/>
    <p:sldId id="269" r:id="rId10"/>
    <p:sldId id="270" r:id="rId11"/>
    <p:sldId id="263" r:id="rId12"/>
    <p:sldId id="264" r:id="rId13"/>
    <p:sldId id="265"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409" autoAdjust="0"/>
  </p:normalViewPr>
  <p:slideViewPr>
    <p:cSldViewPr>
      <p:cViewPr varScale="1">
        <p:scale>
          <a:sx n="42" d="100"/>
          <a:sy n="42" d="100"/>
        </p:scale>
        <p:origin x="-2176" y="-1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7DEED0-10C4-4148-8521-B9525849F027}" type="doc">
      <dgm:prSet loTypeId="urn:microsoft.com/office/officeart/2005/8/layout/radial3" loCatId="cycle" qsTypeId="urn:microsoft.com/office/officeart/2005/8/quickstyle/simple1" qsCatId="simple" csTypeId="urn:microsoft.com/office/officeart/2005/8/colors/accent1_5" csCatId="accent1" phldr="1"/>
      <dgm:spPr/>
      <dgm:t>
        <a:bodyPr/>
        <a:lstStyle/>
        <a:p>
          <a:endParaRPr lang="en-GB"/>
        </a:p>
      </dgm:t>
    </dgm:pt>
    <dgm:pt modelId="{BFBEFE60-21E9-445C-950B-4BFA5EFF0FEF}">
      <dgm:prSet phldrT="[Text]" custT="1"/>
      <dgm:spPr/>
      <dgm:t>
        <a:bodyPr/>
        <a:lstStyle/>
        <a:p>
          <a:r>
            <a:rPr lang="en-GB" sz="3200" b="1" dirty="0" smtClean="0">
              <a:solidFill>
                <a:schemeClr val="bg1"/>
              </a:solidFill>
            </a:rPr>
            <a:t>UK Public Sector </a:t>
          </a:r>
          <a:endParaRPr lang="en-GB" sz="3200" b="1" dirty="0">
            <a:solidFill>
              <a:schemeClr val="bg1"/>
            </a:solidFill>
          </a:endParaRPr>
        </a:p>
      </dgm:t>
    </dgm:pt>
    <dgm:pt modelId="{6A294A65-E0AC-4D20-BA57-24E06D84370E}" type="parTrans" cxnId="{FC4DF191-5436-49C8-B5F7-46AC8436D020}">
      <dgm:prSet/>
      <dgm:spPr/>
      <dgm:t>
        <a:bodyPr/>
        <a:lstStyle/>
        <a:p>
          <a:endParaRPr lang="en-GB"/>
        </a:p>
      </dgm:t>
    </dgm:pt>
    <dgm:pt modelId="{6BAFBA46-7BD5-46F9-A77E-4426F6E57C7C}" type="sibTrans" cxnId="{FC4DF191-5436-49C8-B5F7-46AC8436D020}">
      <dgm:prSet/>
      <dgm:spPr/>
      <dgm:t>
        <a:bodyPr/>
        <a:lstStyle/>
        <a:p>
          <a:endParaRPr lang="en-GB"/>
        </a:p>
      </dgm:t>
    </dgm:pt>
    <dgm:pt modelId="{2156C2EF-0521-4481-878D-54B7BF9F2E61}">
      <dgm:prSet phldrT="[Text]" custT="1"/>
      <dgm:spPr/>
      <dgm:t>
        <a:bodyPr/>
        <a:lstStyle/>
        <a:p>
          <a:r>
            <a:rPr lang="en-GB" sz="1400" b="1" smtClean="0">
              <a:solidFill>
                <a:schemeClr val="bg1"/>
              </a:solidFill>
            </a:rPr>
            <a:t>Council</a:t>
          </a:r>
          <a:endParaRPr lang="en-GB" sz="1400" b="1" dirty="0">
            <a:solidFill>
              <a:schemeClr val="bg1"/>
            </a:solidFill>
          </a:endParaRPr>
        </a:p>
      </dgm:t>
    </dgm:pt>
    <dgm:pt modelId="{A87C22DB-044C-4F51-8D8E-21DC79501F47}" type="parTrans" cxnId="{3D2011FC-EE18-4AFE-845A-A7C062FE9A53}">
      <dgm:prSet/>
      <dgm:spPr/>
      <dgm:t>
        <a:bodyPr/>
        <a:lstStyle/>
        <a:p>
          <a:endParaRPr lang="en-GB"/>
        </a:p>
      </dgm:t>
    </dgm:pt>
    <dgm:pt modelId="{F3F4C08C-C373-4345-8B6C-6CF9D4464553}" type="sibTrans" cxnId="{3D2011FC-EE18-4AFE-845A-A7C062FE9A53}">
      <dgm:prSet/>
      <dgm:spPr/>
      <dgm:t>
        <a:bodyPr/>
        <a:lstStyle/>
        <a:p>
          <a:endParaRPr lang="en-GB"/>
        </a:p>
      </dgm:t>
    </dgm:pt>
    <dgm:pt modelId="{CD06F318-2D61-4A84-8F18-BE5F5B25DF23}">
      <dgm:prSet phldrT="[Text]" custT="1"/>
      <dgm:spPr/>
      <dgm:t>
        <a:bodyPr/>
        <a:lstStyle/>
        <a:p>
          <a:r>
            <a:rPr lang="en-GB" sz="1400" b="1" smtClean="0">
              <a:solidFill>
                <a:schemeClr val="bg1"/>
              </a:solidFill>
            </a:rPr>
            <a:t>Education</a:t>
          </a:r>
          <a:endParaRPr lang="en-GB" sz="1400" b="1" dirty="0">
            <a:solidFill>
              <a:schemeClr val="bg1"/>
            </a:solidFill>
          </a:endParaRPr>
        </a:p>
      </dgm:t>
    </dgm:pt>
    <dgm:pt modelId="{2CF7C47B-3603-4779-8CB4-53AFC0058621}" type="parTrans" cxnId="{153DBB7F-884F-4B3E-A3CD-FFA4314241DB}">
      <dgm:prSet/>
      <dgm:spPr/>
      <dgm:t>
        <a:bodyPr/>
        <a:lstStyle/>
        <a:p>
          <a:endParaRPr lang="en-GB"/>
        </a:p>
      </dgm:t>
    </dgm:pt>
    <dgm:pt modelId="{2C033438-43D2-41AB-AB21-A58B62A65CE6}" type="sibTrans" cxnId="{153DBB7F-884F-4B3E-A3CD-FFA4314241DB}">
      <dgm:prSet/>
      <dgm:spPr/>
      <dgm:t>
        <a:bodyPr/>
        <a:lstStyle/>
        <a:p>
          <a:endParaRPr lang="en-GB"/>
        </a:p>
      </dgm:t>
    </dgm:pt>
    <dgm:pt modelId="{4B622007-7A11-4224-975A-42DB082A288E}">
      <dgm:prSet phldrT="[Text]" custT="1"/>
      <dgm:spPr/>
      <dgm:t>
        <a:bodyPr/>
        <a:lstStyle/>
        <a:p>
          <a:r>
            <a:rPr lang="en-GB" sz="1400" b="1" smtClean="0">
              <a:solidFill>
                <a:schemeClr val="bg1"/>
              </a:solidFill>
            </a:rPr>
            <a:t>Healthcare</a:t>
          </a:r>
          <a:endParaRPr lang="en-GB" sz="1400" b="1" dirty="0">
            <a:solidFill>
              <a:schemeClr val="bg1"/>
            </a:solidFill>
          </a:endParaRPr>
        </a:p>
      </dgm:t>
    </dgm:pt>
    <dgm:pt modelId="{01C7A8AA-7CAB-40F3-AB7C-E563A0A9771B}" type="parTrans" cxnId="{F7BC7878-0436-4FDD-9EEC-F892992F574D}">
      <dgm:prSet/>
      <dgm:spPr/>
      <dgm:t>
        <a:bodyPr/>
        <a:lstStyle/>
        <a:p>
          <a:endParaRPr lang="en-GB"/>
        </a:p>
      </dgm:t>
    </dgm:pt>
    <dgm:pt modelId="{0BC2BAC3-B8B1-43D4-9DB5-18BD5BD5B452}" type="sibTrans" cxnId="{F7BC7878-0436-4FDD-9EEC-F892992F574D}">
      <dgm:prSet/>
      <dgm:spPr/>
      <dgm:t>
        <a:bodyPr/>
        <a:lstStyle/>
        <a:p>
          <a:endParaRPr lang="en-GB"/>
        </a:p>
      </dgm:t>
    </dgm:pt>
    <dgm:pt modelId="{D0F4F2DF-00D3-45DE-9DB8-2A8293CC9E35}">
      <dgm:prSet phldrT="[Text]" custT="1"/>
      <dgm:spPr/>
      <dgm:t>
        <a:bodyPr/>
        <a:lstStyle/>
        <a:p>
          <a:r>
            <a:rPr lang="en-GB" sz="1400" b="1" smtClean="0">
              <a:solidFill>
                <a:schemeClr val="bg1"/>
              </a:solidFill>
            </a:rPr>
            <a:t>Defence services </a:t>
          </a:r>
          <a:endParaRPr lang="en-GB" sz="1400" b="1" dirty="0">
            <a:solidFill>
              <a:schemeClr val="bg1"/>
            </a:solidFill>
          </a:endParaRPr>
        </a:p>
      </dgm:t>
    </dgm:pt>
    <dgm:pt modelId="{3F9D5307-2E37-4D0D-AF7A-2C10C920A817}" type="parTrans" cxnId="{51109988-3E86-4066-9952-768CA23FB641}">
      <dgm:prSet/>
      <dgm:spPr/>
      <dgm:t>
        <a:bodyPr/>
        <a:lstStyle/>
        <a:p>
          <a:endParaRPr lang="en-GB"/>
        </a:p>
      </dgm:t>
    </dgm:pt>
    <dgm:pt modelId="{E8D6646A-9C8A-449A-AC2C-F05E3164D1DC}" type="sibTrans" cxnId="{51109988-3E86-4066-9952-768CA23FB641}">
      <dgm:prSet/>
      <dgm:spPr/>
      <dgm:t>
        <a:bodyPr/>
        <a:lstStyle/>
        <a:p>
          <a:endParaRPr lang="en-GB"/>
        </a:p>
      </dgm:t>
    </dgm:pt>
    <dgm:pt modelId="{CF06D336-529D-4AE8-A29E-29A81654540D}">
      <dgm:prSet phldrT="[Text]" custT="1"/>
      <dgm:spPr/>
      <dgm:t>
        <a:bodyPr/>
        <a:lstStyle/>
        <a:p>
          <a:r>
            <a:rPr lang="en-GB" sz="1400" b="1" smtClean="0">
              <a:solidFill>
                <a:schemeClr val="bg1"/>
              </a:solidFill>
            </a:rPr>
            <a:t>Environmental services </a:t>
          </a:r>
          <a:endParaRPr lang="en-GB" sz="1400" b="1" dirty="0">
            <a:solidFill>
              <a:schemeClr val="bg1"/>
            </a:solidFill>
          </a:endParaRPr>
        </a:p>
      </dgm:t>
    </dgm:pt>
    <dgm:pt modelId="{60CD1428-5D26-49DE-9200-B6EE4B34B545}" type="parTrans" cxnId="{6AB1EA49-B245-4FC0-88C6-030069E82C2C}">
      <dgm:prSet/>
      <dgm:spPr/>
      <dgm:t>
        <a:bodyPr/>
        <a:lstStyle/>
        <a:p>
          <a:endParaRPr lang="en-GB"/>
        </a:p>
      </dgm:t>
    </dgm:pt>
    <dgm:pt modelId="{25597E56-85B0-40A9-824B-5F9FF0AED93E}" type="sibTrans" cxnId="{6AB1EA49-B245-4FC0-88C6-030069E82C2C}">
      <dgm:prSet/>
      <dgm:spPr/>
      <dgm:t>
        <a:bodyPr/>
        <a:lstStyle/>
        <a:p>
          <a:endParaRPr lang="en-GB"/>
        </a:p>
      </dgm:t>
    </dgm:pt>
    <dgm:pt modelId="{446FF838-9850-44F4-A127-C679E8E30588}">
      <dgm:prSet phldrT="[Text]" custT="1"/>
      <dgm:spPr/>
      <dgm:t>
        <a:bodyPr/>
        <a:lstStyle/>
        <a:p>
          <a:r>
            <a:rPr lang="en-GB" sz="1400" b="1" smtClean="0">
              <a:solidFill>
                <a:schemeClr val="bg1"/>
              </a:solidFill>
            </a:rPr>
            <a:t>Government services </a:t>
          </a:r>
          <a:endParaRPr lang="en-GB" sz="1400" b="1" dirty="0">
            <a:solidFill>
              <a:schemeClr val="bg1"/>
            </a:solidFill>
          </a:endParaRPr>
        </a:p>
      </dgm:t>
    </dgm:pt>
    <dgm:pt modelId="{6B2BDD9F-C34A-44A8-BCBD-F83D3F083489}" type="parTrans" cxnId="{5DEF04F1-9C06-4B47-B6CB-CCC4C0A547E3}">
      <dgm:prSet/>
      <dgm:spPr/>
      <dgm:t>
        <a:bodyPr/>
        <a:lstStyle/>
        <a:p>
          <a:endParaRPr lang="en-GB"/>
        </a:p>
      </dgm:t>
    </dgm:pt>
    <dgm:pt modelId="{7C8C855A-880F-4EDF-8063-A3E838DF5AAA}" type="sibTrans" cxnId="{5DEF04F1-9C06-4B47-B6CB-CCC4C0A547E3}">
      <dgm:prSet/>
      <dgm:spPr/>
      <dgm:t>
        <a:bodyPr/>
        <a:lstStyle/>
        <a:p>
          <a:endParaRPr lang="en-GB"/>
        </a:p>
      </dgm:t>
    </dgm:pt>
    <dgm:pt modelId="{EF3E18F1-E2BF-45D3-9DC5-E62AA4759F79}" type="pres">
      <dgm:prSet presAssocID="{B97DEED0-10C4-4148-8521-B9525849F027}" presName="composite" presStyleCnt="0">
        <dgm:presLayoutVars>
          <dgm:chMax val="1"/>
          <dgm:dir/>
          <dgm:resizeHandles val="exact"/>
        </dgm:presLayoutVars>
      </dgm:prSet>
      <dgm:spPr/>
      <dgm:t>
        <a:bodyPr/>
        <a:lstStyle/>
        <a:p>
          <a:endParaRPr lang="en-GB"/>
        </a:p>
      </dgm:t>
    </dgm:pt>
    <dgm:pt modelId="{AD6EF5F8-D879-4417-B4A3-D0FC381671D9}" type="pres">
      <dgm:prSet presAssocID="{B97DEED0-10C4-4148-8521-B9525849F027}" presName="radial" presStyleCnt="0">
        <dgm:presLayoutVars>
          <dgm:animLvl val="ctr"/>
        </dgm:presLayoutVars>
      </dgm:prSet>
      <dgm:spPr/>
      <dgm:t>
        <a:bodyPr/>
        <a:lstStyle/>
        <a:p>
          <a:endParaRPr lang="en-GB"/>
        </a:p>
      </dgm:t>
    </dgm:pt>
    <dgm:pt modelId="{9081777F-13B2-44FF-B122-71E0261C8223}" type="pres">
      <dgm:prSet presAssocID="{BFBEFE60-21E9-445C-950B-4BFA5EFF0FEF}" presName="centerShape" presStyleLbl="vennNode1" presStyleIdx="0" presStyleCnt="7"/>
      <dgm:spPr/>
      <dgm:t>
        <a:bodyPr/>
        <a:lstStyle/>
        <a:p>
          <a:endParaRPr lang="en-GB"/>
        </a:p>
      </dgm:t>
    </dgm:pt>
    <dgm:pt modelId="{95D6F234-E2F5-4B55-9F32-758E944F4F15}" type="pres">
      <dgm:prSet presAssocID="{2156C2EF-0521-4481-878D-54B7BF9F2E61}" presName="node" presStyleLbl="vennNode1" presStyleIdx="1" presStyleCnt="7" custRadScaleRad="104039">
        <dgm:presLayoutVars>
          <dgm:bulletEnabled val="1"/>
        </dgm:presLayoutVars>
      </dgm:prSet>
      <dgm:spPr/>
      <dgm:t>
        <a:bodyPr/>
        <a:lstStyle/>
        <a:p>
          <a:endParaRPr lang="en-GB"/>
        </a:p>
      </dgm:t>
    </dgm:pt>
    <dgm:pt modelId="{F8D82273-2115-4469-AD08-95D4F4F07FE2}" type="pres">
      <dgm:prSet presAssocID="{CD06F318-2D61-4A84-8F18-BE5F5B25DF23}" presName="node" presStyleLbl="vennNode1" presStyleIdx="2" presStyleCnt="7">
        <dgm:presLayoutVars>
          <dgm:bulletEnabled val="1"/>
        </dgm:presLayoutVars>
      </dgm:prSet>
      <dgm:spPr/>
      <dgm:t>
        <a:bodyPr/>
        <a:lstStyle/>
        <a:p>
          <a:endParaRPr lang="en-GB"/>
        </a:p>
      </dgm:t>
    </dgm:pt>
    <dgm:pt modelId="{7ECB1771-F97A-4E8A-8B7C-B40501375CAD}" type="pres">
      <dgm:prSet presAssocID="{4B622007-7A11-4224-975A-42DB082A288E}" presName="node" presStyleLbl="vennNode1" presStyleIdx="3" presStyleCnt="7" custRadScaleRad="98043" custRadScaleInc="-3408">
        <dgm:presLayoutVars>
          <dgm:bulletEnabled val="1"/>
        </dgm:presLayoutVars>
      </dgm:prSet>
      <dgm:spPr/>
      <dgm:t>
        <a:bodyPr/>
        <a:lstStyle/>
        <a:p>
          <a:endParaRPr lang="en-GB"/>
        </a:p>
      </dgm:t>
    </dgm:pt>
    <dgm:pt modelId="{E17CBD9A-EFA3-4D22-9C3F-BE232448ED6C}" type="pres">
      <dgm:prSet presAssocID="{D0F4F2DF-00D3-45DE-9DB8-2A8293CC9E35}" presName="node" presStyleLbl="vennNode1" presStyleIdx="4" presStyleCnt="7" custRadScaleRad="95961">
        <dgm:presLayoutVars>
          <dgm:bulletEnabled val="1"/>
        </dgm:presLayoutVars>
      </dgm:prSet>
      <dgm:spPr/>
      <dgm:t>
        <a:bodyPr/>
        <a:lstStyle/>
        <a:p>
          <a:endParaRPr lang="en-GB"/>
        </a:p>
      </dgm:t>
    </dgm:pt>
    <dgm:pt modelId="{BF3B2F9D-DE18-429A-B25E-4C53F5551C1D}" type="pres">
      <dgm:prSet presAssocID="{CF06D336-529D-4AE8-A29E-29A81654540D}" presName="node" presStyleLbl="vennNode1" presStyleIdx="5" presStyleCnt="7" custScaleX="112782" custScaleY="108281" custRadScaleRad="98043" custRadScaleInc="3408">
        <dgm:presLayoutVars>
          <dgm:bulletEnabled val="1"/>
        </dgm:presLayoutVars>
      </dgm:prSet>
      <dgm:spPr/>
      <dgm:t>
        <a:bodyPr/>
        <a:lstStyle/>
        <a:p>
          <a:endParaRPr lang="en-GB"/>
        </a:p>
      </dgm:t>
    </dgm:pt>
    <dgm:pt modelId="{B51DE146-FC3B-4589-9FB4-EBFDFC052A66}" type="pres">
      <dgm:prSet presAssocID="{446FF838-9850-44F4-A127-C679E8E30588}" presName="node" presStyleLbl="vennNode1" presStyleIdx="6" presStyleCnt="7" custRadScaleRad="102080" custRadScaleInc="3273">
        <dgm:presLayoutVars>
          <dgm:bulletEnabled val="1"/>
        </dgm:presLayoutVars>
      </dgm:prSet>
      <dgm:spPr/>
      <dgm:t>
        <a:bodyPr/>
        <a:lstStyle/>
        <a:p>
          <a:endParaRPr lang="en-GB"/>
        </a:p>
      </dgm:t>
    </dgm:pt>
  </dgm:ptLst>
  <dgm:cxnLst>
    <dgm:cxn modelId="{153DBB7F-884F-4B3E-A3CD-FFA4314241DB}" srcId="{BFBEFE60-21E9-445C-950B-4BFA5EFF0FEF}" destId="{CD06F318-2D61-4A84-8F18-BE5F5B25DF23}" srcOrd="1" destOrd="0" parTransId="{2CF7C47B-3603-4779-8CB4-53AFC0058621}" sibTransId="{2C033438-43D2-41AB-AB21-A58B62A65CE6}"/>
    <dgm:cxn modelId="{D906A394-BC18-42C7-AC94-06E8DB9810D8}" type="presOf" srcId="{CF06D336-529D-4AE8-A29E-29A81654540D}" destId="{BF3B2F9D-DE18-429A-B25E-4C53F5551C1D}" srcOrd="0" destOrd="0" presId="urn:microsoft.com/office/officeart/2005/8/layout/radial3"/>
    <dgm:cxn modelId="{C5656F40-2B46-4AE3-B6D7-7D83F6F080F8}" type="presOf" srcId="{2156C2EF-0521-4481-878D-54B7BF9F2E61}" destId="{95D6F234-E2F5-4B55-9F32-758E944F4F15}" srcOrd="0" destOrd="0" presId="urn:microsoft.com/office/officeart/2005/8/layout/radial3"/>
    <dgm:cxn modelId="{B6FE2731-B51A-4FA9-8CD4-7D3B55D56A2A}" type="presOf" srcId="{BFBEFE60-21E9-445C-950B-4BFA5EFF0FEF}" destId="{9081777F-13B2-44FF-B122-71E0261C8223}" srcOrd="0" destOrd="0" presId="urn:microsoft.com/office/officeart/2005/8/layout/radial3"/>
    <dgm:cxn modelId="{F8194C3E-1F82-4BF4-AF1A-063928352394}" type="presOf" srcId="{446FF838-9850-44F4-A127-C679E8E30588}" destId="{B51DE146-FC3B-4589-9FB4-EBFDFC052A66}" srcOrd="0" destOrd="0" presId="urn:microsoft.com/office/officeart/2005/8/layout/radial3"/>
    <dgm:cxn modelId="{4CE2CCD0-C2E0-4BD8-A2A6-32DD4E4D43D5}" type="presOf" srcId="{CD06F318-2D61-4A84-8F18-BE5F5B25DF23}" destId="{F8D82273-2115-4469-AD08-95D4F4F07FE2}" srcOrd="0" destOrd="0" presId="urn:microsoft.com/office/officeart/2005/8/layout/radial3"/>
    <dgm:cxn modelId="{5DEF04F1-9C06-4B47-B6CB-CCC4C0A547E3}" srcId="{BFBEFE60-21E9-445C-950B-4BFA5EFF0FEF}" destId="{446FF838-9850-44F4-A127-C679E8E30588}" srcOrd="5" destOrd="0" parTransId="{6B2BDD9F-C34A-44A8-BCBD-F83D3F083489}" sibTransId="{7C8C855A-880F-4EDF-8063-A3E838DF5AAA}"/>
    <dgm:cxn modelId="{258F94A8-AE33-467B-ABFE-34D4A28D4A2B}" type="presOf" srcId="{B97DEED0-10C4-4148-8521-B9525849F027}" destId="{EF3E18F1-E2BF-45D3-9DC5-E62AA4759F79}" srcOrd="0" destOrd="0" presId="urn:microsoft.com/office/officeart/2005/8/layout/radial3"/>
    <dgm:cxn modelId="{FC4DF191-5436-49C8-B5F7-46AC8436D020}" srcId="{B97DEED0-10C4-4148-8521-B9525849F027}" destId="{BFBEFE60-21E9-445C-950B-4BFA5EFF0FEF}" srcOrd="0" destOrd="0" parTransId="{6A294A65-E0AC-4D20-BA57-24E06D84370E}" sibTransId="{6BAFBA46-7BD5-46F9-A77E-4426F6E57C7C}"/>
    <dgm:cxn modelId="{9EA81181-5965-473E-A528-A9425F0728DF}" type="presOf" srcId="{D0F4F2DF-00D3-45DE-9DB8-2A8293CC9E35}" destId="{E17CBD9A-EFA3-4D22-9C3F-BE232448ED6C}" srcOrd="0" destOrd="0" presId="urn:microsoft.com/office/officeart/2005/8/layout/radial3"/>
    <dgm:cxn modelId="{51109988-3E86-4066-9952-768CA23FB641}" srcId="{BFBEFE60-21E9-445C-950B-4BFA5EFF0FEF}" destId="{D0F4F2DF-00D3-45DE-9DB8-2A8293CC9E35}" srcOrd="3" destOrd="0" parTransId="{3F9D5307-2E37-4D0D-AF7A-2C10C920A817}" sibTransId="{E8D6646A-9C8A-449A-AC2C-F05E3164D1DC}"/>
    <dgm:cxn modelId="{6AB1EA49-B245-4FC0-88C6-030069E82C2C}" srcId="{BFBEFE60-21E9-445C-950B-4BFA5EFF0FEF}" destId="{CF06D336-529D-4AE8-A29E-29A81654540D}" srcOrd="4" destOrd="0" parTransId="{60CD1428-5D26-49DE-9200-B6EE4B34B545}" sibTransId="{25597E56-85B0-40A9-824B-5F9FF0AED93E}"/>
    <dgm:cxn modelId="{3D2011FC-EE18-4AFE-845A-A7C062FE9A53}" srcId="{BFBEFE60-21E9-445C-950B-4BFA5EFF0FEF}" destId="{2156C2EF-0521-4481-878D-54B7BF9F2E61}" srcOrd="0" destOrd="0" parTransId="{A87C22DB-044C-4F51-8D8E-21DC79501F47}" sibTransId="{F3F4C08C-C373-4345-8B6C-6CF9D4464553}"/>
    <dgm:cxn modelId="{F7BC7878-0436-4FDD-9EEC-F892992F574D}" srcId="{BFBEFE60-21E9-445C-950B-4BFA5EFF0FEF}" destId="{4B622007-7A11-4224-975A-42DB082A288E}" srcOrd="2" destOrd="0" parTransId="{01C7A8AA-7CAB-40F3-AB7C-E563A0A9771B}" sibTransId="{0BC2BAC3-B8B1-43D4-9DB5-18BD5BD5B452}"/>
    <dgm:cxn modelId="{79B87B2C-9642-4760-9938-4D06F49A401C}" type="presOf" srcId="{4B622007-7A11-4224-975A-42DB082A288E}" destId="{7ECB1771-F97A-4E8A-8B7C-B40501375CAD}" srcOrd="0" destOrd="0" presId="urn:microsoft.com/office/officeart/2005/8/layout/radial3"/>
    <dgm:cxn modelId="{0FA7B7F1-C55A-4E2F-A6C0-6792C3EA0871}" type="presParOf" srcId="{EF3E18F1-E2BF-45D3-9DC5-E62AA4759F79}" destId="{AD6EF5F8-D879-4417-B4A3-D0FC381671D9}" srcOrd="0" destOrd="0" presId="urn:microsoft.com/office/officeart/2005/8/layout/radial3"/>
    <dgm:cxn modelId="{80B2E9EE-1E25-47D3-8CE5-672C227B1D0A}" type="presParOf" srcId="{AD6EF5F8-D879-4417-B4A3-D0FC381671D9}" destId="{9081777F-13B2-44FF-B122-71E0261C8223}" srcOrd="0" destOrd="0" presId="urn:microsoft.com/office/officeart/2005/8/layout/radial3"/>
    <dgm:cxn modelId="{A8ADCBE3-F143-42EB-A8DF-1138B56FD9F8}" type="presParOf" srcId="{AD6EF5F8-D879-4417-B4A3-D0FC381671D9}" destId="{95D6F234-E2F5-4B55-9F32-758E944F4F15}" srcOrd="1" destOrd="0" presId="urn:microsoft.com/office/officeart/2005/8/layout/radial3"/>
    <dgm:cxn modelId="{4F3E83B9-6A4D-4F97-A0AC-8771C7002DAE}" type="presParOf" srcId="{AD6EF5F8-D879-4417-B4A3-D0FC381671D9}" destId="{F8D82273-2115-4469-AD08-95D4F4F07FE2}" srcOrd="2" destOrd="0" presId="urn:microsoft.com/office/officeart/2005/8/layout/radial3"/>
    <dgm:cxn modelId="{5F13A487-7927-4975-A3D9-A57F7AB341C5}" type="presParOf" srcId="{AD6EF5F8-D879-4417-B4A3-D0FC381671D9}" destId="{7ECB1771-F97A-4E8A-8B7C-B40501375CAD}" srcOrd="3" destOrd="0" presId="urn:microsoft.com/office/officeart/2005/8/layout/radial3"/>
    <dgm:cxn modelId="{7DFAE79B-8E6C-4B87-A28E-396DCBCE4676}" type="presParOf" srcId="{AD6EF5F8-D879-4417-B4A3-D0FC381671D9}" destId="{E17CBD9A-EFA3-4D22-9C3F-BE232448ED6C}" srcOrd="4" destOrd="0" presId="urn:microsoft.com/office/officeart/2005/8/layout/radial3"/>
    <dgm:cxn modelId="{6407611E-E222-49B9-B49A-A1BB9747C020}" type="presParOf" srcId="{AD6EF5F8-D879-4417-B4A3-D0FC381671D9}" destId="{BF3B2F9D-DE18-429A-B25E-4C53F5551C1D}" srcOrd="5" destOrd="0" presId="urn:microsoft.com/office/officeart/2005/8/layout/radial3"/>
    <dgm:cxn modelId="{8D967B6C-482D-4173-A51F-7730947A73AA}" type="presParOf" srcId="{AD6EF5F8-D879-4417-B4A3-D0FC381671D9}" destId="{B51DE146-FC3B-4589-9FB4-EBFDFC052A66}" srcOrd="6" destOrd="0" presId="urn:microsoft.com/office/officeart/2005/8/layout/radial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81777F-13B2-44FF-B122-71E0261C8223}">
      <dsp:nvSpPr>
        <dsp:cNvPr id="0" name=""/>
        <dsp:cNvSpPr/>
      </dsp:nvSpPr>
      <dsp:spPr>
        <a:xfrm>
          <a:off x="2053943" y="1192927"/>
          <a:ext cx="2971853" cy="2971853"/>
        </a:xfrm>
        <a:prstGeom prst="ellipse">
          <a:avLst/>
        </a:prstGeom>
        <a:solidFill>
          <a:schemeClr val="accent1">
            <a:shade val="80000"/>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GB" sz="3200" b="1" kern="1200" dirty="0" smtClean="0">
              <a:solidFill>
                <a:schemeClr val="bg1"/>
              </a:solidFill>
            </a:rPr>
            <a:t>UK Public Sector </a:t>
          </a:r>
          <a:endParaRPr lang="en-GB" sz="3200" b="1" kern="1200" dirty="0">
            <a:solidFill>
              <a:schemeClr val="bg1"/>
            </a:solidFill>
          </a:endParaRPr>
        </a:p>
      </dsp:txBody>
      <dsp:txXfrm>
        <a:off x="2489161" y="1628145"/>
        <a:ext cx="2101417" cy="2101417"/>
      </dsp:txXfrm>
    </dsp:sp>
    <dsp:sp modelId="{95D6F234-E2F5-4B55-9F32-758E944F4F15}">
      <dsp:nvSpPr>
        <dsp:cNvPr id="0" name=""/>
        <dsp:cNvSpPr/>
      </dsp:nvSpPr>
      <dsp:spPr>
        <a:xfrm>
          <a:off x="2796907" y="0"/>
          <a:ext cx="1485926" cy="1485926"/>
        </a:xfrm>
        <a:prstGeom prst="ellipse">
          <a:avLst/>
        </a:prstGeom>
        <a:solidFill>
          <a:schemeClr val="accent1">
            <a:shade val="80000"/>
            <a:alpha val="50000"/>
            <a:hueOff val="-2"/>
            <a:satOff val="665"/>
            <a:lumOff val="859"/>
            <a:alphaOff val="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b="1" kern="1200" smtClean="0">
              <a:solidFill>
                <a:schemeClr val="bg1"/>
              </a:solidFill>
            </a:rPr>
            <a:t>Council</a:t>
          </a:r>
          <a:endParaRPr lang="en-GB" sz="1400" b="1" kern="1200" dirty="0">
            <a:solidFill>
              <a:schemeClr val="bg1"/>
            </a:solidFill>
          </a:endParaRPr>
        </a:p>
      </dsp:txBody>
      <dsp:txXfrm>
        <a:off x="3014516" y="217609"/>
        <a:ext cx="1050708" cy="1050708"/>
      </dsp:txXfrm>
    </dsp:sp>
    <dsp:sp modelId="{F8D82273-2115-4469-AD08-95D4F4F07FE2}">
      <dsp:nvSpPr>
        <dsp:cNvPr id="0" name=""/>
        <dsp:cNvSpPr/>
      </dsp:nvSpPr>
      <dsp:spPr>
        <a:xfrm>
          <a:off x="4472978" y="968210"/>
          <a:ext cx="1485926" cy="1485926"/>
        </a:xfrm>
        <a:prstGeom prst="ellipse">
          <a:avLst/>
        </a:prstGeom>
        <a:solidFill>
          <a:schemeClr val="accent1">
            <a:shade val="80000"/>
            <a:alpha val="50000"/>
            <a:hueOff val="-3"/>
            <a:satOff val="1329"/>
            <a:lumOff val="1718"/>
            <a:alphaOff val="1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b="1" kern="1200" smtClean="0">
              <a:solidFill>
                <a:schemeClr val="bg1"/>
              </a:solidFill>
            </a:rPr>
            <a:t>Education</a:t>
          </a:r>
          <a:endParaRPr lang="en-GB" sz="1400" b="1" kern="1200" dirty="0">
            <a:solidFill>
              <a:schemeClr val="bg1"/>
            </a:solidFill>
          </a:endParaRPr>
        </a:p>
      </dsp:txBody>
      <dsp:txXfrm>
        <a:off x="4690587" y="1185819"/>
        <a:ext cx="1050708" cy="1050708"/>
      </dsp:txXfrm>
    </dsp:sp>
    <dsp:sp modelId="{7ECB1771-F97A-4E8A-8B7C-B40501375CAD}">
      <dsp:nvSpPr>
        <dsp:cNvPr id="0" name=""/>
        <dsp:cNvSpPr/>
      </dsp:nvSpPr>
      <dsp:spPr>
        <a:xfrm>
          <a:off x="4472983" y="2825395"/>
          <a:ext cx="1485926" cy="1485926"/>
        </a:xfrm>
        <a:prstGeom prst="ellipse">
          <a:avLst/>
        </a:prstGeom>
        <a:solidFill>
          <a:schemeClr val="accent1">
            <a:shade val="80000"/>
            <a:alpha val="50000"/>
            <a:hueOff val="-5"/>
            <a:satOff val="1994"/>
            <a:lumOff val="2577"/>
            <a:alphaOff val="1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b="1" kern="1200" smtClean="0">
              <a:solidFill>
                <a:schemeClr val="bg1"/>
              </a:solidFill>
            </a:rPr>
            <a:t>Healthcare</a:t>
          </a:r>
          <a:endParaRPr lang="en-GB" sz="1400" b="1" kern="1200" dirty="0">
            <a:solidFill>
              <a:schemeClr val="bg1"/>
            </a:solidFill>
          </a:endParaRPr>
        </a:p>
      </dsp:txBody>
      <dsp:txXfrm>
        <a:off x="4690592" y="3043004"/>
        <a:ext cx="1050708" cy="1050708"/>
      </dsp:txXfrm>
    </dsp:sp>
    <dsp:sp modelId="{E17CBD9A-EFA3-4D22-9C3F-BE232448ED6C}">
      <dsp:nvSpPr>
        <dsp:cNvPr id="0" name=""/>
        <dsp:cNvSpPr/>
      </dsp:nvSpPr>
      <dsp:spPr>
        <a:xfrm>
          <a:off x="2796907" y="3793081"/>
          <a:ext cx="1485926" cy="1485926"/>
        </a:xfrm>
        <a:prstGeom prst="ellipse">
          <a:avLst/>
        </a:prstGeom>
        <a:solidFill>
          <a:schemeClr val="accent1">
            <a:shade val="80000"/>
            <a:alpha val="50000"/>
            <a:hueOff val="-6"/>
            <a:satOff val="2658"/>
            <a:lumOff val="3436"/>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b="1" kern="1200" smtClean="0">
              <a:solidFill>
                <a:schemeClr val="bg1"/>
              </a:solidFill>
            </a:rPr>
            <a:t>Defence services </a:t>
          </a:r>
          <a:endParaRPr lang="en-GB" sz="1400" b="1" kern="1200" dirty="0">
            <a:solidFill>
              <a:schemeClr val="bg1"/>
            </a:solidFill>
          </a:endParaRPr>
        </a:p>
      </dsp:txBody>
      <dsp:txXfrm>
        <a:off x="3014516" y="4010690"/>
        <a:ext cx="1050708" cy="1050708"/>
      </dsp:txXfrm>
    </dsp:sp>
    <dsp:sp modelId="{BF3B2F9D-DE18-429A-B25E-4C53F5551C1D}">
      <dsp:nvSpPr>
        <dsp:cNvPr id="0" name=""/>
        <dsp:cNvSpPr/>
      </dsp:nvSpPr>
      <dsp:spPr>
        <a:xfrm>
          <a:off x="1025865" y="2763870"/>
          <a:ext cx="1675857" cy="1608976"/>
        </a:xfrm>
        <a:prstGeom prst="ellipse">
          <a:avLst/>
        </a:prstGeom>
        <a:solidFill>
          <a:schemeClr val="accent1">
            <a:shade val="80000"/>
            <a:alpha val="50000"/>
            <a:hueOff val="-8"/>
            <a:satOff val="3323"/>
            <a:lumOff val="4295"/>
            <a:alphaOff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b="1" kern="1200" smtClean="0">
              <a:solidFill>
                <a:schemeClr val="bg1"/>
              </a:solidFill>
            </a:rPr>
            <a:t>Environmental services </a:t>
          </a:r>
          <a:endParaRPr lang="en-GB" sz="1400" b="1" kern="1200" dirty="0">
            <a:solidFill>
              <a:schemeClr val="bg1"/>
            </a:solidFill>
          </a:endParaRPr>
        </a:p>
      </dsp:txBody>
      <dsp:txXfrm>
        <a:off x="1271289" y="2999499"/>
        <a:ext cx="1185009" cy="1137718"/>
      </dsp:txXfrm>
    </dsp:sp>
    <dsp:sp modelId="{B51DE146-FC3B-4589-9FB4-EBFDFC052A66}">
      <dsp:nvSpPr>
        <dsp:cNvPr id="0" name=""/>
        <dsp:cNvSpPr/>
      </dsp:nvSpPr>
      <dsp:spPr>
        <a:xfrm>
          <a:off x="1120829" y="890032"/>
          <a:ext cx="1485926" cy="1485926"/>
        </a:xfrm>
        <a:prstGeom prst="ellipse">
          <a:avLst/>
        </a:prstGeom>
        <a:solidFill>
          <a:schemeClr val="accent1">
            <a:shade val="80000"/>
            <a:alpha val="50000"/>
            <a:hueOff val="-9"/>
            <a:satOff val="3987"/>
            <a:lumOff val="5154"/>
            <a:alphaOff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b="1" kern="1200" smtClean="0">
              <a:solidFill>
                <a:schemeClr val="bg1"/>
              </a:solidFill>
            </a:rPr>
            <a:t>Government services </a:t>
          </a:r>
          <a:endParaRPr lang="en-GB" sz="1400" b="1" kern="1200" dirty="0">
            <a:solidFill>
              <a:schemeClr val="bg1"/>
            </a:solidFill>
          </a:endParaRPr>
        </a:p>
      </dsp:txBody>
      <dsp:txXfrm>
        <a:off x="1338438" y="1107641"/>
        <a:ext cx="1050708" cy="1050708"/>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C1719C-4574-5E4B-B3AD-A2BE107B7389}" type="datetimeFigureOut">
              <a:rPr lang="en-US" smtClean="0"/>
              <a:t>14/01/16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9DB239-8878-2F4C-9D52-AD19DD71C01F}" type="slidenum">
              <a:rPr lang="en-US" smtClean="0"/>
              <a:t>‹#›</a:t>
            </a:fld>
            <a:endParaRPr lang="en-US"/>
          </a:p>
        </p:txBody>
      </p:sp>
    </p:spTree>
    <p:extLst>
      <p:ext uri="{BB962C8B-B14F-4D97-AF65-F5344CB8AC3E}">
        <p14:creationId xmlns:p14="http://schemas.microsoft.com/office/powerpoint/2010/main" val="180800693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Introduce self</a:t>
            </a:r>
          </a:p>
          <a:p>
            <a:pPr marL="628650" lvl="1" indent="-171450">
              <a:buFont typeface="Arial"/>
              <a:buChar char="•"/>
            </a:pPr>
            <a:r>
              <a:rPr lang="en-US" dirty="0" smtClean="0"/>
              <a:t>Name, institution,</a:t>
            </a:r>
            <a:r>
              <a:rPr lang="en-US" baseline="0" dirty="0" smtClean="0"/>
              <a:t> PhD student </a:t>
            </a:r>
          </a:p>
          <a:p>
            <a:pPr marL="628650" lvl="1" indent="-171450">
              <a:buFontTx/>
              <a:buChar char="-"/>
            </a:pPr>
            <a:endParaRPr lang="en-US" baseline="0" dirty="0" smtClean="0"/>
          </a:p>
          <a:p>
            <a:pPr marL="171450" lvl="0" indent="-171450">
              <a:buFont typeface="Arial"/>
              <a:buChar char="•"/>
            </a:pPr>
            <a:r>
              <a:rPr lang="en-US" baseline="0" dirty="0" smtClean="0"/>
              <a:t>Presenting my paper, which is based on part of my PhD research which is broadly looking at social processes of following and exploring the lived experiences of employees in UK public sector contexts as part of this </a:t>
            </a:r>
            <a:endParaRPr lang="en-US" dirty="0"/>
          </a:p>
        </p:txBody>
      </p:sp>
      <p:sp>
        <p:nvSpPr>
          <p:cNvPr id="4" name="Slide Number Placeholder 3"/>
          <p:cNvSpPr>
            <a:spLocks noGrp="1"/>
          </p:cNvSpPr>
          <p:nvPr>
            <p:ph type="sldNum" sz="quarter" idx="10"/>
          </p:nvPr>
        </p:nvSpPr>
        <p:spPr/>
        <p:txBody>
          <a:bodyPr/>
          <a:lstStyle/>
          <a:p>
            <a:fld id="{539DB239-8878-2F4C-9D52-AD19DD71C01F}" type="slidenum">
              <a:rPr lang="en-US" smtClean="0"/>
              <a:t>1</a:t>
            </a:fld>
            <a:endParaRPr lang="en-US"/>
          </a:p>
        </p:txBody>
      </p:sp>
    </p:spTree>
    <p:extLst>
      <p:ext uri="{BB962C8B-B14F-4D97-AF65-F5344CB8AC3E}">
        <p14:creationId xmlns:p14="http://schemas.microsoft.com/office/powerpoint/2010/main" val="3017318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What I’ll</a:t>
            </a:r>
            <a:r>
              <a:rPr lang="en-US" baseline="0" dirty="0" smtClean="0"/>
              <a:t> cover today </a:t>
            </a:r>
          </a:p>
          <a:p>
            <a:pPr marL="171450" indent="-171450">
              <a:buFont typeface="Arial"/>
              <a:buChar char="•"/>
            </a:pPr>
            <a:endParaRPr lang="en-US" baseline="0" dirty="0" smtClean="0"/>
          </a:p>
          <a:p>
            <a:pPr marL="171450" indent="-171450">
              <a:buFont typeface="Arial"/>
              <a:buChar char="•"/>
            </a:pPr>
            <a:r>
              <a:rPr lang="en-US" baseline="0" dirty="0" smtClean="0"/>
              <a:t>Added in extracts from the visual diaries, which weren’t presented in the paper </a:t>
            </a:r>
          </a:p>
        </p:txBody>
      </p:sp>
      <p:sp>
        <p:nvSpPr>
          <p:cNvPr id="4" name="Slide Number Placeholder 3"/>
          <p:cNvSpPr>
            <a:spLocks noGrp="1"/>
          </p:cNvSpPr>
          <p:nvPr>
            <p:ph type="sldNum" sz="quarter" idx="10"/>
          </p:nvPr>
        </p:nvSpPr>
        <p:spPr/>
        <p:txBody>
          <a:bodyPr/>
          <a:lstStyle/>
          <a:p>
            <a:fld id="{539DB239-8878-2F4C-9D52-AD19DD71C01F}" type="slidenum">
              <a:rPr lang="en-US" smtClean="0"/>
              <a:t>2</a:t>
            </a:fld>
            <a:endParaRPr lang="en-US"/>
          </a:p>
        </p:txBody>
      </p:sp>
    </p:spTree>
    <p:extLst>
      <p:ext uri="{BB962C8B-B14F-4D97-AF65-F5344CB8AC3E}">
        <p14:creationId xmlns:p14="http://schemas.microsoft.com/office/powerpoint/2010/main" val="2585750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dirty="0" smtClean="0"/>
              <a:t>To</a:t>
            </a:r>
            <a:r>
              <a:rPr lang="en-US" baseline="0" dirty="0" smtClean="0"/>
              <a:t> give you a bit of background on the focus of my research, these are loosely my aims of what I am hoping to achieve and what has driven me to do the research in the way that I have.</a:t>
            </a:r>
          </a:p>
          <a:p>
            <a:pPr marL="171450" indent="-171450">
              <a:buFont typeface="Arial"/>
              <a:buChar char="•"/>
            </a:pPr>
            <a:endParaRPr lang="en-US" baseline="0" dirty="0" smtClean="0"/>
          </a:p>
          <a:p>
            <a:pPr marL="171450" indent="-171450">
              <a:buFont typeface="Arial"/>
              <a:buChar char="•"/>
            </a:pPr>
            <a:r>
              <a:rPr lang="en-US" b="1" baseline="0" dirty="0" smtClean="0"/>
              <a:t>Imbalance</a:t>
            </a:r>
          </a:p>
          <a:p>
            <a:pPr marL="628650" lvl="1" indent="-171450">
              <a:buFont typeface="Arial"/>
              <a:buChar char="•"/>
            </a:pPr>
            <a:r>
              <a:rPr lang="en-US" baseline="0" dirty="0" smtClean="0"/>
              <a:t>Followers are still exempt from many leadership theories, or seen as an add on. E.g. authentic leadership development</a:t>
            </a:r>
          </a:p>
          <a:p>
            <a:pPr marL="628650" lvl="1" indent="-171450">
              <a:buFont typeface="Arial"/>
              <a:buChar char="•"/>
            </a:pPr>
            <a:r>
              <a:rPr lang="en-US" baseline="0" dirty="0" smtClean="0"/>
              <a:t>Much of contemporary literature is about what we need to change/what we need to look at----this now needs to be done</a:t>
            </a:r>
          </a:p>
          <a:p>
            <a:pPr marL="0" indent="0">
              <a:buFont typeface="Arial"/>
              <a:buNone/>
            </a:pPr>
            <a:endParaRPr lang="en-US" baseline="0" dirty="0" smtClean="0"/>
          </a:p>
          <a:p>
            <a:pPr marL="171450" indent="-171450">
              <a:buFont typeface="Arial"/>
              <a:buChar char="•"/>
            </a:pPr>
            <a:r>
              <a:rPr lang="en-US" b="1" baseline="0" dirty="0" smtClean="0"/>
              <a:t>Exploring processes of following</a:t>
            </a:r>
          </a:p>
          <a:p>
            <a:pPr marL="628650" lvl="1" indent="-171450">
              <a:buFont typeface="Arial"/>
              <a:buChar char="•"/>
            </a:pPr>
            <a:r>
              <a:rPr lang="en-US" baseline="0" dirty="0" smtClean="0"/>
              <a:t>fits with my </a:t>
            </a:r>
            <a:r>
              <a:rPr lang="en-US" baseline="0" dirty="0" err="1" smtClean="0"/>
              <a:t>rel</a:t>
            </a:r>
            <a:r>
              <a:rPr lang="en-US" baseline="0" dirty="0" smtClean="0"/>
              <a:t> </a:t>
            </a:r>
            <a:r>
              <a:rPr lang="en-US" baseline="0" dirty="0" err="1" smtClean="0"/>
              <a:t>soc</a:t>
            </a:r>
            <a:r>
              <a:rPr lang="en-US" baseline="0" dirty="0" smtClean="0"/>
              <a:t> con approach which focuses on processes rather than fixed states </a:t>
            </a:r>
          </a:p>
          <a:p>
            <a:pPr marL="6286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stop trying to describe followers and begin to understand the processes that individuals engage in when following </a:t>
            </a:r>
          </a:p>
          <a:p>
            <a:pPr marL="171450" indent="-171450">
              <a:buFont typeface="Arial"/>
              <a:buChar char="•"/>
            </a:pPr>
            <a:endParaRPr lang="en-US" baseline="0" dirty="0" smtClean="0"/>
          </a:p>
          <a:p>
            <a:pPr marL="171450" indent="-171450">
              <a:buFont typeface="Arial"/>
              <a:buChar char="•"/>
            </a:pPr>
            <a:r>
              <a:rPr lang="en-US" b="1" baseline="0" dirty="0" smtClean="0"/>
              <a:t>Exploring lived experiences</a:t>
            </a:r>
            <a:r>
              <a:rPr lang="en-US" baseline="0" dirty="0" smtClean="0"/>
              <a:t>- rather than trying to measure or rate effectiveness and types, I’m particularly interested in learning about experiences from followers themselves</a:t>
            </a:r>
          </a:p>
          <a:p>
            <a:pPr marL="171450" indent="-171450">
              <a:buFont typeface="Arial"/>
              <a:buChar char="•"/>
            </a:pPr>
            <a:endParaRPr lang="en-US" baseline="0" dirty="0" smtClean="0"/>
          </a:p>
          <a:p>
            <a:pPr marL="171450" indent="-171450">
              <a:buFont typeface="Arial"/>
              <a:buChar char="•"/>
            </a:pPr>
            <a:r>
              <a:rPr lang="en-US" b="1" baseline="0" dirty="0" err="1" smtClean="0"/>
              <a:t>Qual</a:t>
            </a:r>
            <a:r>
              <a:rPr lang="en-US" b="1" baseline="0" dirty="0" smtClean="0"/>
              <a:t> and visual</a:t>
            </a:r>
          </a:p>
          <a:p>
            <a:pPr marL="628650" lvl="1" indent="-171450">
              <a:buFont typeface="Arial"/>
              <a:buChar char="•"/>
            </a:pPr>
            <a:r>
              <a:rPr lang="en-US" baseline="0" dirty="0" smtClean="0"/>
              <a:t>richer insights, and visual enables co-constructions together and a more relational way of researching</a:t>
            </a:r>
          </a:p>
          <a:p>
            <a:pPr marL="628650" lvl="1" indent="-171450">
              <a:buFont typeface="Arial"/>
              <a:buChar char="•"/>
            </a:pPr>
            <a:r>
              <a:rPr lang="en-US" baseline="0" dirty="0" smtClean="0"/>
              <a:t>In </a:t>
            </a:r>
            <a:r>
              <a:rPr lang="en-US" baseline="0" dirty="0" err="1" smtClean="0"/>
              <a:t>Uhl-Biens</a:t>
            </a:r>
            <a:r>
              <a:rPr lang="en-US" baseline="0" dirty="0" smtClean="0"/>
              <a:t> review of the literature it highlighted the significant different between quant studies and the very few social constructionist studies</a:t>
            </a:r>
          </a:p>
          <a:p>
            <a:pPr marL="628650" lvl="1" indent="-171450">
              <a:buFont typeface="Arial"/>
              <a:buChar char="•"/>
            </a:pPr>
            <a:r>
              <a:rPr lang="en-US" baseline="0" dirty="0" err="1" smtClean="0"/>
              <a:t>Carsten</a:t>
            </a:r>
            <a:r>
              <a:rPr lang="en-US" baseline="0" dirty="0" smtClean="0"/>
              <a:t> et al (2010) commented that further research needs to be done and we need to acknowledge that followership will have different meanings to different individuals</a:t>
            </a:r>
          </a:p>
          <a:p>
            <a:pPr marL="171450" indent="-171450">
              <a:buFont typeface="Arial"/>
              <a:buChar char="•"/>
            </a:pPr>
            <a:endParaRPr lang="en-US" baseline="0" dirty="0" smtClean="0"/>
          </a:p>
          <a:p>
            <a:pPr marL="171450" indent="-171450">
              <a:buFont typeface="Arial"/>
              <a:buChar char="•"/>
            </a:pPr>
            <a:r>
              <a:rPr lang="en-US" b="1" baseline="0" dirty="0" smtClean="0"/>
              <a:t>Empirical</a:t>
            </a:r>
            <a:r>
              <a:rPr lang="en-US" baseline="0" dirty="0" smtClean="0"/>
              <a:t>- to critique existing conceptual theories and to bring to life contemporary propositions to understand them in practice</a:t>
            </a:r>
          </a:p>
          <a:p>
            <a:pPr marL="171450" indent="-171450">
              <a:buFont typeface="Arial"/>
              <a:buChar char="•"/>
            </a:pPr>
            <a:endParaRPr lang="en-US" baseline="0" dirty="0" smtClean="0"/>
          </a:p>
          <a:p>
            <a:pPr marL="171450" indent="-171450">
              <a:buFont typeface="Arial"/>
              <a:buChar char="•"/>
            </a:pPr>
            <a:r>
              <a:rPr lang="en-US" b="1" baseline="0" dirty="0" smtClean="0"/>
              <a:t>Central focus</a:t>
            </a:r>
            <a:r>
              <a:rPr lang="en-US" baseline="0" dirty="0" smtClean="0"/>
              <a:t>- followers as topic and followers as participants “follower focused”</a:t>
            </a:r>
          </a:p>
          <a:p>
            <a:pPr marL="171450" indent="-171450">
              <a:buFont typeface="Arial"/>
              <a:buChar char="•"/>
            </a:pPr>
            <a:endParaRPr lang="en-US" baseline="0" dirty="0" smtClean="0"/>
          </a:p>
          <a:p>
            <a:pPr marL="171450" indent="-171450">
              <a:buFont typeface="Arial"/>
              <a:buChar char="•"/>
            </a:pPr>
            <a:endParaRPr lang="en-US" baseline="0" dirty="0" smtClean="0"/>
          </a:p>
          <a:p>
            <a:pPr marL="628650" lvl="1" indent="-171450">
              <a:buFont typeface="Arial"/>
              <a:buChar char="•"/>
            </a:pPr>
            <a:endParaRPr lang="en-US" baseline="0" dirty="0" smtClean="0"/>
          </a:p>
          <a:p>
            <a:pPr marL="171450" indent="-171450">
              <a:buFont typeface="Arial"/>
              <a:buChar char="•"/>
            </a:pPr>
            <a:endParaRPr lang="en-US" baseline="0" dirty="0" smtClean="0"/>
          </a:p>
        </p:txBody>
      </p:sp>
      <p:sp>
        <p:nvSpPr>
          <p:cNvPr id="4" name="Slide Number Placeholder 3"/>
          <p:cNvSpPr>
            <a:spLocks noGrp="1"/>
          </p:cNvSpPr>
          <p:nvPr>
            <p:ph type="sldNum" sz="quarter" idx="10"/>
          </p:nvPr>
        </p:nvSpPr>
        <p:spPr/>
        <p:txBody>
          <a:bodyPr/>
          <a:lstStyle/>
          <a:p>
            <a:fld id="{539DB239-8878-2F4C-9D52-AD19DD71C01F}" type="slidenum">
              <a:rPr lang="en-US" smtClean="0"/>
              <a:t>3</a:t>
            </a:fld>
            <a:endParaRPr lang="en-US"/>
          </a:p>
        </p:txBody>
      </p:sp>
    </p:spTree>
    <p:extLst>
      <p:ext uri="{BB962C8B-B14F-4D97-AF65-F5344CB8AC3E}">
        <p14:creationId xmlns:p14="http://schemas.microsoft.com/office/powerpoint/2010/main" val="3783777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research design was three</a:t>
            </a:r>
            <a:r>
              <a:rPr lang="en-US" baseline="0" dirty="0" smtClean="0"/>
              <a:t> phases </a:t>
            </a:r>
          </a:p>
          <a:p>
            <a:endParaRPr lang="en-US" baseline="0" dirty="0" smtClean="0"/>
          </a:p>
          <a:p>
            <a:r>
              <a:rPr lang="en-US" baseline="0" dirty="0" smtClean="0"/>
              <a:t>I chose to use multiple methods because…</a:t>
            </a:r>
          </a:p>
          <a:p>
            <a:endParaRPr lang="en-US" baseline="0" dirty="0" smtClean="0"/>
          </a:p>
          <a:p>
            <a:r>
              <a:rPr lang="en-US" baseline="0" dirty="0" smtClean="0"/>
              <a:t>I chose to use qualitative methods because…</a:t>
            </a:r>
          </a:p>
          <a:p>
            <a:endParaRPr lang="en-US" baseline="0" dirty="0" smtClean="0"/>
          </a:p>
          <a:p>
            <a:r>
              <a:rPr lang="en-US" baseline="0" dirty="0" smtClean="0"/>
              <a:t>I chose to use visual methods because…</a:t>
            </a:r>
          </a:p>
          <a:p>
            <a:pPr marL="628650" lvl="1" indent="-171450">
              <a:buFont typeface="Arial"/>
              <a:buChar char="•"/>
            </a:pPr>
            <a:r>
              <a:rPr lang="en-US" baseline="0" dirty="0" smtClean="0"/>
              <a:t>Is called for in org field…not don</a:t>
            </a:r>
            <a:r>
              <a:rPr lang="fr-FR" baseline="0" dirty="0" smtClean="0"/>
              <a:t>e in </a:t>
            </a:r>
            <a:r>
              <a:rPr lang="fr-FR" baseline="0" dirty="0" err="1" smtClean="0"/>
              <a:t>followership</a:t>
            </a:r>
            <a:r>
              <a:rPr lang="fr-FR" baseline="0" dirty="0" smtClean="0"/>
              <a:t> </a:t>
            </a:r>
            <a:r>
              <a:rPr lang="fr-FR" baseline="0" dirty="0" err="1" smtClean="0"/>
              <a:t>field</a:t>
            </a:r>
            <a:r>
              <a:rPr lang="fr-FR" baseline="0" dirty="0" smtClean="0"/>
              <a:t> and </a:t>
            </a:r>
            <a:r>
              <a:rPr lang="fr-FR" baseline="0" dirty="0" err="1" smtClean="0"/>
              <a:t>also</a:t>
            </a:r>
            <a:r>
              <a:rPr lang="fr-FR" baseline="0" dirty="0" smtClean="0"/>
              <a:t> v rare in leadership </a:t>
            </a:r>
            <a:r>
              <a:rPr lang="fr-FR" baseline="0" dirty="0" err="1" smtClean="0"/>
              <a:t>field</a:t>
            </a:r>
            <a:endParaRPr lang="fr-FR" baseline="0" dirty="0" smtClean="0"/>
          </a:p>
          <a:p>
            <a:pPr marL="628650" lvl="1" indent="-171450">
              <a:buFont typeface="Arial"/>
              <a:buChar char="•"/>
            </a:pPr>
            <a:r>
              <a:rPr lang="fr-FR" baseline="0" dirty="0" err="1" smtClean="0"/>
              <a:t>I’ve</a:t>
            </a:r>
            <a:r>
              <a:rPr lang="fr-FR" baseline="0" dirty="0" smtClean="0"/>
              <a:t> </a:t>
            </a:r>
            <a:r>
              <a:rPr lang="fr-FR" baseline="0" dirty="0" err="1" smtClean="0"/>
              <a:t>found</a:t>
            </a:r>
            <a:r>
              <a:rPr lang="fr-FR" baseline="0" dirty="0" smtClean="0"/>
              <a:t> </a:t>
            </a:r>
            <a:r>
              <a:rPr lang="fr-FR" baseline="0" dirty="0" err="1" smtClean="0"/>
              <a:t>it</a:t>
            </a:r>
            <a:r>
              <a:rPr lang="fr-FR" baseline="0" dirty="0" smtClean="0"/>
              <a:t> </a:t>
            </a:r>
            <a:r>
              <a:rPr lang="fr-FR" baseline="0" dirty="0" err="1" smtClean="0"/>
              <a:t>allows</a:t>
            </a:r>
            <a:r>
              <a:rPr lang="fr-FR" baseline="0" dirty="0" smtClean="0"/>
              <a:t> for </a:t>
            </a:r>
            <a:r>
              <a:rPr lang="fr-FR" baseline="0" dirty="0" err="1" smtClean="0"/>
              <a:t>deep</a:t>
            </a:r>
            <a:r>
              <a:rPr lang="fr-FR" baseline="0" dirty="0" smtClean="0"/>
              <a:t> </a:t>
            </a:r>
            <a:r>
              <a:rPr lang="fr-FR" baseline="0" dirty="0" err="1" smtClean="0"/>
              <a:t>reflections</a:t>
            </a:r>
            <a:r>
              <a:rPr lang="fr-FR" baseline="0" dirty="0" smtClean="0"/>
              <a:t> and </a:t>
            </a:r>
            <a:r>
              <a:rPr lang="fr-FR" baseline="0" dirty="0" err="1" smtClean="0"/>
              <a:t>rich</a:t>
            </a:r>
            <a:r>
              <a:rPr lang="fr-FR" baseline="0" dirty="0" smtClean="0"/>
              <a:t> story </a:t>
            </a:r>
            <a:r>
              <a:rPr lang="fr-FR" baseline="0" dirty="0" err="1" smtClean="0"/>
              <a:t>telling</a:t>
            </a:r>
            <a:r>
              <a:rPr lang="fr-FR" baseline="0" dirty="0" smtClean="0"/>
              <a:t> </a:t>
            </a:r>
          </a:p>
          <a:p>
            <a:pPr marL="628650" lvl="1" indent="-171450">
              <a:buFont typeface="Arial"/>
              <a:buChar char="•"/>
            </a:pPr>
            <a:r>
              <a:rPr lang="fr-FR" baseline="0" dirty="0" smtClean="0"/>
              <a:t>I </a:t>
            </a:r>
            <a:r>
              <a:rPr lang="fr-FR" baseline="0" dirty="0" err="1" smtClean="0"/>
              <a:t>was</a:t>
            </a:r>
            <a:r>
              <a:rPr lang="fr-FR" baseline="0" dirty="0" smtClean="0"/>
              <a:t> </a:t>
            </a:r>
            <a:r>
              <a:rPr lang="fr-FR" baseline="0" dirty="0" err="1" smtClean="0"/>
              <a:t>also</a:t>
            </a:r>
            <a:r>
              <a:rPr lang="fr-FR" baseline="0" dirty="0" smtClean="0"/>
              <a:t> able to </a:t>
            </a:r>
            <a:r>
              <a:rPr lang="fr-FR" baseline="0" dirty="0" err="1" smtClean="0"/>
              <a:t>interpret</a:t>
            </a:r>
            <a:r>
              <a:rPr lang="fr-FR" baseline="0" dirty="0" smtClean="0"/>
              <a:t> the images </a:t>
            </a:r>
            <a:r>
              <a:rPr lang="fr-FR" baseline="0" dirty="0" err="1" smtClean="0"/>
              <a:t>during</a:t>
            </a:r>
            <a:r>
              <a:rPr lang="fr-FR" baseline="0" dirty="0" smtClean="0"/>
              <a:t> the interviews and </a:t>
            </a:r>
            <a:r>
              <a:rPr lang="fr-FR" baseline="0" dirty="0" err="1" smtClean="0"/>
              <a:t>ask</a:t>
            </a:r>
            <a:r>
              <a:rPr lang="fr-FR" baseline="0" dirty="0" smtClean="0"/>
              <a:t> questions and </a:t>
            </a:r>
            <a:r>
              <a:rPr lang="fr-FR" baseline="0" dirty="0" err="1" smtClean="0"/>
              <a:t>make</a:t>
            </a:r>
            <a:r>
              <a:rPr lang="fr-FR" baseline="0" dirty="0" smtClean="0"/>
              <a:t> </a:t>
            </a:r>
            <a:r>
              <a:rPr lang="fr-FR" baseline="0" dirty="0" err="1" smtClean="0"/>
              <a:t>comments</a:t>
            </a:r>
            <a:r>
              <a:rPr lang="fr-FR" baseline="0" dirty="0" smtClean="0"/>
              <a:t> </a:t>
            </a:r>
            <a:r>
              <a:rPr lang="fr-FR" baseline="0" dirty="0" err="1" smtClean="0"/>
              <a:t>myself</a:t>
            </a:r>
            <a:r>
              <a:rPr lang="fr-FR" baseline="0" dirty="0" smtClean="0"/>
              <a:t> and engage in discussions </a:t>
            </a:r>
            <a:r>
              <a:rPr lang="fr-FR" baseline="0" dirty="0" err="1" smtClean="0"/>
              <a:t>with</a:t>
            </a:r>
            <a:r>
              <a:rPr lang="fr-FR" baseline="0" dirty="0" smtClean="0"/>
              <a:t> participants</a:t>
            </a:r>
          </a:p>
          <a:p>
            <a:pPr marL="628650" lvl="1" indent="-171450">
              <a:buFont typeface="Arial"/>
              <a:buChar char="•"/>
            </a:pPr>
            <a:r>
              <a:rPr lang="fr-FR" baseline="0" dirty="0" smtClean="0"/>
              <a:t>I </a:t>
            </a:r>
            <a:r>
              <a:rPr lang="fr-FR" baseline="0" dirty="0" err="1" smtClean="0"/>
              <a:t>piloted</a:t>
            </a:r>
            <a:r>
              <a:rPr lang="fr-FR" baseline="0" dirty="0" smtClean="0"/>
              <a:t> </a:t>
            </a:r>
            <a:r>
              <a:rPr lang="fr-FR" baseline="0" dirty="0" err="1" smtClean="0"/>
              <a:t>this</a:t>
            </a:r>
            <a:r>
              <a:rPr lang="fr-FR" baseline="0" dirty="0" smtClean="0"/>
              <a:t> </a:t>
            </a:r>
            <a:r>
              <a:rPr lang="fr-FR" baseline="0" dirty="0" err="1" smtClean="0"/>
              <a:t>myself</a:t>
            </a:r>
            <a:r>
              <a:rPr lang="fr-FR" baseline="0" dirty="0" smtClean="0"/>
              <a:t> and </a:t>
            </a:r>
            <a:r>
              <a:rPr lang="fr-FR" baseline="0" dirty="0" err="1" smtClean="0"/>
              <a:t>shared</a:t>
            </a:r>
            <a:r>
              <a:rPr lang="fr-FR" baseline="0" dirty="0" smtClean="0"/>
              <a:t> </a:t>
            </a:r>
            <a:r>
              <a:rPr lang="fr-FR" baseline="0" dirty="0" err="1" smtClean="0"/>
              <a:t>examples</a:t>
            </a:r>
            <a:r>
              <a:rPr lang="fr-FR" baseline="0" dirty="0" smtClean="0"/>
              <a:t> of </a:t>
            </a:r>
            <a:r>
              <a:rPr lang="fr-FR" baseline="0" dirty="0" err="1" smtClean="0"/>
              <a:t>this</a:t>
            </a:r>
            <a:r>
              <a:rPr lang="fr-FR" baseline="0" dirty="0" smtClean="0"/>
              <a:t> to participants </a:t>
            </a:r>
            <a:endParaRPr lang="en-US" dirty="0"/>
          </a:p>
        </p:txBody>
      </p:sp>
      <p:sp>
        <p:nvSpPr>
          <p:cNvPr id="4" name="Slide Number Placeholder 3"/>
          <p:cNvSpPr>
            <a:spLocks noGrp="1"/>
          </p:cNvSpPr>
          <p:nvPr>
            <p:ph type="sldNum" sz="quarter" idx="10"/>
          </p:nvPr>
        </p:nvSpPr>
        <p:spPr/>
        <p:txBody>
          <a:bodyPr/>
          <a:lstStyle/>
          <a:p>
            <a:fld id="{539DB239-8878-2F4C-9D52-AD19DD71C01F}" type="slidenum">
              <a:rPr lang="en-US" smtClean="0"/>
              <a:t>4</a:t>
            </a:fld>
            <a:endParaRPr lang="en-US"/>
          </a:p>
        </p:txBody>
      </p:sp>
    </p:spTree>
    <p:extLst>
      <p:ext uri="{BB962C8B-B14F-4D97-AF65-F5344CB8AC3E}">
        <p14:creationId xmlns:p14="http://schemas.microsoft.com/office/powerpoint/2010/main" val="1746346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research was based in the UK public</a:t>
            </a:r>
            <a:r>
              <a:rPr lang="en-US" baseline="0" dirty="0" smtClean="0"/>
              <a:t> sector context</a:t>
            </a:r>
          </a:p>
          <a:p>
            <a:pPr marL="171450" indent="-171450">
              <a:buFont typeface="Arial"/>
              <a:buChar char="•"/>
            </a:pPr>
            <a:r>
              <a:rPr lang="en-US" baseline="0" dirty="0" smtClean="0"/>
              <a:t>Heavy hierarchies and levels of management</a:t>
            </a:r>
          </a:p>
          <a:p>
            <a:pPr marL="171450" indent="-171450">
              <a:buFont typeface="Arial"/>
              <a:buChar char="•"/>
            </a:pPr>
            <a:r>
              <a:rPr lang="en-US" baseline="0" dirty="0" smtClean="0"/>
              <a:t>Apparent changes to </a:t>
            </a:r>
            <a:r>
              <a:rPr lang="en-US" baseline="0" dirty="0" err="1" smtClean="0"/>
              <a:t>indiviualisation</a:t>
            </a:r>
            <a:r>
              <a:rPr lang="en-US" baseline="0" dirty="0" smtClean="0"/>
              <a:t> and empowerment of individuals </a:t>
            </a:r>
          </a:p>
          <a:p>
            <a:pPr marL="171450" indent="-171450">
              <a:buFont typeface="Arial"/>
              <a:buChar char="•"/>
            </a:pPr>
            <a:endParaRPr lang="en-US" baseline="0" dirty="0" smtClean="0"/>
          </a:p>
          <a:p>
            <a:pPr marL="0" indent="0">
              <a:buFont typeface="Arial"/>
              <a:buNone/>
            </a:pPr>
            <a:r>
              <a:rPr lang="en-US" baseline="0" dirty="0" smtClean="0"/>
              <a:t>Focus on individual experiences but </a:t>
            </a:r>
            <a:r>
              <a:rPr lang="en-US" baseline="0" dirty="0" err="1" smtClean="0"/>
              <a:t>recognise</a:t>
            </a:r>
            <a:r>
              <a:rPr lang="en-US" baseline="0" dirty="0" smtClean="0"/>
              <a:t> and acknowledge the role of context </a:t>
            </a:r>
          </a:p>
          <a:p>
            <a:pPr marL="0" indent="0">
              <a:buFont typeface="Arial"/>
              <a:buNone/>
            </a:pPr>
            <a:endParaRPr lang="en-US" baseline="0" dirty="0" smtClean="0"/>
          </a:p>
          <a:p>
            <a:pPr marL="0" indent="0">
              <a:buFont typeface="Arial"/>
              <a:buNone/>
            </a:pPr>
            <a:endParaRPr lang="en-US" baseline="0" dirty="0" smtClean="0"/>
          </a:p>
          <a:p>
            <a:pPr marL="0" indent="0">
              <a:buFont typeface="Arial"/>
              <a:buNone/>
            </a:pPr>
            <a:endParaRPr lang="en-US" baseline="0" dirty="0" smtClean="0"/>
          </a:p>
          <a:p>
            <a:pPr marL="0" indent="0">
              <a:buFont typeface="Arial"/>
              <a:buNone/>
            </a:pPr>
            <a:endParaRPr lang="en-US" baseline="0" dirty="0" smtClean="0"/>
          </a:p>
        </p:txBody>
      </p:sp>
      <p:sp>
        <p:nvSpPr>
          <p:cNvPr id="4" name="Slide Number Placeholder 3"/>
          <p:cNvSpPr>
            <a:spLocks noGrp="1"/>
          </p:cNvSpPr>
          <p:nvPr>
            <p:ph type="sldNum" sz="quarter" idx="10"/>
          </p:nvPr>
        </p:nvSpPr>
        <p:spPr/>
        <p:txBody>
          <a:bodyPr/>
          <a:lstStyle/>
          <a:p>
            <a:fld id="{539DB239-8878-2F4C-9D52-AD19DD71C01F}" type="slidenum">
              <a:rPr lang="en-US" smtClean="0"/>
              <a:t>5</a:t>
            </a:fld>
            <a:endParaRPr lang="en-US"/>
          </a:p>
        </p:txBody>
      </p:sp>
    </p:spTree>
    <p:extLst>
      <p:ext uri="{BB962C8B-B14F-4D97-AF65-F5344CB8AC3E}">
        <p14:creationId xmlns:p14="http://schemas.microsoft.com/office/powerpoint/2010/main" val="1311682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a:t>
            </a:r>
            <a:r>
              <a:rPr lang="en-US" baseline="0" dirty="0" smtClean="0"/>
              <a:t> I </a:t>
            </a:r>
            <a:r>
              <a:rPr lang="en-US" baseline="0" dirty="0" err="1" smtClean="0"/>
              <a:t>analysed</a:t>
            </a:r>
            <a:r>
              <a:rPr lang="en-US" baseline="0" dirty="0" smtClean="0"/>
              <a:t> – I’m currently half way and have hundreds of codes/themes </a:t>
            </a:r>
          </a:p>
          <a:p>
            <a:endParaRPr lang="en-US" baseline="0" dirty="0" smtClean="0"/>
          </a:p>
          <a:p>
            <a:r>
              <a:rPr lang="en-US" baseline="0" dirty="0" smtClean="0"/>
              <a:t>I picked two to present in my paper</a:t>
            </a:r>
          </a:p>
          <a:p>
            <a:endParaRPr lang="en-US" baseline="0" dirty="0" smtClean="0"/>
          </a:p>
          <a:p>
            <a:r>
              <a:rPr lang="en-US" baseline="0" dirty="0" smtClean="0"/>
              <a:t>I’ll now share some illustrative quotes and images from the diaries, relating to these two themes. These are further discussed in my paper though.</a:t>
            </a:r>
          </a:p>
          <a:p>
            <a:endParaRPr lang="en-US" dirty="0"/>
          </a:p>
        </p:txBody>
      </p:sp>
      <p:sp>
        <p:nvSpPr>
          <p:cNvPr id="4" name="Slide Number Placeholder 3"/>
          <p:cNvSpPr>
            <a:spLocks noGrp="1"/>
          </p:cNvSpPr>
          <p:nvPr>
            <p:ph type="sldNum" sz="quarter" idx="10"/>
          </p:nvPr>
        </p:nvSpPr>
        <p:spPr/>
        <p:txBody>
          <a:bodyPr/>
          <a:lstStyle/>
          <a:p>
            <a:fld id="{539DB239-8878-2F4C-9D52-AD19DD71C01F}" type="slidenum">
              <a:rPr lang="en-US" smtClean="0"/>
              <a:t>6</a:t>
            </a:fld>
            <a:endParaRPr lang="en-US"/>
          </a:p>
        </p:txBody>
      </p:sp>
    </p:spTree>
    <p:extLst>
      <p:ext uri="{BB962C8B-B14F-4D97-AF65-F5344CB8AC3E}">
        <p14:creationId xmlns:p14="http://schemas.microsoft.com/office/powerpoint/2010/main" val="3276882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Complexity </a:t>
            </a:r>
          </a:p>
          <a:p>
            <a:endParaRPr lang="en-US" dirty="0" smtClean="0"/>
          </a:p>
          <a:p>
            <a:pPr marL="0" marR="0" lvl="2" indent="0" algn="l" defTabSz="457200" rtl="0" eaLnBrk="1" fontAlgn="auto" latinLnBrk="0" hangingPunct="1">
              <a:lnSpc>
                <a:spcPct val="100000"/>
              </a:lnSpc>
              <a:spcBef>
                <a:spcPts val="0"/>
              </a:spcBef>
              <a:spcAft>
                <a:spcPts val="0"/>
              </a:spcAft>
              <a:buClrTx/>
              <a:buSzTx/>
              <a:buFontTx/>
              <a:buNone/>
              <a:tabLst/>
              <a:defRPr/>
            </a:pPr>
            <a:r>
              <a:rPr lang="en-GB" sz="1600" i="1" dirty="0" smtClean="0"/>
              <a:t>“It’s not that </a:t>
            </a:r>
            <a:r>
              <a:rPr lang="en-GB" sz="1600" b="1" i="1" dirty="0" smtClean="0"/>
              <a:t>simple</a:t>
            </a:r>
            <a:r>
              <a:rPr lang="en-GB" sz="1600" i="1" dirty="0" smtClean="0"/>
              <a:t>…leadership isn’t always based on seniority…</a:t>
            </a:r>
            <a:r>
              <a:rPr lang="en-GB" sz="1600" b="1" i="1" dirty="0" smtClean="0"/>
              <a:t>its about how they act and how people react to them </a:t>
            </a:r>
            <a:r>
              <a:rPr lang="en-GB" sz="1600" i="1" dirty="0" smtClean="0"/>
              <a:t>as much as your kind of hierarchical leaders”</a:t>
            </a:r>
          </a:p>
          <a:p>
            <a:pPr marL="0" marR="0" lvl="2" indent="0" algn="l" defTabSz="457200" rtl="0" eaLnBrk="1" fontAlgn="auto" latinLnBrk="0" hangingPunct="1">
              <a:lnSpc>
                <a:spcPct val="100000"/>
              </a:lnSpc>
              <a:spcBef>
                <a:spcPts val="0"/>
              </a:spcBef>
              <a:spcAft>
                <a:spcPts val="0"/>
              </a:spcAft>
              <a:buClrTx/>
              <a:buSzTx/>
              <a:buFontTx/>
              <a:buNone/>
              <a:tabLst/>
              <a:defRPr/>
            </a:pPr>
            <a:endParaRPr lang="en-GB" sz="1600" i="1" dirty="0" smtClean="0"/>
          </a:p>
          <a:p>
            <a:pPr marL="285750" indent="-285750">
              <a:buFont typeface="Arial" panose="020B0604020202020204" pitchFamily="34" charset="0"/>
              <a:buChar char="•"/>
            </a:pPr>
            <a:r>
              <a:rPr lang="en-GB" sz="1600" b="1" dirty="0" smtClean="0"/>
              <a:t>The claiming and granting of roles…struggles, rejections and questioning </a:t>
            </a:r>
          </a:p>
          <a:p>
            <a:pPr marL="285750" indent="-285750">
              <a:buFont typeface="Arial" panose="020B0604020202020204" pitchFamily="34" charset="0"/>
              <a:buChar char="•"/>
            </a:pPr>
            <a:endParaRPr lang="en-GB" sz="1600" i="1" dirty="0" smtClean="0"/>
          </a:p>
          <a:p>
            <a:pPr lvl="2"/>
            <a:r>
              <a:rPr lang="en-GB" sz="1600" i="1" dirty="0" smtClean="0"/>
              <a:t>“…because </a:t>
            </a:r>
            <a:r>
              <a:rPr lang="en-GB" sz="1600" b="1" i="1" dirty="0" smtClean="0"/>
              <a:t>we don’t carry with us the legitimacy </a:t>
            </a:r>
            <a:r>
              <a:rPr lang="en-GB" sz="1600" i="1" dirty="0" smtClean="0"/>
              <a:t>that comes from being senior, it makes our task that little bit harder” </a:t>
            </a:r>
            <a:r>
              <a:rPr lang="en-GB" sz="1600" dirty="0" smtClean="0"/>
              <a:t>[sic]</a:t>
            </a:r>
          </a:p>
          <a:p>
            <a:pPr lvl="2"/>
            <a:endParaRPr lang="en-GB" sz="1600" dirty="0" smtClean="0"/>
          </a:p>
          <a:p>
            <a:pPr lvl="2"/>
            <a:endParaRPr lang="en-GB" sz="1600" dirty="0" smtClean="0"/>
          </a:p>
          <a:p>
            <a:pPr marL="285750" indent="-285750">
              <a:buFont typeface="Arial" panose="020B0604020202020204" pitchFamily="34" charset="0"/>
              <a:buChar char="•"/>
            </a:pPr>
            <a:r>
              <a:rPr lang="en-GB" sz="1600" b="1" dirty="0" smtClean="0"/>
              <a:t>Having hierarchies to lean against…but not feeling them </a:t>
            </a:r>
          </a:p>
          <a:p>
            <a:endParaRPr lang="en-GB" sz="1600" i="1" dirty="0" smtClean="0"/>
          </a:p>
          <a:p>
            <a:pPr lvl="2"/>
            <a:r>
              <a:rPr lang="en-GB" sz="1600" i="1" dirty="0" smtClean="0"/>
              <a:t>“feeling that you know you’re all the same, </a:t>
            </a:r>
            <a:r>
              <a:rPr lang="en-GB" sz="1600" b="1" i="1" dirty="0" smtClean="0"/>
              <a:t>but no one is better than another person</a:t>
            </a:r>
            <a:r>
              <a:rPr lang="en-GB" sz="1600" i="1" dirty="0" smtClean="0"/>
              <a:t>…no one is belittled”</a:t>
            </a:r>
          </a:p>
          <a:p>
            <a:pPr lvl="2"/>
            <a:endParaRPr lang="en-GB" sz="1600" i="1" dirty="0" smtClean="0"/>
          </a:p>
          <a:p>
            <a:pPr lvl="2"/>
            <a:r>
              <a:rPr lang="en-GB" sz="1600" i="1" dirty="0" smtClean="0"/>
              <a:t>“they’re no bigger than you, they work </a:t>
            </a:r>
            <a:r>
              <a:rPr lang="en-GB" sz="1600" b="1" i="1" dirty="0" smtClean="0"/>
              <a:t>with</a:t>
            </a:r>
            <a:r>
              <a:rPr lang="en-GB" sz="1600" i="1" dirty="0" smtClean="0"/>
              <a:t> you, they understand” </a:t>
            </a:r>
          </a:p>
          <a:p>
            <a:endParaRPr lang="en-GB" sz="1600" dirty="0" smtClean="0"/>
          </a:p>
          <a:p>
            <a:pPr marL="0" marR="0" lvl="2" indent="0" algn="l" defTabSz="457200" rtl="0" eaLnBrk="1" fontAlgn="auto" latinLnBrk="0" hangingPunct="1">
              <a:lnSpc>
                <a:spcPct val="100000"/>
              </a:lnSpc>
              <a:spcBef>
                <a:spcPts val="0"/>
              </a:spcBef>
              <a:spcAft>
                <a:spcPts val="0"/>
              </a:spcAft>
              <a:buClrTx/>
              <a:buSzTx/>
              <a:buFontTx/>
              <a:buNone/>
              <a:tabLst/>
              <a:defRPr/>
            </a:pPr>
            <a:endParaRPr lang="en-GB" sz="1600" i="1" dirty="0" smtClean="0"/>
          </a:p>
          <a:p>
            <a:pPr marL="0" marR="0" lvl="2" indent="0" algn="l" defTabSz="457200" rtl="0" eaLnBrk="1" fontAlgn="auto" latinLnBrk="0" hangingPunct="1">
              <a:lnSpc>
                <a:spcPct val="100000"/>
              </a:lnSpc>
              <a:spcBef>
                <a:spcPts val="0"/>
              </a:spcBef>
              <a:spcAft>
                <a:spcPts val="0"/>
              </a:spcAft>
              <a:buClrTx/>
              <a:buSzTx/>
              <a:buFontTx/>
              <a:buNone/>
              <a:tabLst/>
              <a:defRPr/>
            </a:pPr>
            <a:endParaRPr lang="en-GB" sz="1600" i="1" dirty="0" smtClean="0"/>
          </a:p>
          <a:p>
            <a:pPr marL="0" marR="0" lvl="2" indent="0" algn="l" defTabSz="457200" rtl="0" eaLnBrk="1" fontAlgn="auto" latinLnBrk="0" hangingPunct="1">
              <a:lnSpc>
                <a:spcPct val="100000"/>
              </a:lnSpc>
              <a:spcBef>
                <a:spcPts val="0"/>
              </a:spcBef>
              <a:spcAft>
                <a:spcPts val="0"/>
              </a:spcAft>
              <a:buClrTx/>
              <a:buSzTx/>
              <a:buFontTx/>
              <a:buNone/>
              <a:tabLst/>
              <a:defRPr/>
            </a:pPr>
            <a:endParaRPr lang="en-GB" sz="1600" i="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39DB239-8878-2F4C-9D52-AD19DD71C01F}" type="slidenum">
              <a:rPr lang="en-US" smtClean="0"/>
              <a:t>7</a:t>
            </a:fld>
            <a:endParaRPr lang="en-US"/>
          </a:p>
        </p:txBody>
      </p:sp>
    </p:spTree>
    <p:extLst>
      <p:ext uri="{BB962C8B-B14F-4D97-AF65-F5344CB8AC3E}">
        <p14:creationId xmlns:p14="http://schemas.microsoft.com/office/powerpoint/2010/main" val="2332743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sz="1600" b="1" dirty="0" smtClean="0"/>
              <a:t>Moving into and out of following – experience and expertise </a:t>
            </a:r>
          </a:p>
          <a:p>
            <a:pPr marL="285750" indent="-285750">
              <a:buFont typeface="Arial" panose="020B0604020202020204" pitchFamily="34" charset="0"/>
              <a:buChar char="•"/>
            </a:pPr>
            <a:endParaRPr lang="en-GB" sz="1600" dirty="0" smtClean="0"/>
          </a:p>
          <a:p>
            <a:pPr lvl="2"/>
            <a:r>
              <a:rPr lang="en-GB" sz="1600" i="1" dirty="0" smtClean="0"/>
              <a:t>“if I have a higher level of expertise than my line manager in some cases, then </a:t>
            </a:r>
            <a:r>
              <a:rPr lang="en-GB" sz="1600" b="1" i="1" dirty="0" smtClean="0"/>
              <a:t>I can take the lead and she’ll follow</a:t>
            </a:r>
            <a:r>
              <a:rPr lang="en-GB" sz="1600" i="1" dirty="0" smtClean="0"/>
              <a:t>…its like </a:t>
            </a:r>
            <a:r>
              <a:rPr lang="en-GB" sz="1600" b="1" i="1" dirty="0" smtClean="0"/>
              <a:t>invisible</a:t>
            </a:r>
            <a:r>
              <a:rPr lang="en-GB" sz="1600" i="1" dirty="0" smtClean="0"/>
              <a:t> whereby if you’re deemed to have more knowledge or more </a:t>
            </a:r>
            <a:r>
              <a:rPr lang="en-GB" sz="1600" b="1" i="1" dirty="0" smtClean="0"/>
              <a:t>experience and expertise </a:t>
            </a:r>
            <a:r>
              <a:rPr lang="en-GB" sz="1600" i="1" dirty="0" smtClean="0"/>
              <a:t>in a field its almost like right, </a:t>
            </a:r>
            <a:r>
              <a:rPr lang="en-GB" sz="1600" b="1" i="1" dirty="0" smtClean="0"/>
              <a:t>no questions asked you’re automatically </a:t>
            </a:r>
            <a:r>
              <a:rPr lang="en-GB" sz="1600" i="1" dirty="0" smtClean="0"/>
              <a:t>put into that position”</a:t>
            </a:r>
          </a:p>
          <a:p>
            <a:pPr lvl="2"/>
            <a:endParaRPr lang="en-GB" sz="1600" i="1" dirty="0" smtClean="0"/>
          </a:p>
          <a:p>
            <a:pPr lvl="2"/>
            <a:endParaRPr lang="en-GB" sz="1600" i="1" dirty="0" smtClean="0"/>
          </a:p>
          <a:p>
            <a:endParaRPr lang="en-GB" sz="1600" i="1" dirty="0" smtClean="0"/>
          </a:p>
          <a:p>
            <a:pPr marL="285750" indent="-285750">
              <a:buFont typeface="Arial" panose="020B0604020202020204" pitchFamily="34" charset="0"/>
              <a:buChar char="•"/>
            </a:pPr>
            <a:r>
              <a:rPr lang="en-GB" sz="1600" b="1" dirty="0" smtClean="0"/>
              <a:t>Moving into and out of following- to suit the needs and context </a:t>
            </a:r>
          </a:p>
          <a:p>
            <a:pPr marL="285750" indent="-285750">
              <a:buFont typeface="Arial" panose="020B0604020202020204" pitchFamily="34" charset="0"/>
              <a:buChar char="•"/>
            </a:pPr>
            <a:endParaRPr lang="en-GB" sz="1600" dirty="0" smtClean="0"/>
          </a:p>
          <a:p>
            <a:pPr lvl="2"/>
            <a:r>
              <a:rPr lang="en-GB" sz="1600" i="1" dirty="0" smtClean="0"/>
              <a:t>“it’s a circular, kind of thing”</a:t>
            </a:r>
          </a:p>
          <a:p>
            <a:pPr lvl="2"/>
            <a:endParaRPr lang="en-GB" sz="1600" i="1" dirty="0" smtClean="0"/>
          </a:p>
          <a:p>
            <a:pPr lvl="2"/>
            <a:r>
              <a:rPr lang="en-GB" sz="1600" i="1" dirty="0" smtClean="0"/>
              <a:t>“the way that I follow is to lead others” </a:t>
            </a:r>
          </a:p>
          <a:p>
            <a:endParaRPr lang="en-GB" sz="1600" dirty="0" smtClean="0"/>
          </a:p>
          <a:p>
            <a:endParaRPr lang="en-US" dirty="0"/>
          </a:p>
        </p:txBody>
      </p:sp>
      <p:sp>
        <p:nvSpPr>
          <p:cNvPr id="4" name="Slide Number Placeholder 3"/>
          <p:cNvSpPr>
            <a:spLocks noGrp="1"/>
          </p:cNvSpPr>
          <p:nvPr>
            <p:ph type="sldNum" sz="quarter" idx="10"/>
          </p:nvPr>
        </p:nvSpPr>
        <p:spPr/>
        <p:txBody>
          <a:bodyPr/>
          <a:lstStyle/>
          <a:p>
            <a:fld id="{539DB239-8878-2F4C-9D52-AD19DD71C01F}" type="slidenum">
              <a:rPr lang="en-US" smtClean="0"/>
              <a:t>9</a:t>
            </a:fld>
            <a:endParaRPr lang="en-US"/>
          </a:p>
        </p:txBody>
      </p:sp>
    </p:spTree>
    <p:extLst>
      <p:ext uri="{BB962C8B-B14F-4D97-AF65-F5344CB8AC3E}">
        <p14:creationId xmlns:p14="http://schemas.microsoft.com/office/powerpoint/2010/main" val="11382279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E4AA6B7-E73A-4FA3-9E4E-12668D0CDAFD}" type="datetimeFigureOut">
              <a:rPr lang="en-GB" smtClean="0"/>
              <a:t>14/01/16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0FDC99-C8B1-4C0D-9593-39AC36B5EB5C}" type="slidenum">
              <a:rPr lang="en-GB" smtClean="0"/>
              <a:t>‹#›</a:t>
            </a:fld>
            <a:endParaRPr lang="en-GB"/>
          </a:p>
        </p:txBody>
      </p:sp>
      <p:sp>
        <p:nvSpPr>
          <p:cNvPr id="7" name="Title 1"/>
          <p:cNvSpPr txBox="1">
            <a:spLocks/>
          </p:cNvSpPr>
          <p:nvPr userDrawn="1"/>
        </p:nvSpPr>
        <p:spPr>
          <a:xfrm>
            <a:off x="685800" y="2130425"/>
            <a:ext cx="7772400" cy="1470025"/>
          </a:xfrm>
          <a:prstGeom prst="rect">
            <a:avLst/>
          </a:prstGeom>
        </p:spPr>
        <p:txBody>
          <a:bodyPr anchor="ctr">
            <a:norm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altLang="en-US" sz="4400" smtClean="0">
                <a:latin typeface="Calibri" pitchFamily="34" charset="0"/>
              </a:rPr>
              <a:t>Click to edit Master title style</a:t>
            </a:r>
            <a:endParaRPr lang="en-GB" altLang="en-US" sz="4400" smtClean="0">
              <a:latin typeface="Calibri" pitchFamily="34" charset="0"/>
            </a:endParaRPr>
          </a:p>
        </p:txBody>
      </p:sp>
      <p:sp>
        <p:nvSpPr>
          <p:cNvPr id="8" name="Subtitle 2"/>
          <p:cNvSpPr txBox="1">
            <a:spLocks/>
          </p:cNvSpPr>
          <p:nvPr userDrawn="1"/>
        </p:nvSpPr>
        <p:spPr>
          <a:xfrm>
            <a:off x="1371600" y="3886200"/>
            <a:ext cx="6400800" cy="1752600"/>
          </a:xfrm>
          <a:prstGeom prst="rect">
            <a:avLst/>
          </a:prstGeom>
        </p:spPr>
        <p:txBody>
          <a:bodyPr>
            <a:norm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buFont typeface="Arial" charset="0"/>
              <a:buNone/>
              <a:defRPr/>
            </a:pPr>
            <a:r>
              <a:rPr lang="en-US" altLang="en-US" sz="3200" smtClean="0">
                <a:solidFill>
                  <a:srgbClr val="898989"/>
                </a:solidFill>
                <a:latin typeface="Calibri" pitchFamily="34" charset="0"/>
              </a:rPr>
              <a:t>Click to edit Master subtitle style</a:t>
            </a:r>
            <a:endParaRPr lang="en-GB" altLang="en-US" sz="3200" smtClean="0">
              <a:solidFill>
                <a:srgbClr val="898989"/>
              </a:solidFill>
              <a:latin typeface="Calibri" pitchFamily="34" charset="0"/>
            </a:endParaRPr>
          </a:p>
        </p:txBody>
      </p:sp>
      <p:sp>
        <p:nvSpPr>
          <p:cNvPr id="9" name="Date Placeholder 3"/>
          <p:cNvSpPr txBox="1">
            <a:spLocks/>
          </p:cNvSpPr>
          <p:nvPr userDrawn="1"/>
        </p:nvSpPr>
        <p:spPr>
          <a:xfrm>
            <a:off x="457200" y="6356350"/>
            <a:ext cx="2133600" cy="365125"/>
          </a:xfrm>
          <a:prstGeom prst="rect">
            <a:avLst/>
          </a:prstGeom>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fld id="{FF646C60-A696-483C-97E6-7C952A0C6D2C}" type="datetime1">
              <a:rPr lang="en-GB" altLang="en-US" sz="1200" smtClean="0">
                <a:solidFill>
                  <a:srgbClr val="898989"/>
                </a:solidFill>
                <a:latin typeface="Calibri" pitchFamily="34" charset="0"/>
              </a:rPr>
              <a:pPr eaLnBrk="1" hangingPunct="1">
                <a:defRPr/>
              </a:pPr>
              <a:t>14/01/16</a:t>
            </a:fld>
            <a:endParaRPr lang="en-GB" altLang="en-US" sz="1200" smtClean="0">
              <a:solidFill>
                <a:srgbClr val="898989"/>
              </a:solidFill>
              <a:latin typeface="Calibri" pitchFamily="34" charset="0"/>
            </a:endParaRPr>
          </a:p>
        </p:txBody>
      </p:sp>
      <p:sp>
        <p:nvSpPr>
          <p:cNvPr id="10" name="Slide Number Placeholder 5"/>
          <p:cNvSpPr txBox="1">
            <a:spLocks/>
          </p:cNvSpPr>
          <p:nvPr userDrawn="1"/>
        </p:nvSpPr>
        <p:spPr>
          <a:xfrm>
            <a:off x="6553200" y="6356350"/>
            <a:ext cx="2133600" cy="365125"/>
          </a:xfrm>
          <a:prstGeom prst="rect">
            <a:avLst/>
          </a:prstGeom>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FB82FE48-1A93-48F8-82CB-E636ABC980D4}" type="slidenum">
              <a:rPr lang="en-GB" altLang="en-US" sz="1200" smtClean="0">
                <a:solidFill>
                  <a:srgbClr val="898989"/>
                </a:solidFill>
                <a:latin typeface="Calibri" pitchFamily="34" charset="0"/>
              </a:rPr>
              <a:pPr algn="r" eaLnBrk="1" hangingPunct="1">
                <a:defRPr/>
              </a:pPr>
              <a:t>‹#›</a:t>
            </a:fld>
            <a:endParaRPr lang="en-GB" altLang="en-US" sz="1200" smtClean="0">
              <a:solidFill>
                <a:srgbClr val="898989"/>
              </a:solidFill>
              <a:latin typeface="Calibri" pitchFamily="34" charset="0"/>
            </a:endParaRPr>
          </a:p>
        </p:txBody>
      </p:sp>
      <p:pic>
        <p:nvPicPr>
          <p:cNvPr id="11" name="Picture 13" descr="Students at City Campus East (2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213100"/>
            <a:ext cx="4572000" cy="304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CCE at dusk_lowerres.jpg"/>
          <p:cNvPicPr>
            <a:picLocks noChangeAspect="1"/>
          </p:cNvPicPr>
          <p:nvPr userDrawn="1"/>
        </p:nvPicPr>
        <p:blipFill>
          <a:blip r:embed="rId3">
            <a:extLst>
              <a:ext uri="{28A0092B-C50C-407E-A947-70E740481C1C}">
                <a14:useLocalDpi xmlns:a14="http://schemas.microsoft.com/office/drawing/2010/main" val="0"/>
              </a:ext>
            </a:extLst>
          </a:blip>
          <a:srcRect l="31654" t="8002" r="8653" b="44749"/>
          <a:stretch>
            <a:fillRect/>
          </a:stretch>
        </p:blipFill>
        <p:spPr bwMode="auto">
          <a:xfrm>
            <a:off x="4572000" y="3284538"/>
            <a:ext cx="45720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4" descr="nbs sign.jpg"/>
          <p:cNvPicPr>
            <a:picLocks noChangeAspect="1"/>
          </p:cNvPicPr>
          <p:nvPr userDrawn="1"/>
        </p:nvPicPr>
        <p:blipFill>
          <a:blip r:embed="rId4">
            <a:extLst>
              <a:ext uri="{28A0092B-C50C-407E-A947-70E740481C1C}">
                <a14:useLocalDpi xmlns:a14="http://schemas.microsoft.com/office/drawing/2010/main" val="0"/>
              </a:ext>
            </a:extLst>
          </a:blip>
          <a:srcRect b="15070"/>
          <a:stretch>
            <a:fillRect/>
          </a:stretch>
        </p:blipFill>
        <p:spPr bwMode="auto">
          <a:xfrm>
            <a:off x="0" y="549275"/>
            <a:ext cx="4572000" cy="295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1" descr="front_cover2010UG.jpg"/>
          <p:cNvPicPr>
            <a:picLocks noChangeAspect="1"/>
          </p:cNvPicPr>
          <p:nvPr userDrawn="1"/>
        </p:nvPicPr>
        <p:blipFill>
          <a:blip r:embed="rId5">
            <a:extLst>
              <a:ext uri="{28A0092B-C50C-407E-A947-70E740481C1C}">
                <a14:useLocalDpi xmlns:a14="http://schemas.microsoft.com/office/drawing/2010/main" val="0"/>
              </a:ext>
            </a:extLst>
          </a:blip>
          <a:srcRect b="1588"/>
          <a:stretch>
            <a:fillRect/>
          </a:stretch>
        </p:blipFill>
        <p:spPr bwMode="auto">
          <a:xfrm>
            <a:off x="4572000" y="549275"/>
            <a:ext cx="45720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36"/>
          <p:cNvSpPr>
            <a:spLocks noChangeArrowheads="1"/>
          </p:cNvSpPr>
          <p:nvPr userDrawn="1"/>
        </p:nvSpPr>
        <p:spPr bwMode="auto">
          <a:xfrm>
            <a:off x="107504" y="549299"/>
            <a:ext cx="9036496" cy="5688013"/>
          </a:xfrm>
          <a:prstGeom prst="rect">
            <a:avLst/>
          </a:prstGeom>
          <a:gradFill rotWithShape="1">
            <a:gsLst>
              <a:gs pos="26000">
                <a:schemeClr val="bg1">
                  <a:alpha val="0"/>
                </a:schemeClr>
              </a:gs>
              <a:gs pos="100000">
                <a:schemeClr val="bg1"/>
              </a:gs>
            </a:gsLst>
            <a:lin ang="0" scaled="1"/>
          </a:gradFill>
          <a:ln w="9525">
            <a:no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GB" altLang="en-US" smtClean="0">
              <a:latin typeface="Calibri" pitchFamily="34" charset="0"/>
            </a:endParaRPr>
          </a:p>
        </p:txBody>
      </p:sp>
      <p:grpSp>
        <p:nvGrpSpPr>
          <p:cNvPr id="16" name="Group 7"/>
          <p:cNvGrpSpPr>
            <a:grpSpLocks/>
          </p:cNvGrpSpPr>
          <p:nvPr userDrawn="1"/>
        </p:nvGrpSpPr>
        <p:grpSpPr bwMode="auto">
          <a:xfrm>
            <a:off x="0" y="6192838"/>
            <a:ext cx="9144000" cy="692150"/>
            <a:chOff x="0" y="6165304"/>
            <a:chExt cx="9144000" cy="692696"/>
          </a:xfrm>
        </p:grpSpPr>
        <p:sp>
          <p:nvSpPr>
            <p:cNvPr id="17" name="Rectangle 16"/>
            <p:cNvSpPr/>
            <p:nvPr/>
          </p:nvSpPr>
          <p:spPr>
            <a:xfrm>
              <a:off x="0" y="6165304"/>
              <a:ext cx="9144000" cy="692696"/>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GB" altLang="en-US" smtClean="0">
                <a:solidFill>
                  <a:srgbClr val="FFFFFF"/>
                </a:solidFill>
                <a:latin typeface="Calibri" pitchFamily="34" charset="0"/>
              </a:endParaRPr>
            </a:p>
          </p:txBody>
        </p:sp>
        <p:grpSp>
          <p:nvGrpSpPr>
            <p:cNvPr id="18" name="Group 8"/>
            <p:cNvGrpSpPr>
              <a:grpSpLocks/>
            </p:cNvGrpSpPr>
            <p:nvPr/>
          </p:nvGrpSpPr>
          <p:grpSpPr bwMode="auto">
            <a:xfrm>
              <a:off x="149736" y="6252975"/>
              <a:ext cx="8907507" cy="533017"/>
              <a:chOff x="167520" y="6214297"/>
              <a:chExt cx="8907507" cy="533017"/>
            </a:xfrm>
          </p:grpSpPr>
          <p:pic>
            <p:nvPicPr>
              <p:cNvPr id="19" name="Picture 4" descr="NBS_web_address_white.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67520" y="6392082"/>
                <a:ext cx="2910096" cy="166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2" descr="NBSRev.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830144" y="6214297"/>
                <a:ext cx="1244883" cy="533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1" name="Title 1"/>
          <p:cNvSpPr txBox="1">
            <a:spLocks/>
          </p:cNvSpPr>
          <p:nvPr userDrawn="1"/>
        </p:nvSpPr>
        <p:spPr>
          <a:xfrm>
            <a:off x="685800" y="2130425"/>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Click to edit Master title style</a:t>
            </a:r>
            <a:endParaRPr lang="en-GB"/>
          </a:p>
        </p:txBody>
      </p:sp>
      <p:sp>
        <p:nvSpPr>
          <p:cNvPr id="22" name="Subtitle 2"/>
          <p:cNvSpPr txBox="1">
            <a:spLocks/>
          </p:cNvSpPr>
          <p:nvPr userDrawn="1"/>
        </p:nvSpPr>
        <p:spPr>
          <a:xfrm>
            <a:off x="1371600" y="38862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mtClean="0"/>
              <a:t>Click to edit Master subtitle style</a:t>
            </a:r>
            <a:endParaRPr lang="en-GB"/>
          </a:p>
        </p:txBody>
      </p:sp>
      <p:sp>
        <p:nvSpPr>
          <p:cNvPr id="23" name="Date Placeholder 3"/>
          <p:cNvSpPr txBox="1">
            <a:spLocks/>
          </p:cNvSpPr>
          <p:nvPr userDrawn="1"/>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DF5ED03-89B1-4F9E-826B-714BE297DC7D}" type="datetimeFigureOut">
              <a:rPr lang="en-GB" altLang="en-US" smtClean="0"/>
              <a:pPr>
                <a:defRPr/>
              </a:pPr>
              <a:t>14/01/16</a:t>
            </a:fld>
            <a:endParaRPr lang="en-GB" altLang="en-US"/>
          </a:p>
        </p:txBody>
      </p:sp>
      <p:sp>
        <p:nvSpPr>
          <p:cNvPr id="24" name="Slide Number Placeholder 5"/>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41E1C3F-49DE-4E56-8738-6C2CC3226AEA}" type="slidenum">
              <a:rPr lang="en-GB" altLang="en-US" smtClean="0"/>
              <a:pPr>
                <a:defRPr/>
              </a:pPr>
              <a:t>‹#›</a:t>
            </a:fld>
            <a:endParaRPr lang="en-GB" altLang="en-US"/>
          </a:p>
        </p:txBody>
      </p:sp>
      <p:pic>
        <p:nvPicPr>
          <p:cNvPr id="25" name="Picture 2"/>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0"/>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6097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E4AA6B7-E73A-4FA3-9E4E-12668D0CDAFD}" type="datetimeFigureOut">
              <a:rPr lang="en-GB" smtClean="0"/>
              <a:t>14/01/16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0FDC99-C8B1-4C0D-9593-39AC36B5EB5C}" type="slidenum">
              <a:rPr lang="en-GB" smtClean="0"/>
              <a:t>‹#›</a:t>
            </a:fld>
            <a:endParaRPr lang="en-GB"/>
          </a:p>
        </p:txBody>
      </p:sp>
    </p:spTree>
    <p:extLst>
      <p:ext uri="{BB962C8B-B14F-4D97-AF65-F5344CB8AC3E}">
        <p14:creationId xmlns:p14="http://schemas.microsoft.com/office/powerpoint/2010/main" val="2966876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E4AA6B7-E73A-4FA3-9E4E-12668D0CDAFD}" type="datetimeFigureOut">
              <a:rPr lang="en-GB" smtClean="0"/>
              <a:t>14/01/16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0FDC99-C8B1-4C0D-9593-39AC36B5EB5C}" type="slidenum">
              <a:rPr lang="en-GB" smtClean="0"/>
              <a:t>‹#›</a:t>
            </a:fld>
            <a:endParaRPr lang="en-GB"/>
          </a:p>
        </p:txBody>
      </p:sp>
    </p:spTree>
    <p:extLst>
      <p:ext uri="{BB962C8B-B14F-4D97-AF65-F5344CB8AC3E}">
        <p14:creationId xmlns:p14="http://schemas.microsoft.com/office/powerpoint/2010/main" val="2626144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E4AA6B7-E73A-4FA3-9E4E-12668D0CDAFD}" type="datetimeFigureOut">
              <a:rPr lang="en-GB" smtClean="0"/>
              <a:t>14/01/16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0FDC99-C8B1-4C0D-9593-39AC36B5EB5C}" type="slidenum">
              <a:rPr lang="en-GB" smtClean="0"/>
              <a:t>‹#›</a:t>
            </a:fld>
            <a:endParaRPr lang="en-GB"/>
          </a:p>
        </p:txBody>
      </p:sp>
    </p:spTree>
    <p:extLst>
      <p:ext uri="{BB962C8B-B14F-4D97-AF65-F5344CB8AC3E}">
        <p14:creationId xmlns:p14="http://schemas.microsoft.com/office/powerpoint/2010/main" val="124954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4AA6B7-E73A-4FA3-9E4E-12668D0CDAFD}" type="datetimeFigureOut">
              <a:rPr lang="en-GB" smtClean="0"/>
              <a:t>14/01/16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0FDC99-C8B1-4C0D-9593-39AC36B5EB5C}" type="slidenum">
              <a:rPr lang="en-GB" smtClean="0"/>
              <a:t>‹#›</a:t>
            </a:fld>
            <a:endParaRPr lang="en-GB"/>
          </a:p>
        </p:txBody>
      </p:sp>
    </p:spTree>
    <p:extLst>
      <p:ext uri="{BB962C8B-B14F-4D97-AF65-F5344CB8AC3E}">
        <p14:creationId xmlns:p14="http://schemas.microsoft.com/office/powerpoint/2010/main" val="2839228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E4AA6B7-E73A-4FA3-9E4E-12668D0CDAFD}" type="datetimeFigureOut">
              <a:rPr lang="en-GB" smtClean="0"/>
              <a:t>14/01/16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0FDC99-C8B1-4C0D-9593-39AC36B5EB5C}" type="slidenum">
              <a:rPr lang="en-GB" smtClean="0"/>
              <a:t>‹#›</a:t>
            </a:fld>
            <a:endParaRPr lang="en-GB"/>
          </a:p>
        </p:txBody>
      </p:sp>
    </p:spTree>
    <p:extLst>
      <p:ext uri="{BB962C8B-B14F-4D97-AF65-F5344CB8AC3E}">
        <p14:creationId xmlns:p14="http://schemas.microsoft.com/office/powerpoint/2010/main" val="4140417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E4AA6B7-E73A-4FA3-9E4E-12668D0CDAFD}" type="datetimeFigureOut">
              <a:rPr lang="en-GB" smtClean="0"/>
              <a:t>14/01/16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B0FDC99-C8B1-4C0D-9593-39AC36B5EB5C}" type="slidenum">
              <a:rPr lang="en-GB" smtClean="0"/>
              <a:t>‹#›</a:t>
            </a:fld>
            <a:endParaRPr lang="en-GB"/>
          </a:p>
        </p:txBody>
      </p:sp>
    </p:spTree>
    <p:extLst>
      <p:ext uri="{BB962C8B-B14F-4D97-AF65-F5344CB8AC3E}">
        <p14:creationId xmlns:p14="http://schemas.microsoft.com/office/powerpoint/2010/main" val="2038099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E4AA6B7-E73A-4FA3-9E4E-12668D0CDAFD}" type="datetimeFigureOut">
              <a:rPr lang="en-GB" smtClean="0"/>
              <a:t>14/01/16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B0FDC99-C8B1-4C0D-9593-39AC36B5EB5C}" type="slidenum">
              <a:rPr lang="en-GB" smtClean="0"/>
              <a:t>‹#›</a:t>
            </a:fld>
            <a:endParaRPr lang="en-GB"/>
          </a:p>
        </p:txBody>
      </p:sp>
    </p:spTree>
    <p:extLst>
      <p:ext uri="{BB962C8B-B14F-4D97-AF65-F5344CB8AC3E}">
        <p14:creationId xmlns:p14="http://schemas.microsoft.com/office/powerpoint/2010/main" val="3589807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4AA6B7-E73A-4FA3-9E4E-12668D0CDAFD}" type="datetimeFigureOut">
              <a:rPr lang="en-GB" smtClean="0"/>
              <a:t>14/01/16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B0FDC99-C8B1-4C0D-9593-39AC36B5EB5C}" type="slidenum">
              <a:rPr lang="en-GB" smtClean="0"/>
              <a:t>‹#›</a:t>
            </a:fld>
            <a:endParaRPr lang="en-GB"/>
          </a:p>
        </p:txBody>
      </p:sp>
    </p:spTree>
    <p:extLst>
      <p:ext uri="{BB962C8B-B14F-4D97-AF65-F5344CB8AC3E}">
        <p14:creationId xmlns:p14="http://schemas.microsoft.com/office/powerpoint/2010/main" val="2576368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4AA6B7-E73A-4FA3-9E4E-12668D0CDAFD}" type="datetimeFigureOut">
              <a:rPr lang="en-GB" smtClean="0"/>
              <a:t>14/01/16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0FDC99-C8B1-4C0D-9593-39AC36B5EB5C}" type="slidenum">
              <a:rPr lang="en-GB" smtClean="0"/>
              <a:t>‹#›</a:t>
            </a:fld>
            <a:endParaRPr lang="en-GB"/>
          </a:p>
        </p:txBody>
      </p:sp>
    </p:spTree>
    <p:extLst>
      <p:ext uri="{BB962C8B-B14F-4D97-AF65-F5344CB8AC3E}">
        <p14:creationId xmlns:p14="http://schemas.microsoft.com/office/powerpoint/2010/main" val="3031663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4AA6B7-E73A-4FA3-9E4E-12668D0CDAFD}" type="datetimeFigureOut">
              <a:rPr lang="en-GB" smtClean="0"/>
              <a:t>14/01/16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0FDC99-C8B1-4C0D-9593-39AC36B5EB5C}" type="slidenum">
              <a:rPr lang="en-GB" smtClean="0"/>
              <a:t>‹#›</a:t>
            </a:fld>
            <a:endParaRPr lang="en-GB"/>
          </a:p>
        </p:txBody>
      </p:sp>
    </p:spTree>
    <p:extLst>
      <p:ext uri="{BB962C8B-B14F-4D97-AF65-F5344CB8AC3E}">
        <p14:creationId xmlns:p14="http://schemas.microsoft.com/office/powerpoint/2010/main" val="391381744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4AA6B7-E73A-4FA3-9E4E-12668D0CDAFD}" type="datetimeFigureOut">
              <a:rPr lang="en-GB" smtClean="0"/>
              <a:t>14/01/16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0FDC99-C8B1-4C0D-9593-39AC36B5EB5C}" type="slidenum">
              <a:rPr lang="en-GB" smtClean="0"/>
              <a:t>‹#›</a:t>
            </a:fld>
            <a:endParaRPr lang="en-GB"/>
          </a:p>
        </p:txBody>
      </p:sp>
    </p:spTree>
    <p:extLst>
      <p:ext uri="{BB962C8B-B14F-4D97-AF65-F5344CB8AC3E}">
        <p14:creationId xmlns:p14="http://schemas.microsoft.com/office/powerpoint/2010/main" val="1590780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image" Target="../media/image6.jpeg"/><Relationship Id="rId9"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8.jpg"/><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hyperlink" Target="http://dx.doi.org/10.1177/0002831207304343" TargetMode="External"/><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diagramData" Target="../diagrams/data1.xml"/><Relationship Id="rId6" Type="http://schemas.openxmlformats.org/officeDocument/2006/relationships/diagramLayout" Target="../diagrams/layout1.xml"/><Relationship Id="rId7" Type="http://schemas.openxmlformats.org/officeDocument/2006/relationships/diagramQuickStyle" Target="../diagrams/quickStyle1.xml"/><Relationship Id="rId8" Type="http://schemas.openxmlformats.org/officeDocument/2006/relationships/diagramColors" Target="../diagrams/colors1.xml"/><Relationship Id="rId9"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sp>
        <p:nvSpPr>
          <p:cNvPr id="4" name="Title 1"/>
          <p:cNvSpPr txBox="1">
            <a:spLocks/>
          </p:cNvSpPr>
          <p:nvPr/>
        </p:nvSpPr>
        <p:spPr>
          <a:xfrm>
            <a:off x="685800" y="2130425"/>
            <a:ext cx="7772400" cy="1470025"/>
          </a:xfrm>
          <a:prstGeom prst="rect">
            <a:avLst/>
          </a:prstGeom>
        </p:spPr>
        <p:txBody>
          <a:bodyPr anchor="ctr">
            <a:norm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altLang="en-US" sz="4400" smtClean="0">
                <a:latin typeface="Calibri" pitchFamily="34" charset="0"/>
              </a:rPr>
              <a:t>Click to edit Master title style</a:t>
            </a:r>
            <a:endParaRPr lang="en-GB" altLang="en-US" sz="4400" smtClean="0">
              <a:latin typeface="Calibri" pitchFamily="34" charset="0"/>
            </a:endParaRPr>
          </a:p>
        </p:txBody>
      </p:sp>
      <p:sp>
        <p:nvSpPr>
          <p:cNvPr id="5" name="Subtitle 2"/>
          <p:cNvSpPr txBox="1">
            <a:spLocks/>
          </p:cNvSpPr>
          <p:nvPr/>
        </p:nvSpPr>
        <p:spPr>
          <a:xfrm>
            <a:off x="1371600" y="3886200"/>
            <a:ext cx="6400800" cy="1752600"/>
          </a:xfrm>
          <a:prstGeom prst="rect">
            <a:avLst/>
          </a:prstGeom>
        </p:spPr>
        <p:txBody>
          <a:bodyPr>
            <a:norm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buFont typeface="Arial" charset="0"/>
              <a:buNone/>
              <a:defRPr/>
            </a:pPr>
            <a:r>
              <a:rPr lang="en-US" altLang="en-US" sz="3200" smtClean="0">
                <a:solidFill>
                  <a:srgbClr val="898989"/>
                </a:solidFill>
                <a:latin typeface="Calibri" pitchFamily="34" charset="0"/>
              </a:rPr>
              <a:t>Click to edit Master subtitle style</a:t>
            </a:r>
            <a:endParaRPr lang="en-GB" altLang="en-US" sz="3200" smtClean="0">
              <a:solidFill>
                <a:srgbClr val="898989"/>
              </a:solidFill>
              <a:latin typeface="Calibri" pitchFamily="34" charset="0"/>
            </a:endParaRPr>
          </a:p>
        </p:txBody>
      </p:sp>
      <p:sp>
        <p:nvSpPr>
          <p:cNvPr id="6" name="Date Placeholder 3"/>
          <p:cNvSpPr txBox="1">
            <a:spLocks/>
          </p:cNvSpPr>
          <p:nvPr/>
        </p:nvSpPr>
        <p:spPr>
          <a:xfrm>
            <a:off x="457200" y="6356350"/>
            <a:ext cx="2133600" cy="365125"/>
          </a:xfrm>
          <a:prstGeom prst="rect">
            <a:avLst/>
          </a:prstGeom>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fld id="{FF646C60-A696-483C-97E6-7C952A0C6D2C}" type="datetime1">
              <a:rPr lang="en-GB" altLang="en-US" sz="1200" smtClean="0">
                <a:solidFill>
                  <a:srgbClr val="898989"/>
                </a:solidFill>
                <a:latin typeface="Calibri" pitchFamily="34" charset="0"/>
              </a:rPr>
              <a:pPr eaLnBrk="1" hangingPunct="1">
                <a:defRPr/>
              </a:pPr>
              <a:t>14/01/16</a:t>
            </a:fld>
            <a:endParaRPr lang="en-GB" altLang="en-US" sz="1200" smtClean="0">
              <a:solidFill>
                <a:srgbClr val="898989"/>
              </a:solidFill>
              <a:latin typeface="Calibri" pitchFamily="34" charset="0"/>
            </a:endParaRPr>
          </a:p>
        </p:txBody>
      </p:sp>
      <p:sp>
        <p:nvSpPr>
          <p:cNvPr id="7" name="Slide Number Placeholder 5"/>
          <p:cNvSpPr txBox="1">
            <a:spLocks/>
          </p:cNvSpPr>
          <p:nvPr/>
        </p:nvSpPr>
        <p:spPr>
          <a:xfrm>
            <a:off x="6553200" y="6356350"/>
            <a:ext cx="2133600" cy="365125"/>
          </a:xfrm>
          <a:prstGeom prst="rect">
            <a:avLst/>
          </a:prstGeom>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FB82FE48-1A93-48F8-82CB-E636ABC980D4}" type="slidenum">
              <a:rPr lang="en-GB" altLang="en-US" sz="1200" smtClean="0">
                <a:solidFill>
                  <a:srgbClr val="898989"/>
                </a:solidFill>
                <a:latin typeface="Calibri" pitchFamily="34" charset="0"/>
              </a:rPr>
              <a:pPr algn="r" eaLnBrk="1" hangingPunct="1">
                <a:defRPr/>
              </a:pPr>
              <a:t>1</a:t>
            </a:fld>
            <a:endParaRPr lang="en-GB" altLang="en-US" sz="1200" smtClean="0">
              <a:solidFill>
                <a:srgbClr val="898989"/>
              </a:solidFill>
              <a:latin typeface="Calibri" pitchFamily="34" charset="0"/>
            </a:endParaRPr>
          </a:p>
        </p:txBody>
      </p:sp>
      <p:pic>
        <p:nvPicPr>
          <p:cNvPr id="8" name="Picture 13" descr="Students at City Campus East (2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213100"/>
            <a:ext cx="4572000" cy="304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descr="CCE at dusk_lowerres.jpg"/>
          <p:cNvPicPr>
            <a:picLocks noChangeAspect="1"/>
          </p:cNvPicPr>
          <p:nvPr/>
        </p:nvPicPr>
        <p:blipFill>
          <a:blip r:embed="rId4">
            <a:extLst>
              <a:ext uri="{28A0092B-C50C-407E-A947-70E740481C1C}">
                <a14:useLocalDpi xmlns:a14="http://schemas.microsoft.com/office/drawing/2010/main" val="0"/>
              </a:ext>
            </a:extLst>
          </a:blip>
          <a:srcRect l="31654" t="8002" r="8653" b="44749"/>
          <a:stretch>
            <a:fillRect/>
          </a:stretch>
        </p:blipFill>
        <p:spPr bwMode="auto">
          <a:xfrm>
            <a:off x="4572000" y="3284538"/>
            <a:ext cx="45720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4" descr="nbs sign.jpg"/>
          <p:cNvPicPr>
            <a:picLocks noChangeAspect="1"/>
          </p:cNvPicPr>
          <p:nvPr/>
        </p:nvPicPr>
        <p:blipFill>
          <a:blip r:embed="rId5">
            <a:extLst>
              <a:ext uri="{28A0092B-C50C-407E-A947-70E740481C1C}">
                <a14:useLocalDpi xmlns:a14="http://schemas.microsoft.com/office/drawing/2010/main" val="0"/>
              </a:ext>
            </a:extLst>
          </a:blip>
          <a:srcRect b="15070"/>
          <a:stretch>
            <a:fillRect/>
          </a:stretch>
        </p:blipFill>
        <p:spPr bwMode="auto">
          <a:xfrm>
            <a:off x="0" y="549275"/>
            <a:ext cx="4572000" cy="295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descr="front_cover2010UG.jpg"/>
          <p:cNvPicPr>
            <a:picLocks noChangeAspect="1"/>
          </p:cNvPicPr>
          <p:nvPr/>
        </p:nvPicPr>
        <p:blipFill>
          <a:blip r:embed="rId6">
            <a:extLst>
              <a:ext uri="{28A0092B-C50C-407E-A947-70E740481C1C}">
                <a14:useLocalDpi xmlns:a14="http://schemas.microsoft.com/office/drawing/2010/main" val="0"/>
              </a:ext>
            </a:extLst>
          </a:blip>
          <a:srcRect b="1588"/>
          <a:stretch>
            <a:fillRect/>
          </a:stretch>
        </p:blipFill>
        <p:spPr bwMode="auto">
          <a:xfrm>
            <a:off x="4572000" y="549275"/>
            <a:ext cx="45720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36"/>
          <p:cNvSpPr>
            <a:spLocks noChangeArrowheads="1"/>
          </p:cNvSpPr>
          <p:nvPr/>
        </p:nvSpPr>
        <p:spPr bwMode="auto">
          <a:xfrm>
            <a:off x="107504" y="549299"/>
            <a:ext cx="9036496" cy="5688013"/>
          </a:xfrm>
          <a:prstGeom prst="rect">
            <a:avLst/>
          </a:prstGeom>
          <a:gradFill rotWithShape="1">
            <a:gsLst>
              <a:gs pos="26000">
                <a:schemeClr val="bg1">
                  <a:alpha val="0"/>
                </a:schemeClr>
              </a:gs>
              <a:gs pos="100000">
                <a:schemeClr val="bg1"/>
              </a:gs>
            </a:gsLst>
            <a:lin ang="0" scaled="1"/>
          </a:gradFill>
          <a:ln w="9525">
            <a:no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GB" altLang="en-US" smtClean="0">
              <a:latin typeface="Calibri" pitchFamily="34" charset="0"/>
            </a:endParaRPr>
          </a:p>
        </p:txBody>
      </p:sp>
      <p:grpSp>
        <p:nvGrpSpPr>
          <p:cNvPr id="13" name="Group 7"/>
          <p:cNvGrpSpPr>
            <a:grpSpLocks/>
          </p:cNvGrpSpPr>
          <p:nvPr/>
        </p:nvGrpSpPr>
        <p:grpSpPr bwMode="auto">
          <a:xfrm>
            <a:off x="0" y="6192838"/>
            <a:ext cx="9144000" cy="692150"/>
            <a:chOff x="0" y="6165304"/>
            <a:chExt cx="9144000" cy="692696"/>
          </a:xfrm>
        </p:grpSpPr>
        <p:sp>
          <p:nvSpPr>
            <p:cNvPr id="14" name="Rectangle 13"/>
            <p:cNvSpPr/>
            <p:nvPr/>
          </p:nvSpPr>
          <p:spPr>
            <a:xfrm>
              <a:off x="0" y="6165304"/>
              <a:ext cx="9144000" cy="692696"/>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GB" altLang="en-US" smtClean="0">
                <a:solidFill>
                  <a:srgbClr val="FFFFFF"/>
                </a:solidFill>
                <a:latin typeface="Calibri" pitchFamily="34" charset="0"/>
              </a:endParaRPr>
            </a:p>
          </p:txBody>
        </p:sp>
        <p:grpSp>
          <p:nvGrpSpPr>
            <p:cNvPr id="15" name="Group 8"/>
            <p:cNvGrpSpPr>
              <a:grpSpLocks/>
            </p:cNvGrpSpPr>
            <p:nvPr/>
          </p:nvGrpSpPr>
          <p:grpSpPr bwMode="auto">
            <a:xfrm>
              <a:off x="149736" y="6252975"/>
              <a:ext cx="8907507" cy="533017"/>
              <a:chOff x="167520" y="6214297"/>
              <a:chExt cx="8907507" cy="533017"/>
            </a:xfrm>
          </p:grpSpPr>
          <p:pic>
            <p:nvPicPr>
              <p:cNvPr id="16" name="Picture 4" descr="NBS_web_address_white.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67520" y="6392082"/>
                <a:ext cx="2910096" cy="166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2" descr="NBSRev.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830144" y="6214297"/>
                <a:ext cx="1244883" cy="533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8" name="Title 1"/>
          <p:cNvSpPr txBox="1">
            <a:spLocks/>
          </p:cNvSpPr>
          <p:nvPr/>
        </p:nvSpPr>
        <p:spPr>
          <a:xfrm>
            <a:off x="4288432" y="3543151"/>
            <a:ext cx="5108104"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t>ILA Followership Symposium</a:t>
            </a:r>
          </a:p>
          <a:p>
            <a:r>
              <a:rPr lang="en-US" sz="2800" b="1" dirty="0" smtClean="0"/>
              <a:t>Rachael Morris </a:t>
            </a:r>
          </a:p>
          <a:p>
            <a:endParaRPr lang="en-GB" sz="4000" b="1" dirty="0"/>
          </a:p>
        </p:txBody>
      </p:sp>
      <p:sp>
        <p:nvSpPr>
          <p:cNvPr id="19" name="Subtitle 2"/>
          <p:cNvSpPr txBox="1">
            <a:spLocks/>
          </p:cNvSpPr>
          <p:nvPr/>
        </p:nvSpPr>
        <p:spPr>
          <a:xfrm>
            <a:off x="4872042" y="5202238"/>
            <a:ext cx="4280520" cy="98296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sz="2000" b="1" dirty="0" smtClean="0">
                <a:solidFill>
                  <a:schemeClr val="tx1"/>
                </a:solidFill>
              </a:rPr>
              <a:t>Thursday 30</a:t>
            </a:r>
            <a:r>
              <a:rPr lang="en-GB" sz="2000" b="1" baseline="30000" dirty="0" smtClean="0">
                <a:solidFill>
                  <a:schemeClr val="tx1"/>
                </a:solidFill>
              </a:rPr>
              <a:t>th</a:t>
            </a:r>
            <a:r>
              <a:rPr lang="en-GB" sz="2000" b="1" dirty="0" smtClean="0">
                <a:solidFill>
                  <a:schemeClr val="tx1"/>
                </a:solidFill>
              </a:rPr>
              <a:t> October 2014</a:t>
            </a:r>
          </a:p>
          <a:p>
            <a:pPr algn="l"/>
            <a:r>
              <a:rPr lang="en-GB" sz="2000" b="1" dirty="0">
                <a:solidFill>
                  <a:schemeClr val="tx1"/>
                </a:solidFill>
              </a:rPr>
              <a:t>r</a:t>
            </a:r>
            <a:r>
              <a:rPr lang="en-GB" sz="2000" b="1" dirty="0" smtClean="0">
                <a:solidFill>
                  <a:schemeClr val="tx1"/>
                </a:solidFill>
              </a:rPr>
              <a:t>achael.l.morris@northumbria.ac.uk</a:t>
            </a:r>
            <a:endParaRPr lang="en-GB" sz="2000" b="1" dirty="0">
              <a:solidFill>
                <a:schemeClr val="tx1"/>
              </a:solidFill>
            </a:endParaRPr>
          </a:p>
        </p:txBody>
      </p:sp>
      <p:sp>
        <p:nvSpPr>
          <p:cNvPr id="20" name="Date Placeholder 3"/>
          <p:cNvSpPr>
            <a:spLocks noGrp="1"/>
          </p:cNvSpPr>
          <p:nvPr>
            <p:ph type="dt" sz="half" idx="10"/>
          </p:nvPr>
        </p:nvSpPr>
        <p:spPr>
          <a:xfrm>
            <a:off x="457200" y="6356350"/>
            <a:ext cx="2133600" cy="365125"/>
          </a:xfrm>
        </p:spPr>
        <p:txBody>
          <a:bodyPr/>
          <a:lstStyle>
            <a:lvl1pPr>
              <a:defRPr/>
            </a:lvl1pPr>
          </a:lstStyle>
          <a:p>
            <a:pPr>
              <a:defRPr/>
            </a:pPr>
            <a:fld id="{7DF5ED03-89B1-4F9E-826B-714BE297DC7D}" type="datetimeFigureOut">
              <a:rPr lang="en-GB" altLang="en-US"/>
              <a:pPr>
                <a:defRPr/>
              </a:pPr>
              <a:t>14/01/16</a:t>
            </a:fld>
            <a:endParaRPr lang="en-GB" altLang="en-US"/>
          </a:p>
        </p:txBody>
      </p:sp>
      <p:sp>
        <p:nvSpPr>
          <p:cNvPr id="22" name="Slide Number Placeholder 5"/>
          <p:cNvSpPr>
            <a:spLocks noGrp="1"/>
          </p:cNvSpPr>
          <p:nvPr>
            <p:ph type="sldNum" sz="quarter" idx="12"/>
          </p:nvPr>
        </p:nvSpPr>
        <p:spPr>
          <a:xfrm>
            <a:off x="6553200" y="6356350"/>
            <a:ext cx="2133600" cy="365125"/>
          </a:xfrm>
        </p:spPr>
        <p:txBody>
          <a:bodyPr/>
          <a:lstStyle>
            <a:lvl1pPr>
              <a:defRPr/>
            </a:lvl1pPr>
          </a:lstStyle>
          <a:p>
            <a:pPr>
              <a:defRPr/>
            </a:pPr>
            <a:fld id="{D41E1C3F-49DE-4E56-8738-6C2CC3226AEA}" type="slidenum">
              <a:rPr lang="en-GB" altLang="en-US"/>
              <a:pPr>
                <a:defRPr/>
              </a:pPr>
              <a:t>1</a:t>
            </a:fld>
            <a:endParaRPr lang="en-GB" altLang="en-US"/>
          </a:p>
        </p:txBody>
      </p:sp>
      <p:pic>
        <p:nvPicPr>
          <p:cNvPr id="23"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004754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 y="53752"/>
            <a:ext cx="9180512" cy="1143000"/>
          </a:xfrm>
        </p:spPr>
        <p:txBody>
          <a:bodyPr>
            <a:noAutofit/>
          </a:bodyPr>
          <a:lstStyle/>
          <a:p>
            <a:r>
              <a:rPr lang="en-GB" sz="3200" b="1" dirty="0" smtClean="0"/>
              <a:t>Illustrative data extracts </a:t>
            </a:r>
            <a:br>
              <a:rPr lang="en-GB" sz="3200" b="1" dirty="0" smtClean="0"/>
            </a:br>
            <a:r>
              <a:rPr lang="en-GB" sz="2400" i="1" dirty="0" smtClean="0"/>
              <a:t>Shifting between processes of following and leading  </a:t>
            </a:r>
            <a:endParaRPr lang="en-GB" sz="2400" i="1" dirty="0"/>
          </a:p>
        </p:txBody>
      </p:sp>
      <p:grpSp>
        <p:nvGrpSpPr>
          <p:cNvPr id="4" name="Group 6"/>
          <p:cNvGrpSpPr>
            <a:grpSpLocks/>
          </p:cNvGrpSpPr>
          <p:nvPr/>
        </p:nvGrpSpPr>
        <p:grpSpPr bwMode="auto">
          <a:xfrm>
            <a:off x="-36512" y="6145197"/>
            <a:ext cx="9180512" cy="692150"/>
            <a:chOff x="0" y="6165304"/>
            <a:chExt cx="9144000" cy="692696"/>
          </a:xfrm>
        </p:grpSpPr>
        <p:sp>
          <p:nvSpPr>
            <p:cNvPr id="5" name="Rectangle 4"/>
            <p:cNvSpPr/>
            <p:nvPr/>
          </p:nvSpPr>
          <p:spPr>
            <a:xfrm>
              <a:off x="0" y="6165304"/>
              <a:ext cx="9144000" cy="692696"/>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GB" altLang="en-US" smtClean="0">
                <a:solidFill>
                  <a:srgbClr val="FFFFFF"/>
                </a:solidFill>
                <a:latin typeface="Calibri" pitchFamily="34" charset="0"/>
              </a:endParaRPr>
            </a:p>
          </p:txBody>
        </p:sp>
        <p:grpSp>
          <p:nvGrpSpPr>
            <p:cNvPr id="6" name="Group 8"/>
            <p:cNvGrpSpPr>
              <a:grpSpLocks/>
            </p:cNvGrpSpPr>
            <p:nvPr/>
          </p:nvGrpSpPr>
          <p:grpSpPr bwMode="auto">
            <a:xfrm>
              <a:off x="149736" y="6252975"/>
              <a:ext cx="8907507" cy="533017"/>
              <a:chOff x="167520" y="6214297"/>
              <a:chExt cx="8907507" cy="533017"/>
            </a:xfrm>
          </p:grpSpPr>
          <p:pic>
            <p:nvPicPr>
              <p:cNvPr id="7" name="Picture 9" descr="NBS_web_address_whit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7520" y="6392082"/>
                <a:ext cx="2910096" cy="166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NBSRev.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30144" y="6214297"/>
                <a:ext cx="1244883" cy="533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343310194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944" y="-18256"/>
            <a:ext cx="8229600" cy="1143000"/>
          </a:xfrm>
        </p:spPr>
        <p:txBody>
          <a:bodyPr>
            <a:noAutofit/>
          </a:bodyPr>
          <a:lstStyle/>
          <a:p>
            <a:r>
              <a:rPr lang="en-GB" sz="3200" b="1" dirty="0" smtClean="0"/>
              <a:t>Future Considerations </a:t>
            </a:r>
            <a:endParaRPr lang="en-GB" sz="3200" b="1" dirty="0"/>
          </a:p>
        </p:txBody>
      </p:sp>
      <p:grpSp>
        <p:nvGrpSpPr>
          <p:cNvPr id="4" name="Group 6"/>
          <p:cNvGrpSpPr>
            <a:grpSpLocks/>
          </p:cNvGrpSpPr>
          <p:nvPr/>
        </p:nvGrpSpPr>
        <p:grpSpPr bwMode="auto">
          <a:xfrm>
            <a:off x="-36512" y="6145197"/>
            <a:ext cx="9180512" cy="692150"/>
            <a:chOff x="0" y="6165304"/>
            <a:chExt cx="9144000" cy="692696"/>
          </a:xfrm>
        </p:grpSpPr>
        <p:sp>
          <p:nvSpPr>
            <p:cNvPr id="5" name="Rectangle 4"/>
            <p:cNvSpPr/>
            <p:nvPr/>
          </p:nvSpPr>
          <p:spPr>
            <a:xfrm>
              <a:off x="0" y="6165304"/>
              <a:ext cx="9144000" cy="692696"/>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GB" altLang="en-US" smtClean="0">
                <a:solidFill>
                  <a:srgbClr val="FFFFFF"/>
                </a:solidFill>
                <a:latin typeface="Calibri" pitchFamily="34" charset="0"/>
              </a:endParaRPr>
            </a:p>
          </p:txBody>
        </p:sp>
        <p:grpSp>
          <p:nvGrpSpPr>
            <p:cNvPr id="6" name="Group 8"/>
            <p:cNvGrpSpPr>
              <a:grpSpLocks/>
            </p:cNvGrpSpPr>
            <p:nvPr/>
          </p:nvGrpSpPr>
          <p:grpSpPr bwMode="auto">
            <a:xfrm>
              <a:off x="149736" y="6252975"/>
              <a:ext cx="8907507" cy="533017"/>
              <a:chOff x="167520" y="6214297"/>
              <a:chExt cx="8907507" cy="533017"/>
            </a:xfrm>
          </p:grpSpPr>
          <p:pic>
            <p:nvPicPr>
              <p:cNvPr id="7" name="Picture 9" descr="NBS_web_address_whit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7520" y="6392082"/>
                <a:ext cx="2910096" cy="166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NBSRev.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30144" y="6214297"/>
                <a:ext cx="1244883" cy="533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3" name="TextBox 2"/>
          <p:cNvSpPr txBox="1"/>
          <p:nvPr/>
        </p:nvSpPr>
        <p:spPr>
          <a:xfrm>
            <a:off x="551522" y="836712"/>
            <a:ext cx="8124934" cy="5078313"/>
          </a:xfrm>
          <a:prstGeom prst="rect">
            <a:avLst/>
          </a:prstGeom>
          <a:noFill/>
        </p:spPr>
        <p:txBody>
          <a:bodyPr wrap="square" rtlCol="0">
            <a:spAutoFit/>
          </a:bodyPr>
          <a:lstStyle/>
          <a:p>
            <a:r>
              <a:rPr lang="en-GB" b="1" dirty="0" smtClean="0"/>
              <a:t>My research</a:t>
            </a:r>
          </a:p>
          <a:p>
            <a:endParaRPr lang="en-GB" dirty="0"/>
          </a:p>
          <a:p>
            <a:pPr marL="285750" indent="-285750">
              <a:buFont typeface="Arial" panose="020B0604020202020204" pitchFamily="34" charset="0"/>
              <a:buChar char="•"/>
            </a:pPr>
            <a:r>
              <a:rPr lang="en-GB" dirty="0" smtClean="0"/>
              <a:t>Continued analysis of the data during final year and beyond</a:t>
            </a:r>
          </a:p>
          <a:p>
            <a:endParaRPr lang="en-GB" dirty="0"/>
          </a:p>
          <a:p>
            <a:r>
              <a:rPr lang="en-GB" b="1" dirty="0" smtClean="0"/>
              <a:t>For the field</a:t>
            </a:r>
          </a:p>
          <a:p>
            <a:endParaRPr lang="en-GB" dirty="0"/>
          </a:p>
          <a:p>
            <a:pPr marL="285750" indent="-285750">
              <a:buFont typeface="Arial" panose="020B0604020202020204" pitchFamily="34" charset="0"/>
              <a:buChar char="•"/>
            </a:pPr>
            <a:r>
              <a:rPr lang="en-GB" dirty="0" smtClean="0"/>
              <a:t> Exploring processes of following and leading to understand the lived experiences of followers and the complexities within this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Adapting our language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Furthering the use of qualitative and multiple method studies </a:t>
            </a:r>
          </a:p>
          <a:p>
            <a:pPr marL="285750" indent="-285750">
              <a:buFont typeface="Arial" panose="020B0604020202020204" pitchFamily="34" charset="0"/>
              <a:buChar char="•"/>
            </a:pPr>
            <a:endParaRPr lang="en-GB" dirty="0"/>
          </a:p>
          <a:p>
            <a:r>
              <a:rPr lang="en-GB" b="1" dirty="0" smtClean="0"/>
              <a:t>For leadership education</a:t>
            </a:r>
          </a:p>
          <a:p>
            <a:endParaRPr lang="en-GB" dirty="0"/>
          </a:p>
          <a:p>
            <a:pPr marL="285750" indent="-285750">
              <a:buFont typeface="Arial" panose="020B0604020202020204" pitchFamily="34" charset="0"/>
              <a:buChar char="•"/>
            </a:pPr>
            <a:r>
              <a:rPr lang="en-GB" dirty="0" smtClean="0"/>
              <a:t> Raising the profile of followership within business and leadership programmes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Advancing understandings of the need for followership training in practice </a:t>
            </a:r>
          </a:p>
        </p:txBody>
      </p:sp>
    </p:spTree>
    <p:extLst>
      <p:ext uri="{BB962C8B-B14F-4D97-AF65-F5344CB8AC3E}">
        <p14:creationId xmlns:p14="http://schemas.microsoft.com/office/powerpoint/2010/main" val="83892959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944" y="2204864"/>
            <a:ext cx="8229600" cy="648072"/>
          </a:xfrm>
        </p:spPr>
        <p:txBody>
          <a:bodyPr>
            <a:noAutofit/>
          </a:bodyPr>
          <a:lstStyle/>
          <a:p>
            <a:r>
              <a:rPr lang="en-GB" sz="3200" b="1" dirty="0" smtClean="0"/>
              <a:t>Thank you for listening</a:t>
            </a:r>
            <a:br>
              <a:rPr lang="en-GB" sz="3200" b="1" dirty="0" smtClean="0"/>
            </a:br>
            <a:r>
              <a:rPr lang="en-GB" sz="3200" b="1" dirty="0"/>
              <a:t/>
            </a:r>
            <a:br>
              <a:rPr lang="en-GB" sz="3200" b="1" dirty="0"/>
            </a:br>
            <a:endParaRPr lang="en-GB" sz="3200" b="1" dirty="0"/>
          </a:p>
        </p:txBody>
      </p:sp>
      <p:grpSp>
        <p:nvGrpSpPr>
          <p:cNvPr id="4" name="Group 6"/>
          <p:cNvGrpSpPr>
            <a:grpSpLocks/>
          </p:cNvGrpSpPr>
          <p:nvPr/>
        </p:nvGrpSpPr>
        <p:grpSpPr bwMode="auto">
          <a:xfrm>
            <a:off x="-36512" y="6145197"/>
            <a:ext cx="9180512" cy="692150"/>
            <a:chOff x="0" y="6165304"/>
            <a:chExt cx="9144000" cy="692696"/>
          </a:xfrm>
        </p:grpSpPr>
        <p:sp>
          <p:nvSpPr>
            <p:cNvPr id="5" name="Rectangle 4"/>
            <p:cNvSpPr/>
            <p:nvPr/>
          </p:nvSpPr>
          <p:spPr>
            <a:xfrm>
              <a:off x="0" y="6165304"/>
              <a:ext cx="9144000" cy="692696"/>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GB" altLang="en-US" smtClean="0">
                <a:solidFill>
                  <a:srgbClr val="FFFFFF"/>
                </a:solidFill>
                <a:latin typeface="Calibri" pitchFamily="34" charset="0"/>
              </a:endParaRPr>
            </a:p>
          </p:txBody>
        </p:sp>
        <p:grpSp>
          <p:nvGrpSpPr>
            <p:cNvPr id="6" name="Group 8"/>
            <p:cNvGrpSpPr>
              <a:grpSpLocks/>
            </p:cNvGrpSpPr>
            <p:nvPr/>
          </p:nvGrpSpPr>
          <p:grpSpPr bwMode="auto">
            <a:xfrm>
              <a:off x="149736" y="6252975"/>
              <a:ext cx="8907507" cy="533017"/>
              <a:chOff x="167520" y="6214297"/>
              <a:chExt cx="8907507" cy="533017"/>
            </a:xfrm>
          </p:grpSpPr>
          <p:pic>
            <p:nvPicPr>
              <p:cNvPr id="7" name="Picture 9" descr="NBS_web_address_whit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7520" y="6392082"/>
                <a:ext cx="2910096" cy="166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NBSRev.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30144" y="6214297"/>
                <a:ext cx="1244883" cy="533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5538" y="2584904"/>
            <a:ext cx="3528392" cy="3528392"/>
          </a:xfrm>
          <a:prstGeom prst="rect">
            <a:avLst/>
          </a:prstGeom>
        </p:spPr>
      </p:pic>
    </p:spTree>
    <p:extLst>
      <p:ext uri="{BB962C8B-B14F-4D97-AF65-F5344CB8AC3E}">
        <p14:creationId xmlns:p14="http://schemas.microsoft.com/office/powerpoint/2010/main" val="1693425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944" y="-27384"/>
            <a:ext cx="8229600" cy="1143000"/>
          </a:xfrm>
        </p:spPr>
        <p:txBody>
          <a:bodyPr>
            <a:noAutofit/>
          </a:bodyPr>
          <a:lstStyle/>
          <a:p>
            <a:r>
              <a:rPr lang="en-GB" sz="3200" b="1" dirty="0" smtClean="0"/>
              <a:t>References </a:t>
            </a:r>
            <a:endParaRPr lang="en-GB" sz="3200" b="1" dirty="0"/>
          </a:p>
        </p:txBody>
      </p:sp>
      <p:grpSp>
        <p:nvGrpSpPr>
          <p:cNvPr id="4" name="Group 6"/>
          <p:cNvGrpSpPr>
            <a:grpSpLocks/>
          </p:cNvGrpSpPr>
          <p:nvPr/>
        </p:nvGrpSpPr>
        <p:grpSpPr bwMode="auto">
          <a:xfrm>
            <a:off x="-36512" y="6145197"/>
            <a:ext cx="9180512" cy="692150"/>
            <a:chOff x="0" y="6165304"/>
            <a:chExt cx="9144000" cy="692696"/>
          </a:xfrm>
        </p:grpSpPr>
        <p:sp>
          <p:nvSpPr>
            <p:cNvPr id="5" name="Rectangle 4"/>
            <p:cNvSpPr/>
            <p:nvPr/>
          </p:nvSpPr>
          <p:spPr>
            <a:xfrm>
              <a:off x="0" y="6165304"/>
              <a:ext cx="9144000" cy="692696"/>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GB" altLang="en-US" smtClean="0">
                <a:solidFill>
                  <a:srgbClr val="FFFFFF"/>
                </a:solidFill>
                <a:latin typeface="Calibri" pitchFamily="34" charset="0"/>
              </a:endParaRPr>
            </a:p>
          </p:txBody>
        </p:sp>
        <p:grpSp>
          <p:nvGrpSpPr>
            <p:cNvPr id="6" name="Group 8"/>
            <p:cNvGrpSpPr>
              <a:grpSpLocks/>
            </p:cNvGrpSpPr>
            <p:nvPr/>
          </p:nvGrpSpPr>
          <p:grpSpPr bwMode="auto">
            <a:xfrm>
              <a:off x="149736" y="6252975"/>
              <a:ext cx="8907507" cy="533017"/>
              <a:chOff x="167520" y="6214297"/>
              <a:chExt cx="8907507" cy="533017"/>
            </a:xfrm>
          </p:grpSpPr>
          <p:pic>
            <p:nvPicPr>
              <p:cNvPr id="7" name="Picture 9" descr="NBS_web_address_whit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7520" y="6392082"/>
                <a:ext cx="2910096" cy="166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NBSRev.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30144" y="6214297"/>
                <a:ext cx="1244883" cy="533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3" name="TextBox 2"/>
          <p:cNvSpPr txBox="1"/>
          <p:nvPr/>
        </p:nvSpPr>
        <p:spPr>
          <a:xfrm>
            <a:off x="323528" y="1096283"/>
            <a:ext cx="8568952" cy="4708981"/>
          </a:xfrm>
          <a:prstGeom prst="rect">
            <a:avLst/>
          </a:prstGeom>
          <a:noFill/>
        </p:spPr>
        <p:txBody>
          <a:bodyPr wrap="square" rtlCol="0">
            <a:spAutoFit/>
          </a:bodyPr>
          <a:lstStyle/>
          <a:p>
            <a:pPr marL="171450" indent="-171450">
              <a:buFont typeface="Arial" panose="020B0604020202020204" pitchFamily="34" charset="0"/>
              <a:buChar char="•"/>
            </a:pPr>
            <a:r>
              <a:rPr lang="en-GB" sz="1200" dirty="0"/>
              <a:t>Baker, S. D. (2007). Followership: the theoretical foundation of a contemporary construct. </a:t>
            </a:r>
            <a:r>
              <a:rPr lang="en-GB" sz="1200" i="1" dirty="0"/>
              <a:t>Journal of Leadership and Organizational Studies, 14</a:t>
            </a:r>
            <a:r>
              <a:rPr lang="en-GB" sz="1200" dirty="0"/>
              <a:t>(1), 50-60.</a:t>
            </a:r>
            <a:r>
              <a:rPr lang="en-GB" sz="1200" u="sng" dirty="0">
                <a:hlinkClick r:id="rId4"/>
              </a:rPr>
              <a:t> </a:t>
            </a:r>
            <a:r>
              <a:rPr lang="en-GB" sz="1200" u="sng" dirty="0" err="1">
                <a:hlinkClick r:id="rId4"/>
              </a:rPr>
              <a:t>doi</a:t>
            </a:r>
            <a:r>
              <a:rPr lang="en-GB" sz="1200" u="sng" dirty="0">
                <a:hlinkClick r:id="rId4"/>
              </a:rPr>
              <a:t>: 10.1177/0002831207304343</a:t>
            </a:r>
            <a:endParaRPr lang="en-GB" sz="1200" dirty="0"/>
          </a:p>
          <a:p>
            <a:pPr marL="171450" indent="-171450">
              <a:buFont typeface="Arial" panose="020B0604020202020204" pitchFamily="34" charset="0"/>
              <a:buChar char="•"/>
            </a:pPr>
            <a:endParaRPr lang="en-GB" sz="1200" dirty="0" smtClean="0"/>
          </a:p>
          <a:p>
            <a:pPr marL="171450" indent="-171450">
              <a:buFont typeface="Arial" panose="020B0604020202020204" pitchFamily="34" charset="0"/>
              <a:buChar char="•"/>
            </a:pPr>
            <a:r>
              <a:rPr lang="en-GB" sz="1200" dirty="0"/>
              <a:t>Carsten, M.</a:t>
            </a:r>
            <a:r>
              <a:rPr lang="en-GB" sz="1200" u="sng" dirty="0"/>
              <a:t> </a:t>
            </a:r>
            <a:r>
              <a:rPr lang="en-GB" sz="1200" dirty="0"/>
              <a:t>K., </a:t>
            </a:r>
            <a:r>
              <a:rPr lang="en-GB" sz="1200" dirty="0" err="1"/>
              <a:t>Uhl</a:t>
            </a:r>
            <a:r>
              <a:rPr lang="en-GB" sz="1200" dirty="0"/>
              <a:t>-Bien, M., West, B.</a:t>
            </a:r>
            <a:r>
              <a:rPr lang="en-GB" sz="1200" u="sng" dirty="0"/>
              <a:t> </a:t>
            </a:r>
            <a:r>
              <a:rPr lang="en-GB" sz="1200" dirty="0"/>
              <a:t>J., </a:t>
            </a:r>
            <a:r>
              <a:rPr lang="en-GB" sz="1200" dirty="0" err="1"/>
              <a:t>Patera</a:t>
            </a:r>
            <a:r>
              <a:rPr lang="en-GB" sz="1200" dirty="0"/>
              <a:t>, J.</a:t>
            </a:r>
            <a:r>
              <a:rPr lang="en-GB" sz="1200" u="sng" dirty="0"/>
              <a:t> </a:t>
            </a:r>
            <a:r>
              <a:rPr lang="en-GB" sz="1200" dirty="0"/>
              <a:t>L., &amp; McGregor, R. (2010). Exploring social constructions of followership: A qualitative study. </a:t>
            </a:r>
            <a:r>
              <a:rPr lang="en-GB" sz="1200" i="1" dirty="0"/>
              <a:t>The Leadership Quarterly, 21</a:t>
            </a:r>
            <a:r>
              <a:rPr lang="en-GB" sz="1200" dirty="0"/>
              <a:t>, 543-562. doi:10.1016/j.leaqua.2010.03.015</a:t>
            </a:r>
          </a:p>
          <a:p>
            <a:pPr marL="171450" indent="-171450">
              <a:buFont typeface="Arial" panose="020B0604020202020204" pitchFamily="34" charset="0"/>
              <a:buChar char="•"/>
            </a:pPr>
            <a:endParaRPr lang="en-GB" sz="1200" dirty="0" smtClean="0"/>
          </a:p>
          <a:p>
            <a:pPr marL="171450" indent="-171450">
              <a:buFont typeface="Arial" panose="020B0604020202020204" pitchFamily="34" charset="0"/>
              <a:buChar char="•"/>
            </a:pPr>
            <a:r>
              <a:rPr lang="en-GB" sz="1200" dirty="0" err="1"/>
              <a:t>DeRue</a:t>
            </a:r>
            <a:r>
              <a:rPr lang="en-GB" sz="1200" dirty="0"/>
              <a:t>, D. S. &amp; Ashford, S. J. (2010). Who will lead and who will follow? A social process of leadership identity construction in organizations. </a:t>
            </a:r>
            <a:r>
              <a:rPr lang="en-GB" sz="1200" i="1" dirty="0"/>
              <a:t>Academy of Management Review</a:t>
            </a:r>
            <a:r>
              <a:rPr lang="en-GB" sz="1200" dirty="0"/>
              <a:t>, </a:t>
            </a:r>
            <a:r>
              <a:rPr lang="en-GB" sz="1200" i="1" dirty="0"/>
              <a:t>35</a:t>
            </a:r>
            <a:r>
              <a:rPr lang="en-GB" sz="1200" dirty="0"/>
              <a:t>(4), 627-647. doi:10.5465/AMR.2010.53503267</a:t>
            </a:r>
          </a:p>
          <a:p>
            <a:pPr marL="171450" indent="-171450">
              <a:buFont typeface="Arial" panose="020B0604020202020204" pitchFamily="34" charset="0"/>
              <a:buChar char="•"/>
            </a:pPr>
            <a:endParaRPr lang="en-GB" sz="1200" dirty="0" smtClean="0"/>
          </a:p>
          <a:p>
            <a:pPr marL="171450" indent="-171450">
              <a:buFont typeface="Arial" panose="020B0604020202020204" pitchFamily="34" charset="0"/>
              <a:buChar char="•"/>
            </a:pPr>
            <a:r>
              <a:rPr lang="en-GB" sz="1200" dirty="0"/>
              <a:t>Kean, S., Haycock-Stuart, E., </a:t>
            </a:r>
            <a:r>
              <a:rPr lang="en-GB" sz="1200" dirty="0" err="1"/>
              <a:t>Baggaley</a:t>
            </a:r>
            <a:r>
              <a:rPr lang="en-GB" sz="1200" dirty="0"/>
              <a:t>, S., &amp; Carson, M. (2011). Followers and the co-construction of leadership. </a:t>
            </a:r>
            <a:r>
              <a:rPr lang="en-GB" sz="1200" i="1" dirty="0"/>
              <a:t>Journal of Nursing Management, 19</a:t>
            </a:r>
            <a:r>
              <a:rPr lang="en-GB" sz="1200" dirty="0"/>
              <a:t>(4), 507-516. doi:10.1111/j.1365-2834.2011.01227.x </a:t>
            </a:r>
            <a:endParaRPr lang="en-GB" sz="1200" dirty="0" smtClean="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McNamee, S., &amp; Hosking, D. M. (2012). </a:t>
            </a:r>
            <a:r>
              <a:rPr lang="en-GB" sz="1200" i="1" dirty="0"/>
              <a:t>Research and social change: A relational constructionist approach</a:t>
            </a:r>
            <a:r>
              <a:rPr lang="en-GB" sz="1200" dirty="0"/>
              <a:t>. New York, NY: </a:t>
            </a:r>
            <a:r>
              <a:rPr lang="en-GB" sz="1200" dirty="0" smtClean="0"/>
              <a:t>Routledge</a:t>
            </a:r>
          </a:p>
          <a:p>
            <a:pPr marL="171450" indent="-171450">
              <a:buFont typeface="Arial" panose="020B0604020202020204" pitchFamily="34" charset="0"/>
              <a:buChar char="•"/>
            </a:pPr>
            <a:endParaRPr lang="en-GB" sz="1200" dirty="0" smtClean="0"/>
          </a:p>
          <a:p>
            <a:pPr marL="171450" indent="-171450">
              <a:buFont typeface="Arial" panose="020B0604020202020204" pitchFamily="34" charset="0"/>
              <a:buChar char="•"/>
            </a:pPr>
            <a:r>
              <a:rPr lang="es-ES" sz="1200" dirty="0"/>
              <a:t>Ortega-</a:t>
            </a:r>
            <a:r>
              <a:rPr lang="es-ES" sz="1200" dirty="0" err="1"/>
              <a:t>Alcazar</a:t>
            </a:r>
            <a:r>
              <a:rPr lang="es-ES" sz="1200" dirty="0"/>
              <a:t>, I., &amp; </a:t>
            </a:r>
            <a:r>
              <a:rPr lang="es-ES" sz="1200" dirty="0" err="1"/>
              <a:t>Dyck</a:t>
            </a:r>
            <a:r>
              <a:rPr lang="es-ES" sz="1200" dirty="0"/>
              <a:t>, I. (2012). </a:t>
            </a:r>
            <a:r>
              <a:rPr lang="en-GB" sz="1200" dirty="0"/>
              <a:t>Migrant narratives of health and well-being: Challenging ‘</a:t>
            </a:r>
            <a:r>
              <a:rPr lang="en-GB" sz="1200" dirty="0" err="1"/>
              <a:t>othering</a:t>
            </a:r>
            <a:r>
              <a:rPr lang="en-GB" sz="1200" dirty="0"/>
              <a:t>’ processes through photo-elicitation interviews. </a:t>
            </a:r>
            <a:r>
              <a:rPr lang="en-GB" sz="1200" i="1" dirty="0"/>
              <a:t>Critical Social Policy, 32</a:t>
            </a:r>
            <a:r>
              <a:rPr lang="en-GB" sz="1200" dirty="0"/>
              <a:t>(1), 106-125. doi:10.1177/0261018311425981 </a:t>
            </a:r>
            <a:endParaRPr lang="en-GB" sz="1200" dirty="0" smtClean="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s-ES" sz="1200" dirty="0" err="1"/>
              <a:t>Srivastava</a:t>
            </a:r>
            <a:r>
              <a:rPr lang="es-ES" sz="1200" dirty="0"/>
              <a:t>, A., &amp; Thomson, S. B. (2009). </a:t>
            </a:r>
            <a:r>
              <a:rPr lang="en-GB" sz="1200" dirty="0"/>
              <a:t>Framework analysis: A qualitative methodology for applied policy research. </a:t>
            </a:r>
            <a:r>
              <a:rPr lang="en-GB" sz="1200" i="1" dirty="0"/>
              <a:t>Journal of Administration and Governance</a:t>
            </a:r>
            <a:r>
              <a:rPr lang="en-GB" sz="1200" dirty="0"/>
              <a:t>, </a:t>
            </a:r>
            <a:r>
              <a:rPr lang="en-GB" sz="1200" i="1" dirty="0"/>
              <a:t>4</a:t>
            </a:r>
            <a:r>
              <a:rPr lang="en-GB" sz="1200" dirty="0"/>
              <a:t>(2), 72-9.</a:t>
            </a:r>
          </a:p>
          <a:p>
            <a:pPr marL="171450" indent="-171450">
              <a:buFont typeface="Arial" panose="020B0604020202020204" pitchFamily="34" charset="0"/>
              <a:buChar char="•"/>
            </a:pPr>
            <a:endParaRPr lang="en-GB" sz="1200" dirty="0" smtClean="0"/>
          </a:p>
          <a:p>
            <a:pPr marL="171450" indent="-171450">
              <a:buFont typeface="Arial" panose="020B0604020202020204" pitchFamily="34" charset="0"/>
              <a:buChar char="•"/>
            </a:pPr>
            <a:r>
              <a:rPr lang="en-GB" sz="1200" dirty="0" err="1"/>
              <a:t>Uhl</a:t>
            </a:r>
            <a:r>
              <a:rPr lang="en-GB" sz="1200" dirty="0"/>
              <a:t>-Bien, M. R., </a:t>
            </a:r>
            <a:r>
              <a:rPr lang="en-GB" sz="1200" dirty="0" err="1"/>
              <a:t>Riggio</a:t>
            </a:r>
            <a:r>
              <a:rPr lang="en-GB" sz="1200" dirty="0"/>
              <a:t>, R. E., Lowe, K. B., &amp; Carsten, M. K. (2014). Followership theory: A review and research agenda. </a:t>
            </a:r>
            <a:r>
              <a:rPr lang="en-GB" sz="1200" i="1" dirty="0"/>
              <a:t>The Leadership Quarterly, 25</a:t>
            </a:r>
            <a:r>
              <a:rPr lang="en-GB" sz="1200" dirty="0"/>
              <a:t>(1), 83-104. doi:10.1016/j.leaqua.2013.11.007 </a:t>
            </a:r>
            <a:r>
              <a:rPr lang="en-GB" sz="1200" i="1" dirty="0"/>
              <a:t> </a:t>
            </a:r>
            <a:endParaRPr lang="en-GB" sz="1200" i="1" dirty="0" smtClean="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Van </a:t>
            </a:r>
            <a:r>
              <a:rPr lang="en-GB" sz="1200" dirty="0" err="1"/>
              <a:t>Auken</a:t>
            </a:r>
            <a:r>
              <a:rPr lang="en-GB" sz="1200" dirty="0"/>
              <a:t>, P. M., </a:t>
            </a:r>
            <a:r>
              <a:rPr lang="en-GB" sz="1200" dirty="0" err="1"/>
              <a:t>Frisvoll</a:t>
            </a:r>
            <a:r>
              <a:rPr lang="en-GB" sz="1200" dirty="0"/>
              <a:t>, S. J., &amp; Stewart, S. I. (2010). Visualising community: Using participant-driven photo-elicitation for research and application. </a:t>
            </a:r>
            <a:r>
              <a:rPr lang="en-GB" sz="1200" i="1" dirty="0"/>
              <a:t>Local environment</a:t>
            </a:r>
            <a:r>
              <a:rPr lang="en-GB" sz="1200" dirty="0"/>
              <a:t>, </a:t>
            </a:r>
            <a:r>
              <a:rPr lang="en-GB" sz="1200" i="1" dirty="0"/>
              <a:t>15</a:t>
            </a:r>
            <a:r>
              <a:rPr lang="en-GB" sz="1200" dirty="0"/>
              <a:t>(4), 373-388. </a:t>
            </a:r>
            <a:r>
              <a:rPr lang="en-GB" sz="1200" dirty="0" err="1"/>
              <a:t>doi</a:t>
            </a:r>
            <a:r>
              <a:rPr lang="en-GB" sz="1200" dirty="0"/>
              <a:t>: </a:t>
            </a:r>
            <a:r>
              <a:rPr lang="en-GB" sz="1200" dirty="0" smtClean="0"/>
              <a:t>10.1080/13549831003677670</a:t>
            </a:r>
            <a:endParaRPr lang="en-GB" sz="1200" dirty="0"/>
          </a:p>
        </p:txBody>
      </p:sp>
    </p:spTree>
    <p:extLst>
      <p:ext uri="{BB962C8B-B14F-4D97-AF65-F5344CB8AC3E}">
        <p14:creationId xmlns:p14="http://schemas.microsoft.com/office/powerpoint/2010/main" val="62426732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944" y="-27384"/>
            <a:ext cx="8229600" cy="1143000"/>
          </a:xfrm>
        </p:spPr>
        <p:txBody>
          <a:bodyPr>
            <a:noAutofit/>
          </a:bodyPr>
          <a:lstStyle/>
          <a:p>
            <a:r>
              <a:rPr lang="en-GB" sz="3200" b="1" dirty="0" smtClean="0"/>
              <a:t>Constructions of following from a relational perspective: a follower-focused study </a:t>
            </a:r>
            <a:endParaRPr lang="en-GB" sz="3200" b="1" dirty="0"/>
          </a:p>
        </p:txBody>
      </p:sp>
      <p:grpSp>
        <p:nvGrpSpPr>
          <p:cNvPr id="4" name="Group 6"/>
          <p:cNvGrpSpPr>
            <a:grpSpLocks/>
          </p:cNvGrpSpPr>
          <p:nvPr/>
        </p:nvGrpSpPr>
        <p:grpSpPr bwMode="auto">
          <a:xfrm>
            <a:off x="-36512" y="6145197"/>
            <a:ext cx="9180512" cy="692150"/>
            <a:chOff x="0" y="6165304"/>
            <a:chExt cx="9144000" cy="692696"/>
          </a:xfrm>
        </p:grpSpPr>
        <p:sp>
          <p:nvSpPr>
            <p:cNvPr id="5" name="Rectangle 4"/>
            <p:cNvSpPr/>
            <p:nvPr/>
          </p:nvSpPr>
          <p:spPr>
            <a:xfrm>
              <a:off x="0" y="6165304"/>
              <a:ext cx="9144000" cy="692696"/>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GB" altLang="en-US" smtClean="0">
                <a:solidFill>
                  <a:srgbClr val="FFFFFF"/>
                </a:solidFill>
                <a:latin typeface="Calibri" pitchFamily="34" charset="0"/>
              </a:endParaRPr>
            </a:p>
          </p:txBody>
        </p:sp>
        <p:grpSp>
          <p:nvGrpSpPr>
            <p:cNvPr id="6" name="Group 8"/>
            <p:cNvGrpSpPr>
              <a:grpSpLocks/>
            </p:cNvGrpSpPr>
            <p:nvPr/>
          </p:nvGrpSpPr>
          <p:grpSpPr bwMode="auto">
            <a:xfrm>
              <a:off x="149736" y="6252975"/>
              <a:ext cx="8907507" cy="533017"/>
              <a:chOff x="167520" y="6214297"/>
              <a:chExt cx="8907507" cy="533017"/>
            </a:xfrm>
          </p:grpSpPr>
          <p:pic>
            <p:nvPicPr>
              <p:cNvPr id="7" name="Picture 9" descr="NBS_web_address_whit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520" y="6392082"/>
                <a:ext cx="2910096" cy="166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NBSRev.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30144" y="6214297"/>
                <a:ext cx="1244883" cy="533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0" name="TextBox 19"/>
          <p:cNvSpPr txBox="1"/>
          <p:nvPr/>
        </p:nvSpPr>
        <p:spPr>
          <a:xfrm>
            <a:off x="439082" y="1412776"/>
            <a:ext cx="7992888" cy="3046988"/>
          </a:xfrm>
          <a:prstGeom prst="rect">
            <a:avLst/>
          </a:prstGeom>
          <a:noFill/>
        </p:spPr>
        <p:txBody>
          <a:bodyPr wrap="square" rtlCol="0">
            <a:spAutoFit/>
          </a:bodyPr>
          <a:lstStyle/>
          <a:p>
            <a:r>
              <a:rPr lang="en-GB" sz="2400" b="1" dirty="0" smtClean="0"/>
              <a:t>Outline: </a:t>
            </a:r>
          </a:p>
          <a:p>
            <a:endParaRPr lang="en-GB" sz="2400" dirty="0" smtClean="0"/>
          </a:p>
          <a:p>
            <a:pPr marL="285750" indent="-285750">
              <a:buFont typeface="Arial" panose="020B0604020202020204" pitchFamily="34" charset="0"/>
              <a:buChar char="•"/>
            </a:pPr>
            <a:r>
              <a:rPr lang="en-GB" sz="2400" dirty="0" smtClean="0"/>
              <a:t>Research focus</a:t>
            </a:r>
          </a:p>
          <a:p>
            <a:pPr marL="285750" indent="-285750">
              <a:buFont typeface="Arial" panose="020B0604020202020204" pitchFamily="34" charset="0"/>
              <a:buChar char="•"/>
            </a:pPr>
            <a:r>
              <a:rPr lang="en-GB" sz="2400" dirty="0" smtClean="0"/>
              <a:t>Research design</a:t>
            </a:r>
          </a:p>
          <a:p>
            <a:pPr marL="285750" indent="-285750">
              <a:buFont typeface="Arial" panose="020B0604020202020204" pitchFamily="34" charset="0"/>
              <a:buChar char="•"/>
            </a:pPr>
            <a:r>
              <a:rPr lang="en-GB" sz="2400" dirty="0" smtClean="0"/>
              <a:t>Research context</a:t>
            </a:r>
          </a:p>
          <a:p>
            <a:pPr marL="285750" indent="-285750">
              <a:buFont typeface="Arial" panose="020B0604020202020204" pitchFamily="34" charset="0"/>
              <a:buChar char="•"/>
            </a:pPr>
            <a:r>
              <a:rPr lang="en-GB" sz="2400" dirty="0" smtClean="0"/>
              <a:t>Illustrative data extracts </a:t>
            </a:r>
            <a:endParaRPr lang="en-GB" sz="2400" dirty="0"/>
          </a:p>
          <a:p>
            <a:pPr marL="285750" indent="-285750">
              <a:buFont typeface="Arial" panose="020B0604020202020204" pitchFamily="34" charset="0"/>
              <a:buChar char="•"/>
            </a:pPr>
            <a:r>
              <a:rPr lang="en-GB" sz="2400" dirty="0" smtClean="0"/>
              <a:t>Future considerations </a:t>
            </a:r>
          </a:p>
          <a:p>
            <a:pPr marL="285750" indent="-285750">
              <a:buFont typeface="Arial" panose="020B0604020202020204" pitchFamily="34" charset="0"/>
              <a:buChar char="•"/>
            </a:pPr>
            <a:r>
              <a:rPr lang="en-GB" sz="2400" dirty="0" smtClean="0"/>
              <a:t>Questions and discussion </a:t>
            </a:r>
          </a:p>
        </p:txBody>
      </p:sp>
    </p:spTree>
    <p:extLst>
      <p:ext uri="{BB962C8B-B14F-4D97-AF65-F5344CB8AC3E}">
        <p14:creationId xmlns:p14="http://schemas.microsoft.com/office/powerpoint/2010/main" val="77092136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944" y="-27384"/>
            <a:ext cx="8229600" cy="1143000"/>
          </a:xfrm>
        </p:spPr>
        <p:txBody>
          <a:bodyPr>
            <a:noAutofit/>
          </a:bodyPr>
          <a:lstStyle/>
          <a:p>
            <a:r>
              <a:rPr lang="en-GB" sz="3200" b="1" dirty="0" smtClean="0"/>
              <a:t>Research Focus </a:t>
            </a:r>
            <a:endParaRPr lang="en-GB" sz="3200" b="1" dirty="0"/>
          </a:p>
        </p:txBody>
      </p:sp>
      <p:grpSp>
        <p:nvGrpSpPr>
          <p:cNvPr id="4" name="Group 6"/>
          <p:cNvGrpSpPr>
            <a:grpSpLocks/>
          </p:cNvGrpSpPr>
          <p:nvPr/>
        </p:nvGrpSpPr>
        <p:grpSpPr bwMode="auto">
          <a:xfrm>
            <a:off x="-36512" y="6145197"/>
            <a:ext cx="9180512" cy="692150"/>
            <a:chOff x="0" y="6165304"/>
            <a:chExt cx="9144000" cy="692696"/>
          </a:xfrm>
        </p:grpSpPr>
        <p:sp>
          <p:nvSpPr>
            <p:cNvPr id="5" name="Rectangle 4"/>
            <p:cNvSpPr/>
            <p:nvPr/>
          </p:nvSpPr>
          <p:spPr>
            <a:xfrm>
              <a:off x="0" y="6165304"/>
              <a:ext cx="9144000" cy="692696"/>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GB" altLang="en-US" smtClean="0">
                <a:solidFill>
                  <a:srgbClr val="FFFFFF"/>
                </a:solidFill>
                <a:latin typeface="Calibri" pitchFamily="34" charset="0"/>
              </a:endParaRPr>
            </a:p>
          </p:txBody>
        </p:sp>
        <p:grpSp>
          <p:nvGrpSpPr>
            <p:cNvPr id="6" name="Group 8"/>
            <p:cNvGrpSpPr>
              <a:grpSpLocks/>
            </p:cNvGrpSpPr>
            <p:nvPr/>
          </p:nvGrpSpPr>
          <p:grpSpPr bwMode="auto">
            <a:xfrm>
              <a:off x="149736" y="6252975"/>
              <a:ext cx="8907507" cy="533017"/>
              <a:chOff x="167520" y="6214297"/>
              <a:chExt cx="8907507" cy="533017"/>
            </a:xfrm>
          </p:grpSpPr>
          <p:pic>
            <p:nvPicPr>
              <p:cNvPr id="7" name="Picture 9" descr="NBS_web_address_whit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520" y="6392082"/>
                <a:ext cx="2910096" cy="166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NBSRev.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30144" y="6214297"/>
                <a:ext cx="1244883" cy="533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3" name="TextBox 2"/>
          <p:cNvSpPr txBox="1"/>
          <p:nvPr/>
        </p:nvSpPr>
        <p:spPr>
          <a:xfrm>
            <a:off x="614055" y="1075957"/>
            <a:ext cx="7920880" cy="4524316"/>
          </a:xfrm>
          <a:prstGeom prst="rect">
            <a:avLst/>
          </a:prstGeom>
          <a:noFill/>
        </p:spPr>
        <p:txBody>
          <a:bodyPr wrap="square" rtlCol="0">
            <a:spAutoFit/>
          </a:bodyPr>
          <a:lstStyle/>
          <a:p>
            <a:pPr marL="285750" indent="-285750">
              <a:buFont typeface="Arial" panose="020B0604020202020204" pitchFamily="34" charset="0"/>
              <a:buChar char="•"/>
            </a:pPr>
            <a:r>
              <a:rPr lang="en-GB" b="1" dirty="0" smtClean="0"/>
              <a:t>Imbalance</a:t>
            </a:r>
            <a:r>
              <a:rPr lang="en-GB" dirty="0" smtClean="0"/>
              <a:t>- between the followership and leadership fields</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b="1" dirty="0" smtClean="0"/>
              <a:t>Exploring </a:t>
            </a:r>
            <a:r>
              <a:rPr lang="en-GB" b="1" dirty="0"/>
              <a:t>processes of following</a:t>
            </a:r>
            <a:r>
              <a:rPr lang="en-GB" dirty="0"/>
              <a:t>- what does this mean, how is this experienced, how is this different to assumptions in the </a:t>
            </a:r>
            <a:r>
              <a:rPr lang="en-GB" dirty="0" smtClean="0"/>
              <a:t>literature </a:t>
            </a:r>
            <a:r>
              <a:rPr lang="en-GB" i="1" dirty="0" smtClean="0"/>
              <a:t>(as opposed to essentialist tendency, (</a:t>
            </a:r>
            <a:r>
              <a:rPr lang="en-GB" i="1" dirty="0" err="1" smtClean="0"/>
              <a:t>Uhl</a:t>
            </a:r>
            <a:r>
              <a:rPr lang="en-GB" i="1" dirty="0" smtClean="0"/>
              <a:t>-Bien et al, 2014))</a:t>
            </a:r>
            <a:endParaRPr lang="en-GB" i="1"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b="1" dirty="0" smtClean="0"/>
              <a:t>Exploring the lived experiences</a:t>
            </a:r>
            <a:r>
              <a:rPr lang="en-GB" dirty="0" smtClean="0"/>
              <a:t>- of individuals when </a:t>
            </a:r>
            <a:r>
              <a:rPr lang="en-GB" i="1" dirty="0" smtClean="0"/>
              <a:t>doing</a:t>
            </a:r>
            <a:r>
              <a:rPr lang="en-GB" dirty="0" smtClean="0"/>
              <a:t> following </a:t>
            </a:r>
            <a:r>
              <a:rPr lang="en-GB" i="1" dirty="0" smtClean="0"/>
              <a:t>(McNamee &amp; Hosking, 2012)</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b="1" dirty="0" smtClean="0"/>
              <a:t>Adopting qualitative and visual methods</a:t>
            </a:r>
            <a:r>
              <a:rPr lang="en-GB" dirty="0" smtClean="0"/>
              <a:t>- to gain rich insights into this underexplored area, constructions and co-construction</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b="1" dirty="0" smtClean="0"/>
              <a:t>Adopting an empirical approach- </a:t>
            </a:r>
            <a:r>
              <a:rPr lang="en-GB" dirty="0" smtClean="0"/>
              <a:t>to progress understandings from conceptual discussions </a:t>
            </a:r>
            <a:r>
              <a:rPr lang="en-GB" i="1" dirty="0" smtClean="0"/>
              <a:t>(Baker, 2007; </a:t>
            </a:r>
            <a:r>
              <a:rPr lang="en-GB" i="1" dirty="0" err="1" smtClean="0"/>
              <a:t>Carsten</a:t>
            </a:r>
            <a:r>
              <a:rPr lang="en-GB" i="1" dirty="0" smtClean="0"/>
              <a:t> et al, 2010)</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b="1" dirty="0" smtClean="0"/>
              <a:t>Central focus</a:t>
            </a:r>
            <a:r>
              <a:rPr lang="en-GB" dirty="0" smtClean="0"/>
              <a:t>- theoretical focus and research design </a:t>
            </a:r>
            <a:r>
              <a:rPr lang="en-GB" i="1" dirty="0" smtClean="0"/>
              <a:t>(Kean et al, 2011)</a:t>
            </a:r>
            <a:endParaRPr lang="en-GB" i="1" dirty="0"/>
          </a:p>
        </p:txBody>
      </p:sp>
    </p:spTree>
    <p:extLst>
      <p:ext uri="{BB962C8B-B14F-4D97-AF65-F5344CB8AC3E}">
        <p14:creationId xmlns:p14="http://schemas.microsoft.com/office/powerpoint/2010/main" val="41803832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944" y="-27384"/>
            <a:ext cx="8229600" cy="1143000"/>
          </a:xfrm>
        </p:spPr>
        <p:txBody>
          <a:bodyPr>
            <a:noAutofit/>
          </a:bodyPr>
          <a:lstStyle/>
          <a:p>
            <a:r>
              <a:rPr lang="en-GB" sz="3200" b="1" dirty="0" smtClean="0"/>
              <a:t>Research Design </a:t>
            </a:r>
            <a:endParaRPr lang="en-GB" sz="3200" b="1" dirty="0"/>
          </a:p>
        </p:txBody>
      </p:sp>
      <p:grpSp>
        <p:nvGrpSpPr>
          <p:cNvPr id="4" name="Group 6"/>
          <p:cNvGrpSpPr>
            <a:grpSpLocks/>
          </p:cNvGrpSpPr>
          <p:nvPr/>
        </p:nvGrpSpPr>
        <p:grpSpPr bwMode="auto">
          <a:xfrm>
            <a:off x="-36512" y="6145197"/>
            <a:ext cx="9180512" cy="692150"/>
            <a:chOff x="0" y="6165304"/>
            <a:chExt cx="9144000" cy="692696"/>
          </a:xfrm>
        </p:grpSpPr>
        <p:sp>
          <p:nvSpPr>
            <p:cNvPr id="5" name="Rectangle 4"/>
            <p:cNvSpPr/>
            <p:nvPr/>
          </p:nvSpPr>
          <p:spPr>
            <a:xfrm>
              <a:off x="0" y="6165304"/>
              <a:ext cx="9144000" cy="692696"/>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GB" altLang="en-US" smtClean="0">
                <a:solidFill>
                  <a:srgbClr val="FFFFFF"/>
                </a:solidFill>
                <a:latin typeface="Calibri" pitchFamily="34" charset="0"/>
              </a:endParaRPr>
            </a:p>
          </p:txBody>
        </p:sp>
        <p:grpSp>
          <p:nvGrpSpPr>
            <p:cNvPr id="6" name="Group 8"/>
            <p:cNvGrpSpPr>
              <a:grpSpLocks/>
            </p:cNvGrpSpPr>
            <p:nvPr/>
          </p:nvGrpSpPr>
          <p:grpSpPr bwMode="auto">
            <a:xfrm>
              <a:off x="149736" y="6252975"/>
              <a:ext cx="8907507" cy="533017"/>
              <a:chOff x="167520" y="6214297"/>
              <a:chExt cx="8907507" cy="533017"/>
            </a:xfrm>
          </p:grpSpPr>
          <p:pic>
            <p:nvPicPr>
              <p:cNvPr id="7" name="Picture 9" descr="NBS_web_address_whit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520" y="6392082"/>
                <a:ext cx="2910096" cy="166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NBSRev.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30144" y="6214297"/>
                <a:ext cx="1244883" cy="533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aphicFrame>
        <p:nvGraphicFramePr>
          <p:cNvPr id="9" name="Table 8"/>
          <p:cNvGraphicFramePr>
            <a:graphicFrameLocks noGrp="1"/>
          </p:cNvGraphicFramePr>
          <p:nvPr>
            <p:extLst>
              <p:ext uri="{D42A27DB-BD31-4B8C-83A1-F6EECF244321}">
                <p14:modId xmlns:p14="http://schemas.microsoft.com/office/powerpoint/2010/main" val="3533810356"/>
              </p:ext>
            </p:extLst>
          </p:nvPr>
        </p:nvGraphicFramePr>
        <p:xfrm>
          <a:off x="723286" y="980728"/>
          <a:ext cx="7593130" cy="1483360"/>
        </p:xfrm>
        <a:graphic>
          <a:graphicData uri="http://schemas.openxmlformats.org/drawingml/2006/table">
            <a:tbl>
              <a:tblPr firstRow="1" bandRow="1">
                <a:tableStyleId>{5C22544A-7EE6-4342-B048-85BDC9FD1C3A}</a:tableStyleId>
              </a:tblPr>
              <a:tblGrid>
                <a:gridCol w="3560682"/>
                <a:gridCol w="4032448"/>
              </a:tblGrid>
              <a:tr h="370840">
                <a:tc>
                  <a:txBody>
                    <a:bodyPr/>
                    <a:lstStyle/>
                    <a:p>
                      <a:pPr algn="ctr"/>
                      <a:r>
                        <a:rPr lang="en-GB" sz="1800" dirty="0" smtClean="0"/>
                        <a:t>Data collection phase</a:t>
                      </a:r>
                      <a:endParaRPr lang="en-GB" sz="1800" dirty="0"/>
                    </a:p>
                  </a:txBody>
                  <a:tcPr/>
                </a:tc>
                <a:tc>
                  <a:txBody>
                    <a:bodyPr/>
                    <a:lstStyle/>
                    <a:p>
                      <a:pPr algn="ctr"/>
                      <a:r>
                        <a:rPr lang="en-GB" sz="1800" dirty="0" smtClean="0"/>
                        <a:t>Data collection method </a:t>
                      </a:r>
                      <a:endParaRPr lang="en-GB" sz="1800" dirty="0"/>
                    </a:p>
                  </a:txBody>
                  <a:tcPr/>
                </a:tc>
              </a:tr>
              <a:tr h="370840">
                <a:tc>
                  <a:txBody>
                    <a:bodyPr/>
                    <a:lstStyle/>
                    <a:p>
                      <a:pPr algn="ctr"/>
                      <a:r>
                        <a:rPr lang="en-GB" sz="1800" dirty="0" smtClean="0"/>
                        <a:t>Phase one</a:t>
                      </a:r>
                      <a:endParaRPr lang="en-GB" sz="1800" dirty="0"/>
                    </a:p>
                  </a:txBody>
                  <a:tcPr/>
                </a:tc>
                <a:tc>
                  <a:txBody>
                    <a:bodyPr/>
                    <a:lstStyle/>
                    <a:p>
                      <a:pPr algn="ctr"/>
                      <a:r>
                        <a:rPr lang="en-GB" sz="1800" dirty="0" smtClean="0"/>
                        <a:t>Semi-structured</a:t>
                      </a:r>
                      <a:r>
                        <a:rPr lang="en-GB" sz="1800" baseline="0" dirty="0" smtClean="0"/>
                        <a:t> interview</a:t>
                      </a:r>
                      <a:endParaRPr lang="en-GB" sz="1800" dirty="0"/>
                    </a:p>
                  </a:txBody>
                  <a:tcPr/>
                </a:tc>
              </a:tr>
              <a:tr h="370840">
                <a:tc>
                  <a:txBody>
                    <a:bodyPr/>
                    <a:lstStyle/>
                    <a:p>
                      <a:pPr algn="ctr"/>
                      <a:r>
                        <a:rPr lang="en-GB" sz="1800" dirty="0" smtClean="0"/>
                        <a:t>Phase two</a:t>
                      </a:r>
                      <a:endParaRPr lang="en-GB" sz="1800" dirty="0"/>
                    </a:p>
                  </a:txBody>
                  <a:tcPr/>
                </a:tc>
                <a:tc>
                  <a:txBody>
                    <a:bodyPr/>
                    <a:lstStyle/>
                    <a:p>
                      <a:pPr algn="ctr"/>
                      <a:r>
                        <a:rPr lang="en-GB" sz="1800" dirty="0" smtClean="0"/>
                        <a:t>Visual research diary</a:t>
                      </a:r>
                      <a:endParaRPr lang="en-GB" sz="1800" dirty="0"/>
                    </a:p>
                  </a:txBody>
                  <a:tcPr/>
                </a:tc>
              </a:tr>
              <a:tr h="370840">
                <a:tc>
                  <a:txBody>
                    <a:bodyPr/>
                    <a:lstStyle/>
                    <a:p>
                      <a:pPr algn="ctr"/>
                      <a:r>
                        <a:rPr lang="en-GB" sz="1800" dirty="0" smtClean="0"/>
                        <a:t>Phase three</a:t>
                      </a:r>
                      <a:endParaRPr lang="en-GB" sz="1800" dirty="0"/>
                    </a:p>
                  </a:txBody>
                  <a:tcPr/>
                </a:tc>
                <a:tc>
                  <a:txBody>
                    <a:bodyPr/>
                    <a:lstStyle/>
                    <a:p>
                      <a:pPr algn="ctr"/>
                      <a:r>
                        <a:rPr lang="en-GB" sz="1800" dirty="0" smtClean="0"/>
                        <a:t>Photo-elicitation</a:t>
                      </a:r>
                      <a:r>
                        <a:rPr lang="en-GB" sz="1800" baseline="0" dirty="0" smtClean="0"/>
                        <a:t> interview </a:t>
                      </a:r>
                      <a:endParaRPr lang="en-GB" sz="1800" dirty="0"/>
                    </a:p>
                  </a:txBody>
                  <a:tcPr/>
                </a:tc>
              </a:tr>
            </a:tbl>
          </a:graphicData>
        </a:graphic>
      </p:graphicFrame>
      <p:sp>
        <p:nvSpPr>
          <p:cNvPr id="10" name="TextBox 9"/>
          <p:cNvSpPr txBox="1"/>
          <p:nvPr/>
        </p:nvSpPr>
        <p:spPr>
          <a:xfrm>
            <a:off x="728579" y="2780928"/>
            <a:ext cx="7992888" cy="3139321"/>
          </a:xfrm>
          <a:prstGeom prst="rect">
            <a:avLst/>
          </a:prstGeom>
          <a:noFill/>
        </p:spPr>
        <p:txBody>
          <a:bodyPr wrap="square" rtlCol="0">
            <a:spAutoFit/>
          </a:bodyPr>
          <a:lstStyle/>
          <a:p>
            <a:r>
              <a:rPr lang="en-GB" b="1" dirty="0" smtClean="0"/>
              <a:t>Multiple methods </a:t>
            </a:r>
          </a:p>
          <a:p>
            <a:pPr marL="285750" indent="-285750">
              <a:buFont typeface="Arial" panose="020B0604020202020204" pitchFamily="34" charset="0"/>
              <a:buChar char="•"/>
            </a:pPr>
            <a:r>
              <a:rPr lang="en-GB" dirty="0" smtClean="0"/>
              <a:t>Richer insights (Srivastava &amp; Thomson, 2009)</a:t>
            </a:r>
          </a:p>
          <a:p>
            <a:pPr marL="285750" indent="-285750">
              <a:buFont typeface="Arial" panose="020B0604020202020204" pitchFamily="34" charset="0"/>
              <a:buChar char="•"/>
            </a:pPr>
            <a:r>
              <a:rPr lang="en-GB" dirty="0" smtClean="0"/>
              <a:t>Lacking in the followership field (Carsten et al, 2010)</a:t>
            </a:r>
          </a:p>
          <a:p>
            <a:endParaRPr lang="en-GB" dirty="0" smtClean="0"/>
          </a:p>
          <a:p>
            <a:r>
              <a:rPr lang="en-GB" b="1" dirty="0" smtClean="0"/>
              <a:t>Qualitative methods</a:t>
            </a:r>
          </a:p>
          <a:p>
            <a:pPr marL="285750" indent="-285750">
              <a:buFont typeface="Arial" panose="020B0604020202020204" pitchFamily="34" charset="0"/>
              <a:buChar char="•"/>
            </a:pPr>
            <a:r>
              <a:rPr lang="en-GB" dirty="0" smtClean="0"/>
              <a:t>Insight through narratives (</a:t>
            </a:r>
            <a:r>
              <a:rPr lang="en-GB" dirty="0" err="1" smtClean="0"/>
              <a:t>DeRue</a:t>
            </a:r>
            <a:r>
              <a:rPr lang="en-GB" dirty="0" smtClean="0"/>
              <a:t> &amp; Ashford, 2010)</a:t>
            </a:r>
          </a:p>
          <a:p>
            <a:pPr marL="285750" indent="-285750">
              <a:buFont typeface="Arial" panose="020B0604020202020204" pitchFamily="34" charset="0"/>
              <a:buChar char="•"/>
            </a:pPr>
            <a:r>
              <a:rPr lang="en-GB" dirty="0" smtClean="0"/>
              <a:t>Lacking in the followership field (</a:t>
            </a:r>
            <a:r>
              <a:rPr lang="en-GB" dirty="0" err="1" smtClean="0"/>
              <a:t>Uhl</a:t>
            </a:r>
            <a:r>
              <a:rPr lang="en-GB" dirty="0" smtClean="0"/>
              <a:t>-Bien et al, 2014)</a:t>
            </a:r>
            <a:endParaRPr lang="en-GB" dirty="0"/>
          </a:p>
          <a:p>
            <a:endParaRPr lang="en-GB" dirty="0" smtClean="0"/>
          </a:p>
          <a:p>
            <a:r>
              <a:rPr lang="en-GB" b="1" dirty="0" smtClean="0"/>
              <a:t>Visual methods </a:t>
            </a:r>
          </a:p>
          <a:p>
            <a:pPr marL="285750" indent="-285750">
              <a:buFont typeface="Arial" panose="020B0604020202020204" pitchFamily="34" charset="0"/>
              <a:buChar char="•"/>
            </a:pPr>
            <a:r>
              <a:rPr lang="en-GB" dirty="0" smtClean="0"/>
              <a:t>Deep reflections (Ortega-</a:t>
            </a:r>
            <a:r>
              <a:rPr lang="en-GB" dirty="0" err="1" smtClean="0"/>
              <a:t>Alcazar</a:t>
            </a:r>
            <a:r>
              <a:rPr lang="en-GB" dirty="0" smtClean="0"/>
              <a:t> &amp; </a:t>
            </a:r>
            <a:r>
              <a:rPr lang="en-GB" dirty="0" err="1" smtClean="0"/>
              <a:t>Dyck</a:t>
            </a:r>
            <a:r>
              <a:rPr lang="en-GB" dirty="0" smtClean="0"/>
              <a:t>, 2012)</a:t>
            </a:r>
          </a:p>
          <a:p>
            <a:pPr marL="285750" indent="-285750">
              <a:buFont typeface="Arial" panose="020B0604020202020204" pitchFamily="34" charset="0"/>
              <a:buChar char="•"/>
            </a:pPr>
            <a:r>
              <a:rPr lang="en-GB" dirty="0" smtClean="0"/>
              <a:t>Co-constructions of meaning (Van </a:t>
            </a:r>
            <a:r>
              <a:rPr lang="en-GB" dirty="0" err="1" smtClean="0"/>
              <a:t>Auken</a:t>
            </a:r>
            <a:r>
              <a:rPr lang="en-GB" dirty="0" smtClean="0"/>
              <a:t>, </a:t>
            </a:r>
            <a:r>
              <a:rPr lang="en-GB" dirty="0" err="1" smtClean="0"/>
              <a:t>Frisvoll</a:t>
            </a:r>
            <a:r>
              <a:rPr lang="en-GB" dirty="0" smtClean="0"/>
              <a:t> &amp; Stewart, 2010)</a:t>
            </a:r>
            <a:endParaRPr lang="en-GB" dirty="0"/>
          </a:p>
        </p:txBody>
      </p:sp>
    </p:spTree>
    <p:extLst>
      <p:ext uri="{BB962C8B-B14F-4D97-AF65-F5344CB8AC3E}">
        <p14:creationId xmlns:p14="http://schemas.microsoft.com/office/powerpoint/2010/main" val="41803832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944" y="-18256"/>
            <a:ext cx="8229600" cy="1143000"/>
          </a:xfrm>
        </p:spPr>
        <p:txBody>
          <a:bodyPr>
            <a:noAutofit/>
          </a:bodyPr>
          <a:lstStyle/>
          <a:p>
            <a:r>
              <a:rPr lang="en-GB" sz="3200" b="1" dirty="0" smtClean="0"/>
              <a:t>Research Context</a:t>
            </a:r>
            <a:endParaRPr lang="en-GB" sz="3200" b="1" dirty="0"/>
          </a:p>
        </p:txBody>
      </p:sp>
      <p:grpSp>
        <p:nvGrpSpPr>
          <p:cNvPr id="4" name="Group 6"/>
          <p:cNvGrpSpPr>
            <a:grpSpLocks/>
          </p:cNvGrpSpPr>
          <p:nvPr/>
        </p:nvGrpSpPr>
        <p:grpSpPr bwMode="auto">
          <a:xfrm>
            <a:off x="-36512" y="6145197"/>
            <a:ext cx="9180512" cy="692150"/>
            <a:chOff x="0" y="6165304"/>
            <a:chExt cx="9144000" cy="692696"/>
          </a:xfrm>
        </p:grpSpPr>
        <p:sp>
          <p:nvSpPr>
            <p:cNvPr id="5" name="Rectangle 4"/>
            <p:cNvSpPr/>
            <p:nvPr/>
          </p:nvSpPr>
          <p:spPr>
            <a:xfrm>
              <a:off x="0" y="6165304"/>
              <a:ext cx="9144000" cy="692696"/>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GB" altLang="en-US" smtClean="0">
                <a:solidFill>
                  <a:srgbClr val="FFFFFF"/>
                </a:solidFill>
                <a:latin typeface="Calibri" pitchFamily="34" charset="0"/>
              </a:endParaRPr>
            </a:p>
          </p:txBody>
        </p:sp>
        <p:grpSp>
          <p:nvGrpSpPr>
            <p:cNvPr id="6" name="Group 8"/>
            <p:cNvGrpSpPr>
              <a:grpSpLocks/>
            </p:cNvGrpSpPr>
            <p:nvPr/>
          </p:nvGrpSpPr>
          <p:grpSpPr bwMode="auto">
            <a:xfrm>
              <a:off x="149736" y="6252975"/>
              <a:ext cx="8907507" cy="533017"/>
              <a:chOff x="167520" y="6214297"/>
              <a:chExt cx="8907507" cy="533017"/>
            </a:xfrm>
          </p:grpSpPr>
          <p:pic>
            <p:nvPicPr>
              <p:cNvPr id="7" name="Picture 9" descr="NBS_web_address_whit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520" y="6392082"/>
                <a:ext cx="2910096" cy="166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NBSRev.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30144" y="6214297"/>
                <a:ext cx="1244883" cy="533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aphicFrame>
        <p:nvGraphicFramePr>
          <p:cNvPr id="9" name="Diagram 8"/>
          <p:cNvGraphicFramePr/>
          <p:nvPr>
            <p:extLst>
              <p:ext uri="{D42A27DB-BD31-4B8C-83A1-F6EECF244321}">
                <p14:modId xmlns:p14="http://schemas.microsoft.com/office/powerpoint/2010/main" val="1382449584"/>
              </p:ext>
            </p:extLst>
          </p:nvPr>
        </p:nvGraphicFramePr>
        <p:xfrm>
          <a:off x="-828600" y="836712"/>
          <a:ext cx="6984776" cy="53577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TextBox 2"/>
          <p:cNvSpPr txBox="1"/>
          <p:nvPr/>
        </p:nvSpPr>
        <p:spPr>
          <a:xfrm>
            <a:off x="5705757" y="1916832"/>
            <a:ext cx="3196452" cy="3139321"/>
          </a:xfrm>
          <a:prstGeom prst="rect">
            <a:avLst/>
          </a:prstGeom>
          <a:noFill/>
          <a:ln>
            <a:solidFill>
              <a:schemeClr val="accent1"/>
            </a:solidFill>
          </a:ln>
        </p:spPr>
        <p:txBody>
          <a:bodyPr wrap="square" rtlCol="0">
            <a:spAutoFit/>
          </a:bodyPr>
          <a:lstStyle/>
          <a:p>
            <a:r>
              <a:rPr lang="en-GB" b="1" dirty="0" smtClean="0"/>
              <a:t>Sampling strategy</a:t>
            </a:r>
          </a:p>
          <a:p>
            <a:endParaRPr lang="en-GB" b="1" dirty="0" smtClean="0"/>
          </a:p>
          <a:p>
            <a:pPr marL="285750" indent="-285750">
              <a:buFont typeface="Arial" panose="020B0604020202020204" pitchFamily="34" charset="0"/>
              <a:buChar char="•"/>
            </a:pPr>
            <a:r>
              <a:rPr lang="en-GB" dirty="0" smtClean="0"/>
              <a:t>Purposive heterogeneous</a:t>
            </a:r>
          </a:p>
          <a:p>
            <a:pPr marL="285750" indent="-285750">
              <a:buFont typeface="Arial" panose="020B0604020202020204" pitchFamily="34" charset="0"/>
              <a:buChar char="•"/>
            </a:pPr>
            <a:r>
              <a:rPr lang="en-GB" dirty="0" smtClean="0"/>
              <a:t>Breadth of contexts </a:t>
            </a:r>
          </a:p>
          <a:p>
            <a:pPr marL="285750" indent="-285750">
              <a:buFont typeface="Arial" panose="020B0604020202020204" pitchFamily="34" charset="0"/>
              <a:buChar char="•"/>
            </a:pPr>
            <a:r>
              <a:rPr lang="en-GB" dirty="0" smtClean="0"/>
              <a:t>Snowball and self-selection </a:t>
            </a:r>
          </a:p>
          <a:p>
            <a:pPr marL="285750" indent="-285750">
              <a:buFont typeface="Arial" panose="020B0604020202020204" pitchFamily="34" charset="0"/>
              <a:buChar char="•"/>
            </a:pPr>
            <a:endParaRPr lang="en-GB" dirty="0"/>
          </a:p>
          <a:p>
            <a:r>
              <a:rPr lang="en-GB" b="1" dirty="0" smtClean="0"/>
              <a:t>Sample and data set</a:t>
            </a:r>
          </a:p>
          <a:p>
            <a:endParaRPr lang="en-GB" b="1" dirty="0" smtClean="0"/>
          </a:p>
          <a:p>
            <a:pPr marL="285750" indent="-285750">
              <a:buFont typeface="Arial" panose="020B0604020202020204" pitchFamily="34" charset="0"/>
              <a:buChar char="•"/>
            </a:pPr>
            <a:r>
              <a:rPr lang="en-GB" dirty="0" smtClean="0"/>
              <a:t>14 participants</a:t>
            </a:r>
          </a:p>
          <a:p>
            <a:pPr marL="285750" indent="-285750">
              <a:buFont typeface="Arial" panose="020B0604020202020204" pitchFamily="34" charset="0"/>
              <a:buChar char="•"/>
            </a:pPr>
            <a:r>
              <a:rPr lang="en-GB" dirty="0" smtClean="0"/>
              <a:t>27 interview transcripts</a:t>
            </a:r>
          </a:p>
          <a:p>
            <a:pPr marL="285750" indent="-285750">
              <a:buFont typeface="Arial" panose="020B0604020202020204" pitchFamily="34" charset="0"/>
              <a:buChar char="•"/>
            </a:pPr>
            <a:r>
              <a:rPr lang="en-GB" dirty="0" smtClean="0"/>
              <a:t>13 visual research diaries</a:t>
            </a:r>
            <a:endParaRPr lang="en-GB" dirty="0"/>
          </a:p>
        </p:txBody>
      </p:sp>
    </p:spTree>
    <p:extLst>
      <p:ext uri="{BB962C8B-B14F-4D97-AF65-F5344CB8AC3E}">
        <p14:creationId xmlns:p14="http://schemas.microsoft.com/office/powerpoint/2010/main" val="64444338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944" y="-27384"/>
            <a:ext cx="8229600" cy="1143000"/>
          </a:xfrm>
        </p:spPr>
        <p:txBody>
          <a:bodyPr>
            <a:noAutofit/>
          </a:bodyPr>
          <a:lstStyle/>
          <a:p>
            <a:r>
              <a:rPr lang="en-GB" sz="3200" b="1" dirty="0" smtClean="0"/>
              <a:t>Illustrative data extracts </a:t>
            </a:r>
            <a:endParaRPr lang="en-GB" sz="3200" b="1" dirty="0"/>
          </a:p>
        </p:txBody>
      </p:sp>
      <p:grpSp>
        <p:nvGrpSpPr>
          <p:cNvPr id="4" name="Group 6"/>
          <p:cNvGrpSpPr>
            <a:grpSpLocks/>
          </p:cNvGrpSpPr>
          <p:nvPr/>
        </p:nvGrpSpPr>
        <p:grpSpPr bwMode="auto">
          <a:xfrm>
            <a:off x="-36512" y="6145197"/>
            <a:ext cx="9180512" cy="692150"/>
            <a:chOff x="0" y="6165304"/>
            <a:chExt cx="9144000" cy="692696"/>
          </a:xfrm>
        </p:grpSpPr>
        <p:sp>
          <p:nvSpPr>
            <p:cNvPr id="5" name="Rectangle 4"/>
            <p:cNvSpPr/>
            <p:nvPr/>
          </p:nvSpPr>
          <p:spPr>
            <a:xfrm>
              <a:off x="0" y="6165304"/>
              <a:ext cx="9144000" cy="692696"/>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GB" altLang="en-US" smtClean="0">
                <a:solidFill>
                  <a:srgbClr val="FFFFFF"/>
                </a:solidFill>
                <a:latin typeface="Calibri" pitchFamily="34" charset="0"/>
              </a:endParaRPr>
            </a:p>
          </p:txBody>
        </p:sp>
        <p:grpSp>
          <p:nvGrpSpPr>
            <p:cNvPr id="6" name="Group 8"/>
            <p:cNvGrpSpPr>
              <a:grpSpLocks/>
            </p:cNvGrpSpPr>
            <p:nvPr/>
          </p:nvGrpSpPr>
          <p:grpSpPr bwMode="auto">
            <a:xfrm>
              <a:off x="149736" y="6252975"/>
              <a:ext cx="8907507" cy="533017"/>
              <a:chOff x="167520" y="6214297"/>
              <a:chExt cx="8907507" cy="533017"/>
            </a:xfrm>
          </p:grpSpPr>
          <p:pic>
            <p:nvPicPr>
              <p:cNvPr id="7" name="Picture 9" descr="NBS_web_address_whit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520" y="6392082"/>
                <a:ext cx="2910096" cy="166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NBSRev.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30144" y="6214297"/>
                <a:ext cx="1244883" cy="533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1" name="TextBox 10"/>
          <p:cNvSpPr txBox="1"/>
          <p:nvPr/>
        </p:nvSpPr>
        <p:spPr>
          <a:xfrm>
            <a:off x="989348" y="1628800"/>
            <a:ext cx="7128792" cy="3477875"/>
          </a:xfrm>
          <a:prstGeom prst="rect">
            <a:avLst/>
          </a:prstGeom>
          <a:noFill/>
        </p:spPr>
        <p:txBody>
          <a:bodyPr wrap="square" rtlCol="0">
            <a:spAutoFit/>
          </a:bodyPr>
          <a:lstStyle/>
          <a:p>
            <a:pPr marL="285750" indent="-285750">
              <a:buFont typeface="Arial" panose="020B0604020202020204" pitchFamily="34" charset="0"/>
              <a:buChar char="•"/>
            </a:pPr>
            <a:r>
              <a:rPr lang="en-GB" sz="2000" b="1" dirty="0" smtClean="0"/>
              <a:t>Thematic analysis produced numerous codes and themes </a:t>
            </a:r>
          </a:p>
          <a:p>
            <a:endParaRPr lang="en-GB" sz="2000" dirty="0"/>
          </a:p>
          <a:p>
            <a:pPr marL="285750" indent="-285750">
              <a:buFont typeface="Arial" panose="020B0604020202020204" pitchFamily="34" charset="0"/>
              <a:buChar char="•"/>
            </a:pPr>
            <a:r>
              <a:rPr lang="en-GB" sz="2000" b="1" dirty="0" smtClean="0"/>
              <a:t>Themes presented in the paper </a:t>
            </a:r>
          </a:p>
          <a:p>
            <a:endParaRPr lang="en-GB" sz="2000" dirty="0"/>
          </a:p>
          <a:p>
            <a:pPr marL="742950" lvl="1" indent="-285750">
              <a:buFont typeface="Courier New" panose="02070309020205020404" pitchFamily="49" charset="0"/>
              <a:buChar char="o"/>
            </a:pPr>
            <a:r>
              <a:rPr lang="en-GB" sz="2000" dirty="0" smtClean="0"/>
              <a:t>Following and the presence of hierarchies</a:t>
            </a:r>
          </a:p>
          <a:p>
            <a:pPr marL="742950" lvl="1" indent="-285750">
              <a:buFont typeface="Courier New" panose="02070309020205020404" pitchFamily="49" charset="0"/>
              <a:buChar char="o"/>
            </a:pPr>
            <a:endParaRPr lang="en-GB" sz="2000" dirty="0"/>
          </a:p>
          <a:p>
            <a:pPr marL="742950" lvl="1" indent="-285750">
              <a:buFont typeface="Courier New" panose="02070309020205020404" pitchFamily="49" charset="0"/>
              <a:buChar char="o"/>
            </a:pPr>
            <a:r>
              <a:rPr lang="en-GB" sz="2000" dirty="0" smtClean="0"/>
              <a:t>Shifting between processes of following and leading </a:t>
            </a:r>
          </a:p>
          <a:p>
            <a:pPr marL="285750" indent="-285750">
              <a:buFont typeface="Arial" panose="020B0604020202020204" pitchFamily="34" charset="0"/>
              <a:buChar char="•"/>
            </a:pPr>
            <a:endParaRPr lang="en-GB" sz="2000" b="1" dirty="0"/>
          </a:p>
          <a:p>
            <a:pPr marL="285750" indent="-285750">
              <a:buFont typeface="Arial" panose="020B0604020202020204" pitchFamily="34" charset="0"/>
              <a:buChar char="•"/>
            </a:pPr>
            <a:r>
              <a:rPr lang="en-GB" sz="2000" b="1" dirty="0" smtClean="0"/>
              <a:t>Illustrative quotations and extracts from visual diaries </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endParaRPr lang="en-GB" sz="2000" dirty="0"/>
          </a:p>
        </p:txBody>
      </p:sp>
    </p:spTree>
    <p:extLst>
      <p:ext uri="{BB962C8B-B14F-4D97-AF65-F5344CB8AC3E}">
        <p14:creationId xmlns:p14="http://schemas.microsoft.com/office/powerpoint/2010/main" val="114965808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944" y="53752"/>
            <a:ext cx="8229600" cy="1143000"/>
          </a:xfrm>
        </p:spPr>
        <p:txBody>
          <a:bodyPr>
            <a:noAutofit/>
          </a:bodyPr>
          <a:lstStyle/>
          <a:p>
            <a:r>
              <a:rPr lang="en-GB" sz="3200" b="1" dirty="0" smtClean="0"/>
              <a:t>Illustrative data extracts </a:t>
            </a:r>
            <a:br>
              <a:rPr lang="en-GB" sz="3200" b="1" dirty="0" smtClean="0"/>
            </a:br>
            <a:r>
              <a:rPr lang="en-GB" sz="3200" i="1" dirty="0" smtClean="0"/>
              <a:t>Following and the presence of hierarchies </a:t>
            </a:r>
            <a:endParaRPr lang="en-GB" sz="3200" i="1" dirty="0"/>
          </a:p>
        </p:txBody>
      </p:sp>
      <p:grpSp>
        <p:nvGrpSpPr>
          <p:cNvPr id="4" name="Group 6"/>
          <p:cNvGrpSpPr>
            <a:grpSpLocks/>
          </p:cNvGrpSpPr>
          <p:nvPr/>
        </p:nvGrpSpPr>
        <p:grpSpPr bwMode="auto">
          <a:xfrm>
            <a:off x="-36512" y="6145197"/>
            <a:ext cx="9180512" cy="692150"/>
            <a:chOff x="0" y="6165304"/>
            <a:chExt cx="9144000" cy="692696"/>
          </a:xfrm>
        </p:grpSpPr>
        <p:sp>
          <p:nvSpPr>
            <p:cNvPr id="5" name="Rectangle 4"/>
            <p:cNvSpPr/>
            <p:nvPr/>
          </p:nvSpPr>
          <p:spPr>
            <a:xfrm>
              <a:off x="0" y="6165304"/>
              <a:ext cx="9144000" cy="692696"/>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GB" altLang="en-US" smtClean="0">
                <a:solidFill>
                  <a:srgbClr val="FFFFFF"/>
                </a:solidFill>
                <a:latin typeface="Calibri" pitchFamily="34" charset="0"/>
              </a:endParaRPr>
            </a:p>
          </p:txBody>
        </p:sp>
        <p:grpSp>
          <p:nvGrpSpPr>
            <p:cNvPr id="6" name="Group 8"/>
            <p:cNvGrpSpPr>
              <a:grpSpLocks/>
            </p:cNvGrpSpPr>
            <p:nvPr/>
          </p:nvGrpSpPr>
          <p:grpSpPr bwMode="auto">
            <a:xfrm>
              <a:off x="149736" y="6252975"/>
              <a:ext cx="8907507" cy="533017"/>
              <a:chOff x="167520" y="6214297"/>
              <a:chExt cx="8907507" cy="533017"/>
            </a:xfrm>
          </p:grpSpPr>
          <p:pic>
            <p:nvPicPr>
              <p:cNvPr id="7" name="Picture 9" descr="NBS_web_address_whit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520" y="6392082"/>
                <a:ext cx="2910096" cy="166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NBSRev.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30144" y="6214297"/>
                <a:ext cx="1244883" cy="533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3" name="TextBox 2"/>
          <p:cNvSpPr txBox="1"/>
          <p:nvPr/>
        </p:nvSpPr>
        <p:spPr>
          <a:xfrm>
            <a:off x="287524" y="1268760"/>
            <a:ext cx="8532440" cy="4770537"/>
          </a:xfrm>
          <a:prstGeom prst="rect">
            <a:avLst/>
          </a:prstGeom>
          <a:noFill/>
        </p:spPr>
        <p:txBody>
          <a:bodyPr wrap="square" rtlCol="0">
            <a:spAutoFit/>
          </a:bodyPr>
          <a:lstStyle/>
          <a:p>
            <a:pPr marL="285750" indent="-285750">
              <a:buFont typeface="Arial" panose="020B0604020202020204" pitchFamily="34" charset="0"/>
              <a:buChar char="•"/>
            </a:pPr>
            <a:r>
              <a:rPr lang="en-GB" sz="1600" b="1" dirty="0" smtClean="0"/>
              <a:t>Complexity</a:t>
            </a:r>
            <a:endParaRPr lang="en-GB" sz="1600" b="1" dirty="0"/>
          </a:p>
          <a:p>
            <a:pPr marL="285750" indent="-285750">
              <a:buFont typeface="Arial" panose="020B0604020202020204" pitchFamily="34" charset="0"/>
              <a:buChar char="•"/>
            </a:pPr>
            <a:endParaRPr lang="en-GB" sz="1600" dirty="0" smtClean="0"/>
          </a:p>
          <a:p>
            <a:pPr lvl="2"/>
            <a:r>
              <a:rPr lang="en-GB" sz="1600" i="1" dirty="0" smtClean="0"/>
              <a:t>“It’s not that simple…leadership isn’t always based on seniority…its about how they act and how people react to them as much as your kind of hierarchical leaders”</a:t>
            </a:r>
          </a:p>
          <a:p>
            <a:pPr lvl="2"/>
            <a:endParaRPr lang="en-GB" sz="1600" i="1" dirty="0" smtClean="0"/>
          </a:p>
          <a:p>
            <a:endParaRPr lang="en-GB" sz="1600" i="1" dirty="0"/>
          </a:p>
          <a:p>
            <a:pPr marL="285750" indent="-285750">
              <a:buFont typeface="Arial" panose="020B0604020202020204" pitchFamily="34" charset="0"/>
              <a:buChar char="•"/>
            </a:pPr>
            <a:r>
              <a:rPr lang="en-GB" sz="1600" b="1" dirty="0" smtClean="0"/>
              <a:t>The claiming and granting of roles…struggles, rejections and questioning </a:t>
            </a:r>
          </a:p>
          <a:p>
            <a:pPr marL="285750" indent="-285750">
              <a:buFont typeface="Arial" panose="020B0604020202020204" pitchFamily="34" charset="0"/>
              <a:buChar char="•"/>
            </a:pPr>
            <a:endParaRPr lang="en-GB" sz="1600" i="1" dirty="0"/>
          </a:p>
          <a:p>
            <a:pPr lvl="2"/>
            <a:r>
              <a:rPr lang="en-GB" sz="1600" i="1" dirty="0" smtClean="0"/>
              <a:t>“…because we don’t carry with us the legitimacy that comes from being senior, it makes our task that little bit harder” </a:t>
            </a:r>
            <a:r>
              <a:rPr lang="en-GB" sz="1600" dirty="0" smtClean="0"/>
              <a:t>[sic]</a:t>
            </a:r>
          </a:p>
          <a:p>
            <a:pPr lvl="2"/>
            <a:endParaRPr lang="en-GB" sz="1600" dirty="0" smtClean="0"/>
          </a:p>
          <a:p>
            <a:pPr lvl="2"/>
            <a:endParaRPr lang="en-GB" sz="1600" dirty="0"/>
          </a:p>
          <a:p>
            <a:pPr marL="285750" indent="-285750">
              <a:buFont typeface="Arial" panose="020B0604020202020204" pitchFamily="34" charset="0"/>
              <a:buChar char="•"/>
            </a:pPr>
            <a:r>
              <a:rPr lang="en-GB" sz="1600" b="1" dirty="0" smtClean="0"/>
              <a:t>Having hierarchies to lean against…but not feeling them </a:t>
            </a:r>
          </a:p>
          <a:p>
            <a:endParaRPr lang="en-GB" sz="1600" i="1" dirty="0" smtClean="0"/>
          </a:p>
          <a:p>
            <a:pPr lvl="2"/>
            <a:r>
              <a:rPr lang="en-GB" sz="1600" i="1" dirty="0" smtClean="0"/>
              <a:t>“feeling that you know you’re all the same, but no one is better than another person…no one is belittled”</a:t>
            </a:r>
          </a:p>
          <a:p>
            <a:pPr lvl="2"/>
            <a:endParaRPr lang="en-GB" sz="1600" i="1" dirty="0"/>
          </a:p>
          <a:p>
            <a:pPr lvl="2"/>
            <a:r>
              <a:rPr lang="en-GB" sz="1600" i="1" dirty="0" smtClean="0"/>
              <a:t>“they’re no bigger than you, they work </a:t>
            </a:r>
            <a:r>
              <a:rPr lang="en-GB" sz="1600" b="1" i="1" dirty="0" smtClean="0"/>
              <a:t>with</a:t>
            </a:r>
            <a:r>
              <a:rPr lang="en-GB" sz="1600" i="1" dirty="0" smtClean="0"/>
              <a:t> you, they understand” </a:t>
            </a:r>
            <a:endParaRPr lang="en-GB" sz="1600" i="1" dirty="0"/>
          </a:p>
          <a:p>
            <a:endParaRPr lang="en-GB" sz="1600" dirty="0"/>
          </a:p>
        </p:txBody>
      </p:sp>
    </p:spTree>
    <p:extLst>
      <p:ext uri="{BB962C8B-B14F-4D97-AF65-F5344CB8AC3E}">
        <p14:creationId xmlns:p14="http://schemas.microsoft.com/office/powerpoint/2010/main" val="358534146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53752"/>
            <a:ext cx="4341168" cy="1143000"/>
          </a:xfrm>
        </p:spPr>
        <p:txBody>
          <a:bodyPr>
            <a:noAutofit/>
          </a:bodyPr>
          <a:lstStyle/>
          <a:p>
            <a:pPr algn="l"/>
            <a:r>
              <a:rPr lang="en-GB" sz="3200" b="1" dirty="0" smtClean="0"/>
              <a:t>Illustrative data extracts </a:t>
            </a:r>
            <a:br>
              <a:rPr lang="en-GB" sz="3200" b="1" dirty="0" smtClean="0"/>
            </a:br>
            <a:r>
              <a:rPr lang="en-GB" sz="2400" i="1" dirty="0" smtClean="0"/>
              <a:t>Following and the presence of hierarchies</a:t>
            </a:r>
            <a:endParaRPr lang="en-GB" sz="2400" i="1" dirty="0"/>
          </a:p>
        </p:txBody>
      </p:sp>
      <p:grpSp>
        <p:nvGrpSpPr>
          <p:cNvPr id="4" name="Group 6"/>
          <p:cNvGrpSpPr>
            <a:grpSpLocks/>
          </p:cNvGrpSpPr>
          <p:nvPr/>
        </p:nvGrpSpPr>
        <p:grpSpPr bwMode="auto">
          <a:xfrm>
            <a:off x="-36512" y="6145197"/>
            <a:ext cx="9180512" cy="692150"/>
            <a:chOff x="0" y="6165304"/>
            <a:chExt cx="9144000" cy="692696"/>
          </a:xfrm>
        </p:grpSpPr>
        <p:sp>
          <p:nvSpPr>
            <p:cNvPr id="5" name="Rectangle 4"/>
            <p:cNvSpPr/>
            <p:nvPr/>
          </p:nvSpPr>
          <p:spPr>
            <a:xfrm>
              <a:off x="0" y="6165304"/>
              <a:ext cx="9144000" cy="692696"/>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GB" altLang="en-US" smtClean="0">
                <a:solidFill>
                  <a:srgbClr val="FFFFFF"/>
                </a:solidFill>
                <a:latin typeface="Calibri" pitchFamily="34" charset="0"/>
              </a:endParaRPr>
            </a:p>
          </p:txBody>
        </p:sp>
        <p:grpSp>
          <p:nvGrpSpPr>
            <p:cNvPr id="6" name="Group 8"/>
            <p:cNvGrpSpPr>
              <a:grpSpLocks/>
            </p:cNvGrpSpPr>
            <p:nvPr/>
          </p:nvGrpSpPr>
          <p:grpSpPr bwMode="auto">
            <a:xfrm>
              <a:off x="149736" y="6252975"/>
              <a:ext cx="8907507" cy="533017"/>
              <a:chOff x="167520" y="6214297"/>
              <a:chExt cx="8907507" cy="533017"/>
            </a:xfrm>
          </p:grpSpPr>
          <p:pic>
            <p:nvPicPr>
              <p:cNvPr id="7" name="Picture 9" descr="NBS_web_address_whit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7520" y="6392082"/>
                <a:ext cx="2910096" cy="166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NBSRev.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30144" y="6214297"/>
                <a:ext cx="1244883" cy="533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41803832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1" y="53752"/>
            <a:ext cx="9093408" cy="1143000"/>
          </a:xfrm>
        </p:spPr>
        <p:txBody>
          <a:bodyPr>
            <a:noAutofit/>
          </a:bodyPr>
          <a:lstStyle/>
          <a:p>
            <a:r>
              <a:rPr lang="en-GB" sz="3200" b="1" dirty="0" smtClean="0"/>
              <a:t>Illustrative data extracts </a:t>
            </a:r>
            <a:br>
              <a:rPr lang="en-GB" sz="3200" b="1" dirty="0" smtClean="0"/>
            </a:br>
            <a:r>
              <a:rPr lang="en-GB" sz="3200" i="1" dirty="0" smtClean="0"/>
              <a:t>Shifting between processes of following and leading </a:t>
            </a:r>
            <a:endParaRPr lang="en-GB" sz="3200" i="1" dirty="0"/>
          </a:p>
        </p:txBody>
      </p:sp>
      <p:grpSp>
        <p:nvGrpSpPr>
          <p:cNvPr id="4" name="Group 6"/>
          <p:cNvGrpSpPr>
            <a:grpSpLocks/>
          </p:cNvGrpSpPr>
          <p:nvPr/>
        </p:nvGrpSpPr>
        <p:grpSpPr bwMode="auto">
          <a:xfrm>
            <a:off x="-36512" y="6145197"/>
            <a:ext cx="9180512" cy="692150"/>
            <a:chOff x="0" y="6165304"/>
            <a:chExt cx="9144000" cy="692696"/>
          </a:xfrm>
        </p:grpSpPr>
        <p:sp>
          <p:nvSpPr>
            <p:cNvPr id="5" name="Rectangle 4"/>
            <p:cNvSpPr/>
            <p:nvPr/>
          </p:nvSpPr>
          <p:spPr>
            <a:xfrm>
              <a:off x="0" y="6165304"/>
              <a:ext cx="9144000" cy="692696"/>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GB" altLang="en-US" smtClean="0">
                <a:solidFill>
                  <a:srgbClr val="FFFFFF"/>
                </a:solidFill>
                <a:latin typeface="Calibri" pitchFamily="34" charset="0"/>
              </a:endParaRPr>
            </a:p>
          </p:txBody>
        </p:sp>
        <p:grpSp>
          <p:nvGrpSpPr>
            <p:cNvPr id="6" name="Group 8"/>
            <p:cNvGrpSpPr>
              <a:grpSpLocks/>
            </p:cNvGrpSpPr>
            <p:nvPr/>
          </p:nvGrpSpPr>
          <p:grpSpPr bwMode="auto">
            <a:xfrm>
              <a:off x="149736" y="6252975"/>
              <a:ext cx="8907507" cy="533017"/>
              <a:chOff x="167520" y="6214297"/>
              <a:chExt cx="8907507" cy="533017"/>
            </a:xfrm>
          </p:grpSpPr>
          <p:pic>
            <p:nvPicPr>
              <p:cNvPr id="7" name="Picture 9" descr="NBS_web_address_whit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520" y="6392082"/>
                <a:ext cx="2910096" cy="166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NBSRev.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30144" y="6214297"/>
                <a:ext cx="1244883" cy="533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9" name="TextBox 8"/>
          <p:cNvSpPr txBox="1"/>
          <p:nvPr/>
        </p:nvSpPr>
        <p:spPr>
          <a:xfrm>
            <a:off x="287524" y="1628800"/>
            <a:ext cx="8532440" cy="3785652"/>
          </a:xfrm>
          <a:prstGeom prst="rect">
            <a:avLst/>
          </a:prstGeom>
          <a:noFill/>
        </p:spPr>
        <p:txBody>
          <a:bodyPr wrap="square" rtlCol="0">
            <a:spAutoFit/>
          </a:bodyPr>
          <a:lstStyle/>
          <a:p>
            <a:pPr marL="285750" indent="-285750">
              <a:buFont typeface="Arial" panose="020B0604020202020204" pitchFamily="34" charset="0"/>
              <a:buChar char="•"/>
            </a:pPr>
            <a:r>
              <a:rPr lang="en-GB" sz="1600" b="1" dirty="0" smtClean="0"/>
              <a:t>Moving into and out of following – experience and expertise </a:t>
            </a:r>
            <a:endParaRPr lang="en-GB" sz="1600" b="1" dirty="0"/>
          </a:p>
          <a:p>
            <a:pPr marL="285750" indent="-285750">
              <a:buFont typeface="Arial" panose="020B0604020202020204" pitchFamily="34" charset="0"/>
              <a:buChar char="•"/>
            </a:pPr>
            <a:endParaRPr lang="en-GB" sz="1600" dirty="0" smtClean="0"/>
          </a:p>
          <a:p>
            <a:pPr lvl="2"/>
            <a:r>
              <a:rPr lang="en-GB" sz="1600" i="1" dirty="0" smtClean="0"/>
              <a:t>“if I have a higher level of expertise than my line manager in some cases, then I can take the lead and she’ll follow…its like invisible whereby if you’re deemed to have more knowledge or more experience and expertise in a field its almost like right, no questions asked you’re automatically put into that position”</a:t>
            </a:r>
          </a:p>
          <a:p>
            <a:pPr lvl="2"/>
            <a:endParaRPr lang="en-GB" sz="1600" i="1" dirty="0" smtClean="0"/>
          </a:p>
          <a:p>
            <a:pPr lvl="2"/>
            <a:endParaRPr lang="en-GB" sz="1600" i="1" dirty="0"/>
          </a:p>
          <a:p>
            <a:endParaRPr lang="en-GB" sz="1600" i="1" dirty="0" smtClean="0"/>
          </a:p>
          <a:p>
            <a:pPr marL="285750" indent="-285750">
              <a:buFont typeface="Arial" panose="020B0604020202020204" pitchFamily="34" charset="0"/>
              <a:buChar char="•"/>
            </a:pPr>
            <a:r>
              <a:rPr lang="en-GB" sz="1600" b="1" dirty="0" smtClean="0"/>
              <a:t>Moving into and out of following- to suit the needs and context </a:t>
            </a:r>
          </a:p>
          <a:p>
            <a:pPr marL="285750" indent="-285750">
              <a:buFont typeface="Arial" panose="020B0604020202020204" pitchFamily="34" charset="0"/>
              <a:buChar char="•"/>
            </a:pPr>
            <a:endParaRPr lang="en-GB" sz="1600" dirty="0"/>
          </a:p>
          <a:p>
            <a:pPr lvl="2"/>
            <a:r>
              <a:rPr lang="en-GB" sz="1600" i="1" dirty="0" smtClean="0"/>
              <a:t>“it’s a circular, kind of thing”</a:t>
            </a:r>
          </a:p>
          <a:p>
            <a:pPr lvl="2"/>
            <a:endParaRPr lang="en-GB" sz="1600" i="1" dirty="0"/>
          </a:p>
          <a:p>
            <a:pPr lvl="2"/>
            <a:r>
              <a:rPr lang="en-GB" sz="1600" i="1" dirty="0" smtClean="0"/>
              <a:t>“the way that I follow is to lead others” </a:t>
            </a:r>
          </a:p>
          <a:p>
            <a:endParaRPr lang="en-GB" sz="1600" dirty="0"/>
          </a:p>
        </p:txBody>
      </p:sp>
    </p:spTree>
    <p:extLst>
      <p:ext uri="{BB962C8B-B14F-4D97-AF65-F5344CB8AC3E}">
        <p14:creationId xmlns:p14="http://schemas.microsoft.com/office/powerpoint/2010/main" val="233075813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594</TotalTime>
  <Words>1632</Words>
  <Application>Microsoft Macintosh PowerPoint</Application>
  <PresentationFormat>On-screen Show (4:3)</PresentationFormat>
  <Paragraphs>236</Paragraphs>
  <Slides>13</Slides>
  <Notes>8</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Constructions of following from a relational perspective: a follower-focused study </vt:lpstr>
      <vt:lpstr>Research Focus </vt:lpstr>
      <vt:lpstr>Research Design </vt:lpstr>
      <vt:lpstr>Research Context</vt:lpstr>
      <vt:lpstr>Illustrative data extracts </vt:lpstr>
      <vt:lpstr>Illustrative data extracts  Following and the presence of hierarchies </vt:lpstr>
      <vt:lpstr>Illustrative data extracts  Following and the presence of hierarchies</vt:lpstr>
      <vt:lpstr>Illustrative data extracts  Shifting between processes of following and leading </vt:lpstr>
      <vt:lpstr>Illustrative data extracts  Shifting between processes of following and leading  </vt:lpstr>
      <vt:lpstr>Future Considerations </vt:lpstr>
      <vt:lpstr>Thank you for listening  </vt:lpstr>
      <vt:lpstr>References </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dc:creator>
  <cp:lastModifiedBy>Rachael Morris</cp:lastModifiedBy>
  <cp:revision>63</cp:revision>
  <dcterms:created xsi:type="dcterms:W3CDTF">2014-10-16T11:07:04Z</dcterms:created>
  <dcterms:modified xsi:type="dcterms:W3CDTF">2016-01-14T14:08:00Z</dcterms:modified>
</cp:coreProperties>
</file>