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1" r:id="rId4"/>
    <p:sldId id="290" r:id="rId5"/>
    <p:sldId id="268" r:id="rId6"/>
    <p:sldId id="262" r:id="rId7"/>
    <p:sldId id="264" r:id="rId8"/>
    <p:sldId id="265" r:id="rId9"/>
    <p:sldId id="275" r:id="rId10"/>
    <p:sldId id="272" r:id="rId11"/>
    <p:sldId id="278" r:id="rId12"/>
    <p:sldId id="279" r:id="rId13"/>
    <p:sldId id="280" r:id="rId14"/>
    <p:sldId id="277" r:id="rId15"/>
    <p:sldId id="273" r:id="rId16"/>
    <p:sldId id="283" r:id="rId17"/>
    <p:sldId id="282" r:id="rId18"/>
    <p:sldId id="284" r:id="rId19"/>
    <p:sldId id="274" r:id="rId20"/>
    <p:sldId id="285" r:id="rId21"/>
    <p:sldId id="286"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3458" autoAdjust="0"/>
  </p:normalViewPr>
  <p:slideViewPr>
    <p:cSldViewPr>
      <p:cViewPr varScale="1">
        <p:scale>
          <a:sx n="46" d="100"/>
          <a:sy n="46" d="100"/>
        </p:scale>
        <p:origin x="-1848" y="-102"/>
      </p:cViewPr>
      <p:guideLst>
        <p:guide orient="horz" pos="2160"/>
        <p:guide pos="2880"/>
      </p:guideLst>
    </p:cSldViewPr>
  </p:slideViewPr>
  <p:outlineViewPr>
    <p:cViewPr>
      <p:scale>
        <a:sx n="33" d="100"/>
        <a:sy n="33" d="100"/>
      </p:scale>
      <p:origin x="42" y="158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153E3-EF8E-44A7-80E4-E2AC77B35BF7}" type="datetimeFigureOut">
              <a:rPr lang="en-GB" smtClean="0"/>
              <a:pPr/>
              <a:t>03/02/2016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D60BB-F502-41CC-85BE-E314B49CE03A}" type="slidenum">
              <a:rPr lang="en-GB" smtClean="0"/>
              <a:pPr/>
              <a:t>‹#›</a:t>
            </a:fld>
            <a:endParaRPr lang="en-GB"/>
          </a:p>
        </p:txBody>
      </p:sp>
    </p:spTree>
    <p:extLst>
      <p:ext uri="{BB962C8B-B14F-4D97-AF65-F5344CB8AC3E}">
        <p14:creationId xmlns:p14="http://schemas.microsoft.com/office/powerpoint/2010/main" val="343574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a:t>
            </a:fld>
            <a:endParaRPr lang="en-GB"/>
          </a:p>
        </p:txBody>
      </p:sp>
    </p:spTree>
    <p:extLst>
      <p:ext uri="{BB962C8B-B14F-4D97-AF65-F5344CB8AC3E}">
        <p14:creationId xmlns:p14="http://schemas.microsoft.com/office/powerpoint/2010/main" val="890149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smtClean="0"/>
          </a:p>
        </p:txBody>
      </p:sp>
      <p:sp>
        <p:nvSpPr>
          <p:cNvPr id="4" name="Slide Number Placeholder 3"/>
          <p:cNvSpPr>
            <a:spLocks noGrp="1"/>
          </p:cNvSpPr>
          <p:nvPr>
            <p:ph type="sldNum" sz="quarter" idx="10"/>
          </p:nvPr>
        </p:nvSpPr>
        <p:spPr/>
        <p:txBody>
          <a:bodyPr/>
          <a:lstStyle/>
          <a:p>
            <a:fld id="{753D60BB-F502-41CC-85BE-E314B49CE03A}" type="slidenum">
              <a:rPr lang="en-GB" smtClean="0"/>
              <a:pPr/>
              <a:t>15</a:t>
            </a:fld>
            <a:endParaRPr lang="en-GB"/>
          </a:p>
        </p:txBody>
      </p:sp>
    </p:spTree>
    <p:extLst>
      <p:ext uri="{BB962C8B-B14F-4D97-AF65-F5344CB8AC3E}">
        <p14:creationId xmlns:p14="http://schemas.microsoft.com/office/powerpoint/2010/main" val="1099618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16</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753D60BB-F502-41CC-85BE-E314B49CE03A}" type="slidenum">
              <a:rPr lang="en-GB" smtClean="0"/>
              <a:pPr/>
              <a:t>17</a:t>
            </a:fld>
            <a:endParaRPr lang="en-GB"/>
          </a:p>
        </p:txBody>
      </p:sp>
    </p:spTree>
    <p:extLst>
      <p:ext uri="{BB962C8B-B14F-4D97-AF65-F5344CB8AC3E}">
        <p14:creationId xmlns:p14="http://schemas.microsoft.com/office/powerpoint/2010/main" val="2965056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18</a:t>
            </a:fld>
            <a:endParaRPr lang="en-GB"/>
          </a:p>
        </p:txBody>
      </p:sp>
    </p:spTree>
    <p:extLst>
      <p:ext uri="{BB962C8B-B14F-4D97-AF65-F5344CB8AC3E}">
        <p14:creationId xmlns:p14="http://schemas.microsoft.com/office/powerpoint/2010/main" val="1134516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19</a:t>
            </a:fld>
            <a:endParaRPr lang="en-GB"/>
          </a:p>
        </p:txBody>
      </p:sp>
    </p:spTree>
    <p:extLst>
      <p:ext uri="{BB962C8B-B14F-4D97-AF65-F5344CB8AC3E}">
        <p14:creationId xmlns:p14="http://schemas.microsoft.com/office/powerpoint/2010/main" val="152091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20</a:t>
            </a:fld>
            <a:endParaRPr lang="en-GB"/>
          </a:p>
        </p:txBody>
      </p:sp>
    </p:spTree>
    <p:extLst>
      <p:ext uri="{BB962C8B-B14F-4D97-AF65-F5344CB8AC3E}">
        <p14:creationId xmlns:p14="http://schemas.microsoft.com/office/powerpoint/2010/main" val="926646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753D60BB-F502-41CC-85BE-E314B49CE03A}"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3</a:t>
            </a:fld>
            <a:endParaRPr lang="en-GB"/>
          </a:p>
        </p:txBody>
      </p:sp>
    </p:spTree>
    <p:extLst>
      <p:ext uri="{BB962C8B-B14F-4D97-AF65-F5344CB8AC3E}">
        <p14:creationId xmlns:p14="http://schemas.microsoft.com/office/powerpoint/2010/main" val="3225767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4</a:t>
            </a:fld>
            <a:endParaRPr lang="en-GB"/>
          </a:p>
        </p:txBody>
      </p:sp>
    </p:spTree>
    <p:extLst>
      <p:ext uri="{BB962C8B-B14F-4D97-AF65-F5344CB8AC3E}">
        <p14:creationId xmlns:p14="http://schemas.microsoft.com/office/powerpoint/2010/main" val="307656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5</a:t>
            </a:fld>
            <a:endParaRPr lang="en-GB"/>
          </a:p>
        </p:txBody>
      </p:sp>
    </p:spTree>
    <p:extLst>
      <p:ext uri="{BB962C8B-B14F-4D97-AF65-F5344CB8AC3E}">
        <p14:creationId xmlns:p14="http://schemas.microsoft.com/office/powerpoint/2010/main" val="181622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3D60BB-F502-41CC-85BE-E314B49CE03A}" type="slidenum">
              <a:rPr lang="en-GB" smtClean="0"/>
              <a:pPr/>
              <a:t>7</a:t>
            </a:fld>
            <a:endParaRPr lang="en-GB"/>
          </a:p>
        </p:txBody>
      </p:sp>
    </p:spTree>
    <p:extLst>
      <p:ext uri="{BB962C8B-B14F-4D97-AF65-F5344CB8AC3E}">
        <p14:creationId xmlns:p14="http://schemas.microsoft.com/office/powerpoint/2010/main" val="292529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8</a:t>
            </a:fld>
            <a:endParaRPr lang="en-GB"/>
          </a:p>
        </p:txBody>
      </p:sp>
    </p:spTree>
    <p:extLst>
      <p:ext uri="{BB962C8B-B14F-4D97-AF65-F5344CB8AC3E}">
        <p14:creationId xmlns:p14="http://schemas.microsoft.com/office/powerpoint/2010/main" val="2925299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11</a:t>
            </a:fld>
            <a:endParaRPr lang="en-GB"/>
          </a:p>
        </p:txBody>
      </p:sp>
    </p:spTree>
    <p:extLst>
      <p:ext uri="{BB962C8B-B14F-4D97-AF65-F5344CB8AC3E}">
        <p14:creationId xmlns:p14="http://schemas.microsoft.com/office/powerpoint/2010/main" val="1494854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12</a:t>
            </a:fld>
            <a:endParaRPr lang="en-GB"/>
          </a:p>
        </p:txBody>
      </p:sp>
    </p:spTree>
    <p:extLst>
      <p:ext uri="{BB962C8B-B14F-4D97-AF65-F5344CB8AC3E}">
        <p14:creationId xmlns:p14="http://schemas.microsoft.com/office/powerpoint/2010/main" val="298826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753D60BB-F502-41CC-85BE-E314B49CE03A}" type="slidenum">
              <a:rPr lang="en-GB" smtClean="0"/>
              <a:pPr/>
              <a:t>13</a:t>
            </a:fld>
            <a:endParaRPr lang="en-GB"/>
          </a:p>
        </p:txBody>
      </p:sp>
    </p:spTree>
    <p:extLst>
      <p:ext uri="{BB962C8B-B14F-4D97-AF65-F5344CB8AC3E}">
        <p14:creationId xmlns:p14="http://schemas.microsoft.com/office/powerpoint/2010/main" val="355090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403376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43843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415376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20647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02534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28758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24462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08187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344623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495634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3FA71-1419-40DE-AD38-24FCB314956D}"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1CA69-2B69-477C-BB7E-B3468DCC4706}" type="slidenum">
              <a:rPr lang="en-GB" smtClean="0"/>
              <a:pPr/>
              <a:t>‹#›</a:t>
            </a:fld>
            <a:endParaRPr lang="en-GB"/>
          </a:p>
        </p:txBody>
      </p:sp>
    </p:spTree>
    <p:extLst>
      <p:ext uri="{BB962C8B-B14F-4D97-AF65-F5344CB8AC3E}">
        <p14:creationId xmlns:p14="http://schemas.microsoft.com/office/powerpoint/2010/main" val="140767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3FA71-1419-40DE-AD38-24FCB314956D}" type="datetimeFigureOut">
              <a:rPr lang="en-GB" smtClean="0"/>
              <a:pPr/>
              <a:t>03/02/2016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1CA69-2B69-477C-BB7E-B3468DCC4706}" type="slidenum">
              <a:rPr lang="en-GB" smtClean="0"/>
              <a:pPr/>
              <a:t>‹#›</a:t>
            </a:fld>
            <a:endParaRPr lang="en-GB"/>
          </a:p>
        </p:txBody>
      </p:sp>
    </p:spTree>
    <p:extLst>
      <p:ext uri="{BB962C8B-B14F-4D97-AF65-F5344CB8AC3E}">
        <p14:creationId xmlns:p14="http://schemas.microsoft.com/office/powerpoint/2010/main" val="402476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1848" y="548680"/>
            <a:ext cx="4608512"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55576" y="4005064"/>
            <a:ext cx="7772400" cy="1470025"/>
          </a:xfrm>
        </p:spPr>
        <p:txBody>
          <a:bodyPr>
            <a:normAutofit fontScale="90000"/>
          </a:bodyPr>
          <a:lstStyle/>
          <a:p>
            <a:r>
              <a:rPr lang="en-GB" b="1" dirty="0">
                <a:latin typeface="Arial" panose="020B0604020202020204" pitchFamily="34" charset="0"/>
                <a:cs typeface="Arial" panose="020B0604020202020204" pitchFamily="34" charset="0"/>
              </a:rPr>
              <a:t>Human </a:t>
            </a:r>
            <a:r>
              <a:rPr lang="en-GB" b="1" dirty="0" smtClean="0">
                <a:latin typeface="Arial" panose="020B0604020202020204" pitchFamily="34" charset="0"/>
                <a:cs typeface="Arial" panose="020B0604020202020204" pitchFamily="34" charset="0"/>
              </a:rPr>
              <a:t>Rights </a:t>
            </a:r>
            <a:r>
              <a:rPr lang="en-GB" b="1" dirty="0">
                <a:latin typeface="Arial" panose="020B0604020202020204" pitchFamily="34" charset="0"/>
                <a:cs typeface="Arial" panose="020B0604020202020204" pitchFamily="34" charset="0"/>
              </a:rPr>
              <a:t>O</a:t>
            </a:r>
            <a:r>
              <a:rPr lang="en-GB" b="1" dirty="0" smtClean="0">
                <a:latin typeface="Arial" panose="020B0604020202020204" pitchFamily="34" charset="0"/>
                <a:cs typeface="Arial" panose="020B0604020202020204" pitchFamily="34" charset="0"/>
              </a:rPr>
              <a:t>bligations </a:t>
            </a:r>
            <a:r>
              <a:rPr lang="en-GB" b="1" dirty="0">
                <a:latin typeface="Arial" panose="020B0604020202020204" pitchFamily="34" charset="0"/>
                <a:cs typeface="Arial" panose="020B0604020202020204" pitchFamily="34" charset="0"/>
              </a:rPr>
              <a:t>on </a:t>
            </a:r>
            <a:r>
              <a:rPr lang="en-GB" b="1" dirty="0" smtClean="0">
                <a:latin typeface="Arial" panose="020B0604020202020204" pitchFamily="34" charset="0"/>
                <a:cs typeface="Arial" panose="020B0604020202020204" pitchFamily="34" charset="0"/>
              </a:rPr>
              <a:t>Consular </a:t>
            </a:r>
            <a:r>
              <a:rPr lang="en-GB" b="1" dirty="0">
                <a:latin typeface="Arial" panose="020B0604020202020204" pitchFamily="34" charset="0"/>
                <a:cs typeface="Arial" panose="020B0604020202020204" pitchFamily="34" charset="0"/>
              </a:rPr>
              <a:t>A</a:t>
            </a:r>
            <a:r>
              <a:rPr lang="en-GB" b="1" dirty="0" smtClean="0">
                <a:latin typeface="Arial" panose="020B0604020202020204" pitchFamily="34" charset="0"/>
                <a:cs typeface="Arial" panose="020B0604020202020204" pitchFamily="34" charset="0"/>
              </a:rPr>
              <a:t>gents </a:t>
            </a:r>
            <a:r>
              <a:rPr lang="en-GB" b="1" dirty="0">
                <a:latin typeface="Arial" panose="020B0604020202020204" pitchFamily="34" charset="0"/>
                <a:cs typeface="Arial" panose="020B0604020202020204" pitchFamily="34" charset="0"/>
              </a:rPr>
              <a:t>in C</a:t>
            </a:r>
            <a:r>
              <a:rPr lang="en-GB" b="1" dirty="0" smtClean="0">
                <a:latin typeface="Arial" panose="020B0604020202020204" pitchFamily="34" charset="0"/>
                <a:cs typeface="Arial" panose="020B0604020202020204" pitchFamily="34" charset="0"/>
              </a:rPr>
              <a:t>apital </a:t>
            </a:r>
            <a:r>
              <a:rPr lang="en-GB" b="1" dirty="0">
                <a:latin typeface="Arial" panose="020B0604020202020204" pitchFamily="34" charset="0"/>
                <a:cs typeface="Arial" panose="020B0604020202020204" pitchFamily="34" charset="0"/>
              </a:rPr>
              <a:t>P</a:t>
            </a:r>
            <a:r>
              <a:rPr lang="en-GB" b="1" dirty="0" smtClean="0">
                <a:latin typeface="Arial" panose="020B0604020202020204" pitchFamily="34" charset="0"/>
                <a:cs typeface="Arial" panose="020B0604020202020204" pitchFamily="34" charset="0"/>
              </a:rPr>
              <a:t>unishment </a:t>
            </a:r>
            <a:r>
              <a:rPr lang="en-GB" b="1" dirty="0">
                <a:latin typeface="Arial" panose="020B0604020202020204" pitchFamily="34" charset="0"/>
                <a:cs typeface="Arial" panose="020B0604020202020204" pitchFamily="34" charset="0"/>
              </a:rPr>
              <a:t>cases </a:t>
            </a:r>
            <a:endParaRPr lang="en-GB"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548680"/>
            <a:ext cx="594216" cy="297108"/>
          </a:xfrm>
          <a:prstGeom prst="rect">
            <a:avLst/>
          </a:prstGeom>
        </p:spPr>
      </p:pic>
      <p:cxnSp>
        <p:nvCxnSpPr>
          <p:cNvPr id="5" name="Straight Connector 4"/>
          <p:cNvCxnSpPr/>
          <p:nvPr/>
        </p:nvCxnSpPr>
        <p:spPr>
          <a:xfrm>
            <a:off x="4572000" y="548680"/>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272" y="764704"/>
            <a:ext cx="2808312" cy="923330"/>
          </a:xfrm>
          <a:prstGeom prst="rect">
            <a:avLst/>
          </a:prstGeom>
          <a:noFill/>
        </p:spPr>
        <p:txBody>
          <a:bodyPr wrap="square" rtlCol="0">
            <a:spAutoFit/>
          </a:bodyPr>
          <a:lstStyle/>
          <a:p>
            <a:r>
              <a:rPr lang="en-GB" dirty="0" smtClean="0"/>
              <a:t>Conall Mallory</a:t>
            </a:r>
          </a:p>
          <a:p>
            <a:r>
              <a:rPr lang="en-GB" dirty="0" smtClean="0"/>
              <a:t>CLSA, Ottawa </a:t>
            </a:r>
          </a:p>
          <a:p>
            <a:r>
              <a:rPr lang="en-GB" dirty="0" smtClean="0"/>
              <a:t>June 2015</a:t>
            </a:r>
            <a:endParaRPr lang="en-GB"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210542"/>
            <a:ext cx="3280994" cy="60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00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ECtHR Jurisprudence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i="1" dirty="0" smtClean="0">
                <a:latin typeface="Arial" panose="020B0604020202020204" pitchFamily="34" charset="0"/>
                <a:cs typeface="Arial" panose="020B0604020202020204" pitchFamily="34" charset="0"/>
              </a:rPr>
              <a:t>X v Federal Republic of Germany</a:t>
            </a:r>
            <a:r>
              <a:rPr lang="en-GB" dirty="0">
                <a:latin typeface="Arial" panose="020B0604020202020204" pitchFamily="34" charset="0"/>
                <a:cs typeface="Arial" panose="020B0604020202020204" pitchFamily="34" charset="0"/>
              </a:rPr>
              <a:t> (1965) Yearbook of ECHR, vol. </a:t>
            </a:r>
            <a:r>
              <a:rPr lang="en-GB" dirty="0" smtClean="0">
                <a:latin typeface="Arial" panose="020B0604020202020204" pitchFamily="34" charset="0"/>
                <a:cs typeface="Arial" panose="020B0604020202020204" pitchFamily="34" charset="0"/>
              </a:rPr>
              <a:t>8. </a:t>
            </a:r>
            <a:endParaRPr lang="en-GB" i="1" dirty="0" smtClean="0">
              <a:latin typeface="Arial" panose="020B0604020202020204" pitchFamily="34" charset="0"/>
              <a:cs typeface="Arial" panose="020B0604020202020204" pitchFamily="34" charset="0"/>
            </a:endParaRPr>
          </a:p>
          <a:p>
            <a:r>
              <a:rPr lang="en-GB" i="1" dirty="0" smtClean="0">
                <a:latin typeface="Arial" panose="020B0604020202020204" pitchFamily="34" charset="0"/>
                <a:cs typeface="Arial" panose="020B0604020202020204" pitchFamily="34" charset="0"/>
              </a:rPr>
              <a:t>X v United Kingdom </a:t>
            </a:r>
            <a:r>
              <a:rPr lang="en-GB" dirty="0" smtClean="0">
                <a:latin typeface="Arial" panose="020B0604020202020204" pitchFamily="34" charset="0"/>
                <a:cs typeface="Arial" panose="020B0604020202020204" pitchFamily="34" charset="0"/>
              </a:rPr>
              <a:t>(1977</a:t>
            </a:r>
            <a:r>
              <a:rPr lang="en-GB" dirty="0">
                <a:latin typeface="Arial" panose="020B0604020202020204" pitchFamily="34" charset="0"/>
                <a:cs typeface="Arial" panose="020B0604020202020204" pitchFamily="34" charset="0"/>
              </a:rPr>
              <a:t>) 12 DR 73 </a:t>
            </a:r>
            <a:endParaRPr lang="en-GB" i="1" dirty="0" smtClean="0">
              <a:latin typeface="Arial" panose="020B0604020202020204" pitchFamily="34" charset="0"/>
              <a:cs typeface="Arial" panose="020B0604020202020204" pitchFamily="34" charset="0"/>
            </a:endParaRPr>
          </a:p>
          <a:p>
            <a:r>
              <a:rPr lang="en-GB" i="1" dirty="0" smtClean="0">
                <a:latin typeface="Arial" panose="020B0604020202020204" pitchFamily="34" charset="0"/>
                <a:cs typeface="Arial" panose="020B0604020202020204" pitchFamily="34" charset="0"/>
              </a:rPr>
              <a:t>W.M v Denmark </a:t>
            </a:r>
            <a:r>
              <a:rPr lang="en-GB" dirty="0">
                <a:latin typeface="Arial" panose="020B0604020202020204" pitchFamily="34" charset="0"/>
                <a:cs typeface="Arial" panose="020B0604020202020204" pitchFamily="34" charset="0"/>
              </a:rPr>
              <a:t>(2003) 15 EHRR CD 28</a:t>
            </a:r>
            <a:endParaRPr lang="en-GB" i="1" dirty="0" smtClean="0">
              <a:latin typeface="Arial" panose="020B0604020202020204" pitchFamily="34" charset="0"/>
              <a:cs typeface="Arial" panose="020B0604020202020204" pitchFamily="34" charset="0"/>
            </a:endParaRPr>
          </a:p>
          <a:p>
            <a:r>
              <a:rPr lang="en-GB" i="1" dirty="0" smtClean="0">
                <a:latin typeface="Arial" panose="020B0604020202020204" pitchFamily="34" charset="0"/>
                <a:cs typeface="Arial" panose="020B0604020202020204" pitchFamily="34" charset="0"/>
              </a:rPr>
              <a:t>Al-Skeini and Others v United Kingdom </a:t>
            </a:r>
            <a:r>
              <a:rPr lang="en-GB" dirty="0">
                <a:latin typeface="Arial" panose="020B0604020202020204" pitchFamily="34" charset="0"/>
                <a:cs typeface="Arial" panose="020B0604020202020204" pitchFamily="34" charset="0"/>
              </a:rPr>
              <a:t>(2011) 53 EHRR 18</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65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i="1" dirty="0">
                <a:latin typeface="Arial" panose="020B0604020202020204" pitchFamily="34" charset="0"/>
                <a:cs typeface="Arial" panose="020B0604020202020204" pitchFamily="34" charset="0"/>
              </a:rPr>
              <a:t>X v Federal Republic of Germany</a:t>
            </a:r>
            <a:r>
              <a:rPr lang="en-GB" sz="2800" dirty="0">
                <a:latin typeface="Arial" panose="020B0604020202020204" pitchFamily="34" charset="0"/>
                <a:cs typeface="Arial" panose="020B0604020202020204" pitchFamily="34" charset="0"/>
              </a:rPr>
              <a:t> (1965) Yearbook of </a:t>
            </a:r>
            <a:r>
              <a:rPr lang="en-GB" sz="2800" dirty="0" smtClean="0">
                <a:latin typeface="Arial" panose="020B0604020202020204" pitchFamily="34" charset="0"/>
                <a:cs typeface="Arial" panose="020B0604020202020204" pitchFamily="34" charset="0"/>
              </a:rPr>
              <a:t>ECHR, </a:t>
            </a:r>
            <a:r>
              <a:rPr lang="en-GB" sz="2800" dirty="0">
                <a:latin typeface="Arial" panose="020B0604020202020204" pitchFamily="34" charset="0"/>
                <a:cs typeface="Arial" panose="020B0604020202020204" pitchFamily="34" charset="0"/>
              </a:rPr>
              <a:t>vol. 8, p.158 </a:t>
            </a:r>
          </a:p>
        </p:txBody>
      </p:sp>
      <p:sp>
        <p:nvSpPr>
          <p:cNvPr id="3" name="Content Placeholder 2"/>
          <p:cNvSpPr>
            <a:spLocks noGrp="1"/>
          </p:cNvSpPr>
          <p:nvPr>
            <p:ph sz="half" idx="1"/>
          </p:nvPr>
        </p:nvSpPr>
        <p:spPr>
          <a:xfrm>
            <a:off x="4860032" y="1772816"/>
            <a:ext cx="4038600" cy="4525963"/>
          </a:xfrm>
        </p:spPr>
        <p:txBody>
          <a:bodyPr>
            <a:normAutofit/>
          </a:bodyPr>
          <a:lstStyle/>
          <a:p>
            <a:pPr marL="0" indent="0">
              <a:buNone/>
            </a:pPr>
            <a:r>
              <a:rPr lang="en-GB" dirty="0">
                <a:latin typeface="Arial" panose="020B0604020202020204" pitchFamily="34" charset="0"/>
                <a:cs typeface="Arial" panose="020B0604020202020204" pitchFamily="34" charset="0"/>
              </a:rPr>
              <a:t>"… in certain respects, </a:t>
            </a:r>
            <a:r>
              <a:rPr lang="en-GB" b="1" dirty="0">
                <a:latin typeface="Arial" panose="020B0604020202020204" pitchFamily="34" charset="0"/>
                <a:cs typeface="Arial" panose="020B0604020202020204" pitchFamily="34" charset="0"/>
              </a:rPr>
              <a:t>the nationals of a Contracting State are within its "jurisdiction" even when domiciled or resident abroad</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395536" y="1412776"/>
            <a:ext cx="3774955" cy="5301208"/>
          </a:xfrm>
        </p:spPr>
      </p:pic>
    </p:spTree>
    <p:extLst>
      <p:ext uri="{BB962C8B-B14F-4D97-AF65-F5344CB8AC3E}">
        <p14:creationId xmlns:p14="http://schemas.microsoft.com/office/powerpoint/2010/main" val="292347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latin typeface="Arial" panose="020B0604020202020204" pitchFamily="34" charset="0"/>
                <a:cs typeface="Arial" panose="020B0604020202020204" pitchFamily="34" charset="0"/>
              </a:rPr>
              <a:t>X v the United Kingdom</a:t>
            </a:r>
            <a:r>
              <a:rPr lang="en-GB" dirty="0">
                <a:latin typeface="Arial" panose="020B0604020202020204" pitchFamily="34" charset="0"/>
                <a:cs typeface="Arial" panose="020B0604020202020204" pitchFamily="34" charset="0"/>
              </a:rPr>
              <a:t>, No. 7547/76, (1977) 12 DR 73 </a:t>
            </a:r>
          </a:p>
        </p:txBody>
      </p:sp>
      <p:sp>
        <p:nvSpPr>
          <p:cNvPr id="3" name="Content Placeholder 2"/>
          <p:cNvSpPr>
            <a:spLocks noGrp="1"/>
          </p:cNvSpPr>
          <p:nvPr>
            <p:ph sz="half" idx="1"/>
          </p:nvPr>
        </p:nvSpPr>
        <p:spPr/>
        <p:txBody>
          <a:bodyPr>
            <a:normAutofit/>
          </a:bodyPr>
          <a:lstStyle/>
          <a:p>
            <a:pPr marL="0" indent="0">
              <a:buNone/>
            </a:pPr>
            <a:r>
              <a:rPr lang="en-GB" dirty="0" smtClean="0">
                <a:latin typeface="Arial" panose="020B0604020202020204" pitchFamily="34" charset="0"/>
                <a:cs typeface="Arial" panose="020B0604020202020204" pitchFamily="34" charset="0"/>
              </a:rPr>
              <a:t>"authorized </a:t>
            </a:r>
            <a:r>
              <a:rPr lang="en-GB" dirty="0">
                <a:latin typeface="Arial" panose="020B0604020202020204" pitchFamily="34" charset="0"/>
                <a:cs typeface="Arial" panose="020B0604020202020204" pitchFamily="34" charset="0"/>
              </a:rPr>
              <a:t>agents of a State including diplomatic or consular agents bring other persons or property within the jurisdiction of that State </a:t>
            </a:r>
            <a:r>
              <a:rPr lang="en-GB" b="1" dirty="0">
                <a:latin typeface="Arial" panose="020B0604020202020204" pitchFamily="34" charset="0"/>
                <a:cs typeface="Arial" panose="020B0604020202020204" pitchFamily="34" charset="0"/>
              </a:rPr>
              <a:t>to the extent that they exercise authority over such persons </a:t>
            </a:r>
            <a:r>
              <a:rPr lang="en-GB" dirty="0">
                <a:latin typeface="Arial" panose="020B0604020202020204" pitchFamily="34" charset="0"/>
                <a:cs typeface="Arial" panose="020B0604020202020204" pitchFamily="34" charset="0"/>
              </a:rPr>
              <a:t>or property</a:t>
            </a:r>
            <a:r>
              <a:rPr lang="en-GB" dirty="0" smtClean="0">
                <a:latin typeface="Arial" panose="020B0604020202020204" pitchFamily="34" charset="0"/>
                <a:cs typeface="Arial" panose="020B0604020202020204" pitchFamily="34" charset="0"/>
              </a:rPr>
              <a:t>.”</a:t>
            </a:r>
          </a:p>
          <a:p>
            <a:pPr marL="0" indent="0">
              <a:buNone/>
            </a:pP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a:bodyPr>
          <a:lstStyle/>
          <a:p>
            <a:pPr>
              <a:buNone/>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Insofar as </a:t>
            </a:r>
            <a:r>
              <a:rPr lang="en-GB" b="1" dirty="0">
                <a:latin typeface="Arial" panose="020B0604020202020204" pitchFamily="34" charset="0"/>
                <a:cs typeface="Arial" panose="020B0604020202020204" pitchFamily="34" charset="0"/>
              </a:rPr>
              <a:t>they affect such persons or property by their acts or omissions, the responsibility </a:t>
            </a:r>
            <a:r>
              <a:rPr lang="en-GB" dirty="0">
                <a:latin typeface="Arial" panose="020B0604020202020204" pitchFamily="34" charset="0"/>
                <a:cs typeface="Arial" panose="020B0604020202020204" pitchFamily="34" charset="0"/>
              </a:rPr>
              <a:t>of the State is engaged.”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785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i="1" dirty="0">
                <a:latin typeface="Arial" panose="020B0604020202020204" pitchFamily="34" charset="0"/>
                <a:cs typeface="Arial" panose="020B0604020202020204" pitchFamily="34" charset="0"/>
              </a:rPr>
              <a:t>WM v Denmark </a:t>
            </a:r>
            <a:r>
              <a:rPr lang="en-GB" sz="2400" dirty="0" smtClean="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App. No. 17392/90), (2003) 15 EHRR </a:t>
            </a:r>
            <a:r>
              <a:rPr lang="en-GB" sz="2400" dirty="0" smtClean="0">
                <a:latin typeface="Arial" panose="020B0604020202020204" pitchFamily="34" charset="0"/>
                <a:cs typeface="Arial" panose="020B0604020202020204" pitchFamily="34" charset="0"/>
              </a:rPr>
              <a:t>CD </a:t>
            </a:r>
            <a:r>
              <a:rPr lang="en-GB" sz="2400" dirty="0">
                <a:latin typeface="Arial" panose="020B0604020202020204" pitchFamily="34" charset="0"/>
                <a:cs typeface="Arial" panose="020B0604020202020204" pitchFamily="34" charset="0"/>
              </a:rPr>
              <a:t>28, decision of 12 October 1992. </a:t>
            </a:r>
          </a:p>
        </p:txBody>
      </p:sp>
      <p:sp>
        <p:nvSpPr>
          <p:cNvPr id="3" name="Content Placeholder 2"/>
          <p:cNvSpPr>
            <a:spLocks noGrp="1"/>
          </p:cNvSpPr>
          <p:nvPr>
            <p:ph sz="half" idx="1"/>
          </p:nvPr>
        </p:nvSpPr>
        <p:spPr/>
        <p:txBody>
          <a:bodyPr>
            <a:normAutofit/>
          </a:bodyPr>
          <a:lstStyle/>
          <a:p>
            <a:pPr marL="0" indent="0">
              <a:buNone/>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authorised agents of a State, including diplomatic or consular agents, bring other persons or property within the jurisdiction of that State to the extent that they </a:t>
            </a:r>
            <a:r>
              <a:rPr lang="en-GB" b="1" dirty="0">
                <a:latin typeface="Arial" panose="020B0604020202020204" pitchFamily="34" charset="0"/>
                <a:cs typeface="Arial" panose="020B0604020202020204" pitchFamily="34" charset="0"/>
              </a:rPr>
              <a:t>exercise authority over such persons or property</a:t>
            </a:r>
            <a:r>
              <a:rPr lang="en-GB" b="1" dirty="0" smtClean="0">
                <a:latin typeface="Arial" panose="020B0604020202020204" pitchFamily="34" charset="0"/>
                <a:cs typeface="Arial" panose="020B0604020202020204" pitchFamily="34" charset="0"/>
              </a:rPr>
              <a:t>.’</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60032" y="2708920"/>
            <a:ext cx="3384376" cy="312659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4" y="4221088"/>
            <a:ext cx="1262063" cy="904875"/>
          </a:xfrm>
          <a:prstGeom prst="rect">
            <a:avLst/>
          </a:prstGeom>
        </p:spPr>
      </p:pic>
    </p:spTree>
    <p:extLst>
      <p:ext uri="{BB962C8B-B14F-4D97-AF65-F5344CB8AC3E}">
        <p14:creationId xmlns:p14="http://schemas.microsoft.com/office/powerpoint/2010/main" val="3720191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latin typeface="Arial" panose="020B0604020202020204" pitchFamily="34" charset="0"/>
                <a:cs typeface="Arial" panose="020B0604020202020204" pitchFamily="34" charset="0"/>
              </a:rPr>
              <a:t>Al-Skeini and Others v United Kingdom </a:t>
            </a:r>
            <a:r>
              <a:rPr lang="en-GB" dirty="0">
                <a:latin typeface="Arial" panose="020B0604020202020204" pitchFamily="34" charset="0"/>
                <a:cs typeface="Arial" panose="020B0604020202020204" pitchFamily="34" charset="0"/>
              </a:rPr>
              <a:t>(2011) 53 EHRR </a:t>
            </a:r>
            <a:r>
              <a:rPr lang="en-GB" dirty="0" smtClean="0">
                <a:latin typeface="Arial" panose="020B0604020202020204" pitchFamily="34" charset="0"/>
                <a:cs typeface="Arial" panose="020B0604020202020204" pitchFamily="34" charset="0"/>
              </a:rPr>
              <a:t>18</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92500" lnSpcReduction="10000"/>
          </a:bodyPr>
          <a:lstStyle/>
          <a:p>
            <a:pPr marL="0" indent="0">
              <a:buNone/>
            </a:pPr>
            <a:r>
              <a:rPr lang="en-GB" dirty="0" smtClean="0">
                <a:latin typeface="Arial" panose="020B0604020202020204" pitchFamily="34" charset="0"/>
                <a:cs typeface="Arial" panose="020B0604020202020204" pitchFamily="34" charset="0"/>
              </a:rPr>
              <a:t>‘It </a:t>
            </a:r>
            <a:r>
              <a:rPr lang="en-GB" dirty="0">
                <a:latin typeface="Arial" panose="020B0604020202020204" pitchFamily="34" charset="0"/>
                <a:cs typeface="Arial" panose="020B0604020202020204" pitchFamily="34" charset="0"/>
              </a:rPr>
              <a:t>is clear that the acts of diplomatic and consular agents, who are present on foreign territory in accordance with provisions of international law, may amount to an exercise of jurisdiction when these agents </a:t>
            </a:r>
            <a:r>
              <a:rPr lang="en-GB" b="1" dirty="0">
                <a:latin typeface="Arial" panose="020B0604020202020204" pitchFamily="34" charset="0"/>
                <a:cs typeface="Arial" panose="020B0604020202020204" pitchFamily="34" charset="0"/>
              </a:rPr>
              <a:t>exert authority and control</a:t>
            </a:r>
            <a:r>
              <a:rPr lang="en-GB" dirty="0">
                <a:latin typeface="Arial" panose="020B0604020202020204" pitchFamily="34" charset="0"/>
                <a:cs typeface="Arial" panose="020B0604020202020204" pitchFamily="34" charset="0"/>
              </a:rPr>
              <a:t> over </a:t>
            </a:r>
            <a:r>
              <a:rPr lang="en-GB" dirty="0" smtClean="0">
                <a:latin typeface="Arial" panose="020B0604020202020204" pitchFamily="34" charset="0"/>
                <a:cs typeface="Arial" panose="020B0604020202020204" pitchFamily="34" charset="0"/>
              </a:rPr>
              <a:t>others.’(para 134)</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fontScale="92500" lnSpcReduction="10000"/>
          </a:bodyPr>
          <a:lstStyle/>
          <a:p>
            <a:r>
              <a:rPr lang="en-GB" dirty="0" smtClean="0">
                <a:latin typeface="Arial" panose="020B0604020202020204" pitchFamily="34" charset="0"/>
                <a:cs typeface="Arial" panose="020B0604020202020204" pitchFamily="34" charset="0"/>
              </a:rPr>
              <a:t>‘the state is under an obligation under art.1 to secure to that individual the rights and freedoms under s.1 of the Convention that are relevant to the situation of that individual. In this sense, therefore, the Convention rights can be </a:t>
            </a:r>
            <a:r>
              <a:rPr lang="en-GB" b="1" dirty="0" smtClean="0">
                <a:latin typeface="Arial" panose="020B0604020202020204" pitchFamily="34" charset="0"/>
                <a:cs typeface="Arial" panose="020B0604020202020204" pitchFamily="34" charset="0"/>
              </a:rPr>
              <a:t>“divided and tailored”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para</a:t>
            </a:r>
            <a:r>
              <a:rPr lang="en-GB" dirty="0" smtClean="0">
                <a:latin typeface="Arial" panose="020B0604020202020204" pitchFamily="34" charset="0"/>
                <a:cs typeface="Arial" panose="020B0604020202020204" pitchFamily="34" charset="0"/>
              </a:rPr>
              <a:t> 137)</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024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sz="3200" dirty="0" smtClean="0">
                <a:latin typeface="Arial" panose="020B0604020202020204" pitchFamily="34" charset="0"/>
                <a:cs typeface="Arial" panose="020B0604020202020204" pitchFamily="34" charset="0"/>
              </a:rPr>
              <a:t>Triggering Jurisdiction</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07504" y="764704"/>
            <a:ext cx="2592288" cy="5361459"/>
          </a:xfrm>
        </p:spPr>
        <p:txBody>
          <a:bodyPr>
            <a:normAutofit fontScale="85000" lnSpcReduction="20000"/>
          </a:bodyPr>
          <a:lstStyle/>
          <a:p>
            <a:pPr marL="0" indent="0">
              <a:buNone/>
            </a:pPr>
            <a:endParaRPr lang="en-GB" b="1" dirty="0" smtClean="0">
              <a:latin typeface="Arial" panose="020B0604020202020204" pitchFamily="34" charset="0"/>
              <a:cs typeface="Arial" panose="020B0604020202020204" pitchFamily="34" charset="0"/>
            </a:endParaRPr>
          </a:p>
          <a:p>
            <a:pPr marL="0" indent="0">
              <a:buNone/>
            </a:pPr>
            <a:r>
              <a:rPr lang="en-GB" b="1" dirty="0" smtClean="0">
                <a:latin typeface="Arial" panose="020B0604020202020204" pitchFamily="34" charset="0"/>
                <a:cs typeface="Arial" panose="020B0604020202020204" pitchFamily="34" charset="0"/>
              </a:rPr>
              <a:t>Approach A</a:t>
            </a:r>
            <a:r>
              <a:rPr lang="en-GB" b="1" i="1" dirty="0" smtClean="0">
                <a:latin typeface="Arial" panose="020B0604020202020204" pitchFamily="34" charset="0"/>
                <a:cs typeface="Arial" panose="020B0604020202020204" pitchFamily="34" charset="0"/>
              </a:rPr>
              <a:t/>
            </a:r>
            <a:br>
              <a:rPr lang="en-GB" b="1" i="1" dirty="0" smtClean="0">
                <a:latin typeface="Arial" panose="020B0604020202020204" pitchFamily="34" charset="0"/>
                <a:cs typeface="Arial" panose="020B0604020202020204" pitchFamily="34" charset="0"/>
              </a:rPr>
            </a:br>
            <a:r>
              <a:rPr lang="en-GB" b="1" i="1" dirty="0" smtClean="0">
                <a:latin typeface="Arial" panose="020B0604020202020204" pitchFamily="34" charset="0"/>
                <a:cs typeface="Arial" panose="020B0604020202020204" pitchFamily="34" charset="0"/>
              </a:rPr>
              <a:t>X v FRG</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endParaRPr lang="en-GB" b="1" dirty="0" smtClean="0">
              <a:latin typeface="Arial" panose="020B0604020202020204" pitchFamily="34" charset="0"/>
              <a:cs typeface="Arial" panose="020B0604020202020204" pitchFamily="34" charset="0"/>
            </a:endParaRPr>
          </a:p>
          <a:p>
            <a:pPr marL="0" indent="0">
              <a:buNone/>
            </a:pPr>
            <a:endParaRPr lang="en-GB" b="1" dirty="0" smtClean="0">
              <a:latin typeface="Arial" panose="020B0604020202020204" pitchFamily="34" charset="0"/>
              <a:cs typeface="Arial" panose="020B0604020202020204" pitchFamily="34" charset="0"/>
            </a:endParaRPr>
          </a:p>
          <a:p>
            <a:pPr marL="0" indent="0">
              <a:buNone/>
            </a:pPr>
            <a:r>
              <a:rPr lang="en-GB" b="1" dirty="0" smtClean="0">
                <a:latin typeface="Arial" panose="020B0604020202020204" pitchFamily="34" charset="0"/>
                <a:cs typeface="Arial" panose="020B0604020202020204" pitchFamily="34" charset="0"/>
              </a:rPr>
              <a:t>Approach B</a:t>
            </a:r>
            <a:r>
              <a:rPr lang="en-GB" b="1" i="1" dirty="0" smtClean="0">
                <a:latin typeface="Arial" panose="020B0604020202020204" pitchFamily="34" charset="0"/>
                <a:cs typeface="Arial" panose="020B0604020202020204" pitchFamily="34" charset="0"/>
              </a:rPr>
              <a:t/>
            </a:r>
            <a:br>
              <a:rPr lang="en-GB" b="1" i="1" dirty="0" smtClean="0">
                <a:latin typeface="Arial" panose="020B0604020202020204" pitchFamily="34" charset="0"/>
                <a:cs typeface="Arial" panose="020B0604020202020204" pitchFamily="34" charset="0"/>
              </a:rPr>
            </a:br>
            <a:r>
              <a:rPr lang="en-GB" b="1" i="1" dirty="0" smtClean="0">
                <a:latin typeface="Arial" panose="020B0604020202020204" pitchFamily="34" charset="0"/>
                <a:cs typeface="Arial" panose="020B0604020202020204" pitchFamily="34" charset="0"/>
              </a:rPr>
              <a:t>X v UK</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endParaRPr lang="en-GB" b="1" dirty="0" smtClean="0">
              <a:latin typeface="Arial" panose="020B0604020202020204" pitchFamily="34" charset="0"/>
              <a:cs typeface="Arial" panose="020B0604020202020204" pitchFamily="34" charset="0"/>
            </a:endParaRPr>
          </a:p>
          <a:p>
            <a:pPr marL="0" indent="0">
              <a:buNone/>
            </a:pPr>
            <a:r>
              <a:rPr lang="en-GB" b="1" dirty="0" smtClean="0">
                <a:latin typeface="Arial" panose="020B0604020202020204" pitchFamily="34" charset="0"/>
                <a:cs typeface="Arial" panose="020B0604020202020204" pitchFamily="34" charset="0"/>
              </a:rPr>
              <a:t>Approach C</a:t>
            </a:r>
          </a:p>
          <a:p>
            <a:pPr marL="0" indent="0">
              <a:buNone/>
            </a:pPr>
            <a:r>
              <a:rPr lang="en-GB" b="1" i="1" dirty="0" smtClean="0">
                <a:latin typeface="Arial" panose="020B0604020202020204" pitchFamily="34" charset="0"/>
                <a:cs typeface="Arial" panose="020B0604020202020204" pitchFamily="34" charset="0"/>
              </a:rPr>
              <a:t>Al-Skeini</a:t>
            </a:r>
          </a:p>
          <a:p>
            <a:endParaRPr lang="en-GB" b="1"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2843808" y="764704"/>
            <a:ext cx="5842992" cy="5361459"/>
          </a:xfrm>
        </p:spPr>
        <p:txBody>
          <a:bodyPr>
            <a:normAutofit fontScale="85000" lnSpcReduction="20000"/>
          </a:bodyPr>
          <a:lstStyle/>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in </a:t>
            </a:r>
            <a:r>
              <a:rPr lang="en-GB" dirty="0">
                <a:latin typeface="Arial" panose="020B0604020202020204" pitchFamily="34" charset="0"/>
                <a:cs typeface="Arial" panose="020B0604020202020204" pitchFamily="34" charset="0"/>
              </a:rPr>
              <a:t>certain respects, </a:t>
            </a:r>
            <a:r>
              <a:rPr lang="en-GB" b="1" dirty="0" smtClean="0">
                <a:latin typeface="Arial" panose="020B0604020202020204" pitchFamily="34" charset="0"/>
                <a:cs typeface="Arial" panose="020B0604020202020204" pitchFamily="34" charset="0"/>
              </a:rPr>
              <a:t>nationals </a:t>
            </a:r>
            <a:r>
              <a:rPr lang="en-GB" b="1" dirty="0">
                <a:latin typeface="Arial" panose="020B0604020202020204" pitchFamily="34" charset="0"/>
                <a:cs typeface="Arial" panose="020B0604020202020204" pitchFamily="34" charset="0"/>
              </a:rPr>
              <a:t>of a Contracting State are within its "jurisdiction"</a:t>
            </a:r>
            <a:r>
              <a:rPr lang="en-GB" dirty="0">
                <a:latin typeface="Arial" panose="020B0604020202020204" pitchFamily="34" charset="0"/>
                <a:cs typeface="Arial" panose="020B0604020202020204" pitchFamily="34" charset="0"/>
              </a:rPr>
              <a:t> even when domiciled or resident </a:t>
            </a:r>
            <a:r>
              <a:rPr lang="en-GB" dirty="0" smtClean="0">
                <a:latin typeface="Arial" panose="020B0604020202020204" pitchFamily="34" charset="0"/>
                <a:cs typeface="Arial" panose="020B0604020202020204" pitchFamily="34" charset="0"/>
              </a:rPr>
              <a:t>abroad</a:t>
            </a:r>
            <a:br>
              <a:rPr lang="en-GB" dirty="0" smtClean="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to the extent that they </a:t>
            </a:r>
            <a:r>
              <a:rPr lang="en-GB" b="1" dirty="0">
                <a:latin typeface="Arial" panose="020B0604020202020204" pitchFamily="34" charset="0"/>
                <a:cs typeface="Arial" panose="020B0604020202020204" pitchFamily="34" charset="0"/>
              </a:rPr>
              <a:t>exercise authority over such </a:t>
            </a:r>
            <a:r>
              <a:rPr lang="en-GB" b="1" dirty="0" smtClean="0">
                <a:latin typeface="Arial" panose="020B0604020202020204" pitchFamily="34" charset="0"/>
                <a:cs typeface="Arial" panose="020B0604020202020204" pitchFamily="34" charset="0"/>
              </a:rPr>
              <a:t>persons</a:t>
            </a:r>
          </a:p>
          <a:p>
            <a:pPr marL="0" indent="0">
              <a:buNone/>
            </a:pPr>
            <a:r>
              <a:rPr lang="en-GB" dirty="0" smtClean="0">
                <a:latin typeface="Arial" panose="020B0604020202020204" pitchFamily="34" charset="0"/>
                <a:cs typeface="Arial" panose="020B0604020202020204" pitchFamily="34" charset="0"/>
              </a:rPr>
              <a:t>How?</a:t>
            </a:r>
          </a:p>
          <a:p>
            <a:pPr marL="0" indent="0">
              <a:buNone/>
            </a:pPr>
            <a:r>
              <a:rPr lang="en-GB" b="1" dirty="0">
                <a:latin typeface="Arial" panose="020B0604020202020204" pitchFamily="34" charset="0"/>
                <a:cs typeface="Arial" panose="020B0604020202020204" pitchFamily="34" charset="0"/>
              </a:rPr>
              <a:t>they affect such persons or property by their acts or </a:t>
            </a:r>
            <a:r>
              <a:rPr lang="en-GB" b="1" dirty="0" smtClean="0">
                <a:latin typeface="Arial" panose="020B0604020202020204" pitchFamily="34" charset="0"/>
                <a:cs typeface="Arial" panose="020B0604020202020204" pitchFamily="34" charset="0"/>
              </a:rPr>
              <a:t>omissions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may amount </a:t>
            </a:r>
            <a:r>
              <a:rPr lang="en-GB" dirty="0">
                <a:latin typeface="Arial" panose="020B0604020202020204" pitchFamily="34" charset="0"/>
                <a:cs typeface="Arial" panose="020B0604020202020204" pitchFamily="34" charset="0"/>
              </a:rPr>
              <a:t>to an exercise of jurisdiction </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when </a:t>
            </a:r>
            <a:r>
              <a:rPr lang="en-GB" dirty="0">
                <a:latin typeface="Arial" panose="020B0604020202020204" pitchFamily="34" charset="0"/>
                <a:cs typeface="Arial" panose="020B0604020202020204" pitchFamily="34" charset="0"/>
              </a:rPr>
              <a:t>these agents </a:t>
            </a:r>
            <a:r>
              <a:rPr lang="en-GB" b="1" dirty="0">
                <a:latin typeface="Arial" panose="020B0604020202020204" pitchFamily="34" charset="0"/>
                <a:cs typeface="Arial" panose="020B0604020202020204" pitchFamily="34" charset="0"/>
              </a:rPr>
              <a:t>exert authority and control </a:t>
            </a:r>
            <a:r>
              <a:rPr lang="en-GB" dirty="0">
                <a:latin typeface="Arial" panose="020B0604020202020204" pitchFamily="34" charset="0"/>
                <a:cs typeface="Arial" panose="020B0604020202020204" pitchFamily="34" charset="0"/>
              </a:rPr>
              <a:t>over others</a:t>
            </a:r>
            <a:endParaRPr lang="en-GB" dirty="0" smtClean="0">
              <a:latin typeface="Arial" panose="020B0604020202020204" pitchFamily="34" charset="0"/>
              <a:cs typeface="Arial" panose="020B0604020202020204" pitchFamily="34" charset="0"/>
            </a:endParaRPr>
          </a:p>
        </p:txBody>
      </p:sp>
      <p:sp>
        <p:nvSpPr>
          <p:cNvPr id="7" name="Right Arrow 6"/>
          <p:cNvSpPr/>
          <p:nvPr/>
        </p:nvSpPr>
        <p:spPr>
          <a:xfrm>
            <a:off x="1994722" y="1304764"/>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051720" y="3248308"/>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051720" y="5301208"/>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958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ox(in)">
                                      <p:cBhvr>
                                        <p:cTn id="17" dur="500"/>
                                        <p:tgtEl>
                                          <p:spTgt spid="4">
                                            <p:txEl>
                                              <p:pRg st="3" end="3"/>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ox(in)">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0" y="188640"/>
            <a:ext cx="4300581" cy="6480720"/>
          </a:xfrm>
        </p:spPr>
      </p:pic>
      <p:pic>
        <p:nvPicPr>
          <p:cNvPr id="6" name="Content Placeholder 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4860032" y="3429000"/>
            <a:ext cx="3822576" cy="3170091"/>
          </a:xfr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0"/>
            <a:ext cx="4283968" cy="3428999"/>
          </a:xfrm>
          <a:prstGeom prst="rect">
            <a:avLst/>
          </a:prstGeom>
        </p:spPr>
      </p:pic>
    </p:spTree>
    <p:extLst>
      <p:ext uri="{BB962C8B-B14F-4D97-AF65-F5344CB8AC3E}">
        <p14:creationId xmlns:p14="http://schemas.microsoft.com/office/powerpoint/2010/main" val="924353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latin typeface="Arial" panose="020B0604020202020204" pitchFamily="34" charset="0"/>
                <a:cs typeface="Arial" panose="020B0604020202020204" pitchFamily="34" charset="0"/>
              </a:rPr>
              <a:t>R (Sandiford) v SS for Foreign and Commonwealth Office</a:t>
            </a:r>
            <a:endParaRPr lang="en-GB"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44824"/>
            <a:ext cx="8229600" cy="4824536"/>
          </a:xfrm>
        </p:spPr>
        <p:txBody>
          <a:bodyPr>
            <a:normAutofit fontScale="85000" lnSpcReduction="20000"/>
          </a:bodyPr>
          <a:lstStyle/>
          <a:p>
            <a:r>
              <a:rPr lang="en-GB" dirty="0" smtClean="0">
                <a:latin typeface="Arial" panose="020B0604020202020204" pitchFamily="34" charset="0"/>
                <a:cs typeface="Arial" panose="020B0604020202020204" pitchFamily="34" charset="0"/>
              </a:rPr>
              <a:t>Vulnerable </a:t>
            </a:r>
            <a:r>
              <a:rPr lang="en-GB" dirty="0">
                <a:latin typeface="Arial" panose="020B0604020202020204" pitchFamily="34" charset="0"/>
                <a:cs typeface="Arial" panose="020B0604020202020204" pitchFamily="34" charset="0"/>
              </a:rPr>
              <a:t>individual, suffering from physical and mental health </a:t>
            </a:r>
            <a:r>
              <a:rPr lang="en-GB" dirty="0" smtClean="0">
                <a:latin typeface="Arial" panose="020B0604020202020204" pitchFamily="34" charset="0"/>
                <a:cs typeface="Arial" panose="020B0604020202020204" pitchFamily="34" charset="0"/>
              </a:rPr>
              <a:t>problems </a:t>
            </a:r>
          </a:p>
          <a:p>
            <a:r>
              <a:rPr lang="en-GB" dirty="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mother of two children one of whom suffers from learning </a:t>
            </a:r>
            <a:r>
              <a:rPr lang="en-GB" dirty="0" smtClean="0">
                <a:latin typeface="Arial" panose="020B0604020202020204" pitchFamily="34" charset="0"/>
                <a:cs typeface="Arial" panose="020B0604020202020204" pitchFamily="34" charset="0"/>
              </a:rPr>
              <a:t>difficulties. </a:t>
            </a:r>
          </a:p>
          <a:p>
            <a:r>
              <a:rPr lang="en-GB" dirty="0">
                <a:latin typeface="Arial" panose="020B0604020202020204" pitchFamily="34" charset="0"/>
                <a:cs typeface="Arial" panose="020B0604020202020204" pitchFamily="34" charset="0"/>
              </a:rPr>
              <a:t>N</a:t>
            </a:r>
            <a:r>
              <a:rPr lang="en-GB" dirty="0" smtClean="0">
                <a:latin typeface="Arial" panose="020B0604020202020204" pitchFamily="34" charset="0"/>
                <a:cs typeface="Arial" panose="020B0604020202020204" pitchFamily="34" charset="0"/>
              </a:rPr>
              <a:t>ot </a:t>
            </a:r>
            <a:r>
              <a:rPr lang="en-GB" dirty="0">
                <a:latin typeface="Arial" panose="020B0604020202020204" pitchFamily="34" charset="0"/>
                <a:cs typeface="Arial" panose="020B0604020202020204" pitchFamily="34" charset="0"/>
              </a:rPr>
              <a:t>had adequate legal assistance at any stage of </a:t>
            </a:r>
            <a:r>
              <a:rPr lang="en-GB" dirty="0" smtClean="0">
                <a:latin typeface="Arial" panose="020B0604020202020204" pitchFamily="34" charset="0"/>
                <a:cs typeface="Arial" panose="020B0604020202020204" pitchFamily="34" charset="0"/>
              </a:rPr>
              <a:t>proceedings</a:t>
            </a:r>
            <a:r>
              <a:rPr lang="en-GB" dirty="0">
                <a:latin typeface="Arial" panose="020B0604020202020204" pitchFamily="34" charset="0"/>
                <a:cs typeface="Arial" panose="020B0604020202020204" pitchFamily="34" charset="0"/>
              </a:rPr>
              <a:t>, having had three different Indonesian lawyers, none of whom (it was alleged) </a:t>
            </a:r>
            <a:r>
              <a:rPr lang="en-GB" dirty="0" smtClean="0">
                <a:latin typeface="Arial" panose="020B0604020202020204" pitchFamily="34" charset="0"/>
                <a:cs typeface="Arial" panose="020B0604020202020204" pitchFamily="34" charset="0"/>
              </a:rPr>
              <a:t>provided </a:t>
            </a:r>
            <a:r>
              <a:rPr lang="en-GB" dirty="0">
                <a:latin typeface="Arial" panose="020B0604020202020204" pitchFamily="34" charset="0"/>
                <a:cs typeface="Arial" panose="020B0604020202020204" pitchFamily="34" charset="0"/>
              </a:rPr>
              <a:t>her with effective legal </a:t>
            </a:r>
            <a:r>
              <a:rPr lang="en-GB" dirty="0" smtClean="0">
                <a:latin typeface="Arial" panose="020B0604020202020204" pitchFamily="34" charset="0"/>
                <a:cs typeface="Arial" panose="020B0604020202020204" pitchFamily="34" charset="0"/>
              </a:rPr>
              <a:t>representation.</a:t>
            </a:r>
          </a:p>
          <a:p>
            <a:r>
              <a:rPr lang="en-GB" dirty="0">
                <a:latin typeface="Arial" panose="020B0604020202020204" pitchFamily="34" charset="0"/>
                <a:cs typeface="Arial" panose="020B0604020202020204" pitchFamily="34" charset="0"/>
              </a:rPr>
              <a:t>N</a:t>
            </a:r>
            <a:r>
              <a:rPr lang="en-GB" dirty="0" smtClean="0">
                <a:latin typeface="Arial" panose="020B0604020202020204" pitchFamily="34" charset="0"/>
                <a:cs typeface="Arial" panose="020B0604020202020204" pitchFamily="34" charset="0"/>
              </a:rPr>
              <a:t>o </a:t>
            </a:r>
            <a:r>
              <a:rPr lang="en-GB" dirty="0">
                <a:latin typeface="Arial" panose="020B0604020202020204" pitchFamily="34" charset="0"/>
                <a:cs typeface="Arial" panose="020B0604020202020204" pitchFamily="34" charset="0"/>
              </a:rPr>
              <a:t>prospect that competent </a:t>
            </a:r>
            <a:r>
              <a:rPr lang="en-GB" dirty="0" smtClean="0">
                <a:latin typeface="Arial" panose="020B0604020202020204" pitchFamily="34" charset="0"/>
                <a:cs typeface="Arial" panose="020B0604020202020204" pitchFamily="34" charset="0"/>
              </a:rPr>
              <a:t>counsel </a:t>
            </a:r>
            <a:r>
              <a:rPr lang="en-GB" dirty="0">
                <a:latin typeface="Arial" panose="020B0604020202020204" pitchFamily="34" charset="0"/>
                <a:cs typeface="Arial" panose="020B0604020202020204" pitchFamily="34" charset="0"/>
              </a:rPr>
              <a:t>with the relevant </a:t>
            </a:r>
            <a:r>
              <a:rPr lang="en-GB" dirty="0" smtClean="0">
                <a:latin typeface="Arial" panose="020B0604020202020204" pitchFamily="34" charset="0"/>
                <a:cs typeface="Arial" panose="020B0604020202020204" pitchFamily="34" charset="0"/>
              </a:rPr>
              <a:t>experience </a:t>
            </a:r>
            <a:r>
              <a:rPr lang="en-GB" dirty="0">
                <a:latin typeface="Arial" panose="020B0604020202020204" pitchFamily="34" charset="0"/>
                <a:cs typeface="Arial" panose="020B0604020202020204" pitchFamily="34" charset="0"/>
              </a:rPr>
              <a:t>could be retained to act without the provision of some </a:t>
            </a:r>
            <a:r>
              <a:rPr lang="en-GB" dirty="0" smtClean="0">
                <a:latin typeface="Arial" panose="020B0604020202020204" pitchFamily="34" charset="0"/>
                <a:cs typeface="Arial" panose="020B0604020202020204" pitchFamily="34" charset="0"/>
              </a:rPr>
              <a:t>funding.</a:t>
            </a:r>
          </a:p>
          <a:p>
            <a:r>
              <a:rPr lang="en-GB" dirty="0" smtClean="0">
                <a:latin typeface="Arial" panose="020B0604020202020204" pitchFamily="34" charset="0"/>
                <a:cs typeface="Arial" panose="020B0604020202020204" pitchFamily="34" charset="0"/>
              </a:rPr>
              <a:t>She wanted SSFCO to fund and provide an adequate lawyer to represent her on appeal.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673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3707904" y="188640"/>
            <a:ext cx="5256584" cy="6669360"/>
          </a:xfrm>
        </p:spPr>
        <p:txBody>
          <a:bodyPr>
            <a:normAutofit fontScale="47500" lnSpcReduction="20000"/>
          </a:bodyPr>
          <a:lstStyle/>
          <a:p>
            <a:pPr marL="0" indent="0" algn="ctr">
              <a:buNone/>
            </a:pPr>
            <a:r>
              <a:rPr lang="en-GB" sz="5800" b="1" dirty="0" smtClean="0">
                <a:latin typeface="Arial" panose="020B0604020202020204" pitchFamily="34" charset="0"/>
                <a:cs typeface="Arial" panose="020B0604020202020204" pitchFamily="34" charset="0"/>
              </a:rPr>
              <a:t>Jurisdiction link through:</a:t>
            </a:r>
            <a:br>
              <a:rPr lang="en-GB" sz="5800" b="1" dirty="0" smtClean="0">
                <a:latin typeface="Arial" panose="020B0604020202020204" pitchFamily="34" charset="0"/>
                <a:cs typeface="Arial" panose="020B0604020202020204" pitchFamily="34" charset="0"/>
              </a:rPr>
            </a:br>
            <a:r>
              <a:rPr lang="en-GB" sz="5800" b="1" dirty="0" smtClean="0">
                <a:latin typeface="Arial" panose="020B0604020202020204" pitchFamily="34" charset="0"/>
                <a:cs typeface="Arial" panose="020B0604020202020204" pitchFamily="34" charset="0"/>
              </a:rPr>
              <a:t/>
            </a:r>
            <a:br>
              <a:rPr lang="en-GB" sz="5800" b="1" dirty="0" smtClean="0">
                <a:latin typeface="Arial" panose="020B0604020202020204" pitchFamily="34" charset="0"/>
                <a:cs typeface="Arial" panose="020B0604020202020204" pitchFamily="34" charset="0"/>
              </a:rPr>
            </a:br>
            <a:endParaRPr lang="en-GB" sz="5800" b="1" dirty="0" smtClean="0">
              <a:latin typeface="Arial" panose="020B0604020202020204" pitchFamily="34" charset="0"/>
              <a:cs typeface="Arial" panose="020B0604020202020204" pitchFamily="34" charset="0"/>
            </a:endParaRPr>
          </a:p>
          <a:p>
            <a:r>
              <a:rPr lang="en-GB" sz="4400" dirty="0" smtClean="0">
                <a:latin typeface="Arial" panose="020B0604020202020204" pitchFamily="34" charset="0"/>
                <a:cs typeface="Arial" panose="020B0604020202020204" pitchFamily="34" charset="0"/>
              </a:rPr>
              <a:t>visiting </a:t>
            </a:r>
            <a:r>
              <a:rPr lang="en-GB" sz="4400" dirty="0">
                <a:latin typeface="Arial" panose="020B0604020202020204" pitchFamily="34" charset="0"/>
                <a:cs typeface="Arial" panose="020B0604020202020204" pitchFamily="34" charset="0"/>
              </a:rPr>
              <a:t>the claimant in </a:t>
            </a:r>
            <a:r>
              <a:rPr lang="en-GB" sz="4400" dirty="0" smtClean="0">
                <a:latin typeface="Arial" panose="020B0604020202020204" pitchFamily="34" charset="0"/>
                <a:cs typeface="Arial" panose="020B0604020202020204" pitchFamily="34" charset="0"/>
              </a:rPr>
              <a:t>custody</a:t>
            </a:r>
          </a:p>
          <a:p>
            <a:r>
              <a:rPr lang="en-GB" sz="4400" dirty="0" smtClean="0">
                <a:latin typeface="Arial" panose="020B0604020202020204" pitchFamily="34" charset="0"/>
                <a:cs typeface="Arial" panose="020B0604020202020204" pitchFamily="34" charset="0"/>
              </a:rPr>
              <a:t>discussing </a:t>
            </a:r>
            <a:r>
              <a:rPr lang="en-GB" sz="4400" dirty="0">
                <a:latin typeface="Arial" panose="020B0604020202020204" pitchFamily="34" charset="0"/>
                <a:cs typeface="Arial" panose="020B0604020202020204" pitchFamily="34" charset="0"/>
              </a:rPr>
              <a:t>her case with </a:t>
            </a:r>
            <a:r>
              <a:rPr lang="en-GB" sz="4400" dirty="0" smtClean="0">
                <a:latin typeface="Arial" panose="020B0604020202020204" pitchFamily="34" charset="0"/>
                <a:cs typeface="Arial" panose="020B0604020202020204" pitchFamily="34" charset="0"/>
              </a:rPr>
              <a:t>her</a:t>
            </a:r>
          </a:p>
          <a:p>
            <a:r>
              <a:rPr lang="en-GB" sz="4400" dirty="0" smtClean="0">
                <a:latin typeface="Arial" panose="020B0604020202020204" pitchFamily="34" charset="0"/>
                <a:cs typeface="Arial" panose="020B0604020202020204" pitchFamily="34" charset="0"/>
              </a:rPr>
              <a:t>providing </a:t>
            </a:r>
            <a:r>
              <a:rPr lang="en-GB" sz="4400" dirty="0">
                <a:latin typeface="Arial" panose="020B0604020202020204" pitchFamily="34" charset="0"/>
                <a:cs typeface="Arial" panose="020B0604020202020204" pitchFamily="34" charset="0"/>
              </a:rPr>
              <a:t>her with consular assistance and </a:t>
            </a:r>
            <a:r>
              <a:rPr lang="en-GB" sz="4400" dirty="0" smtClean="0">
                <a:latin typeface="Arial" panose="020B0604020202020204" pitchFamily="34" charset="0"/>
                <a:cs typeface="Arial" panose="020B0604020202020204" pitchFamily="34" charset="0"/>
              </a:rPr>
              <a:t>support</a:t>
            </a:r>
          </a:p>
          <a:p>
            <a:r>
              <a:rPr lang="en-GB" sz="4400" dirty="0" smtClean="0">
                <a:latin typeface="Arial" panose="020B0604020202020204" pitchFamily="34" charset="0"/>
                <a:cs typeface="Arial" panose="020B0604020202020204" pitchFamily="34" charset="0"/>
              </a:rPr>
              <a:t>raising </a:t>
            </a:r>
            <a:r>
              <a:rPr lang="en-GB" sz="4400" dirty="0">
                <a:latin typeface="Arial" panose="020B0604020202020204" pitchFamily="34" charset="0"/>
                <a:cs typeface="Arial" panose="020B0604020202020204" pitchFamily="34" charset="0"/>
              </a:rPr>
              <a:t>concerns about her welfare with the police and prison </a:t>
            </a:r>
            <a:r>
              <a:rPr lang="en-GB" sz="4400" dirty="0" smtClean="0">
                <a:latin typeface="Arial" panose="020B0604020202020204" pitchFamily="34" charset="0"/>
                <a:cs typeface="Arial" panose="020B0604020202020204" pitchFamily="34" charset="0"/>
              </a:rPr>
              <a:t>authorities</a:t>
            </a:r>
          </a:p>
          <a:p>
            <a:r>
              <a:rPr lang="en-GB" sz="4400" dirty="0" smtClean="0">
                <a:latin typeface="Arial" panose="020B0604020202020204" pitchFamily="34" charset="0"/>
                <a:cs typeface="Arial" panose="020B0604020202020204" pitchFamily="34" charset="0"/>
              </a:rPr>
              <a:t>attending Court</a:t>
            </a:r>
          </a:p>
          <a:p>
            <a:r>
              <a:rPr lang="en-GB" sz="4400" dirty="0" smtClean="0">
                <a:latin typeface="Arial" panose="020B0604020202020204" pitchFamily="34" charset="0"/>
                <a:cs typeface="Arial" panose="020B0604020202020204" pitchFamily="34" charset="0"/>
              </a:rPr>
              <a:t>liaising </a:t>
            </a:r>
            <a:r>
              <a:rPr lang="en-GB" sz="4400" dirty="0">
                <a:latin typeface="Arial" panose="020B0604020202020204" pitchFamily="34" charset="0"/>
                <a:cs typeface="Arial" panose="020B0604020202020204" pitchFamily="34" charset="0"/>
              </a:rPr>
              <a:t>with Reprieve and her family in relation to the obtaining of legal </a:t>
            </a:r>
            <a:r>
              <a:rPr lang="en-GB" sz="4400" dirty="0" smtClean="0">
                <a:latin typeface="Arial" panose="020B0604020202020204" pitchFamily="34" charset="0"/>
                <a:cs typeface="Arial" panose="020B0604020202020204" pitchFamily="34" charset="0"/>
              </a:rPr>
              <a:t>representation</a:t>
            </a:r>
          </a:p>
          <a:p>
            <a:r>
              <a:rPr lang="en-GB" sz="4400" dirty="0" smtClean="0">
                <a:latin typeface="Arial" panose="020B0604020202020204" pitchFamily="34" charset="0"/>
                <a:cs typeface="Arial" panose="020B0604020202020204" pitchFamily="34" charset="0"/>
              </a:rPr>
              <a:t>contacting legal representatives to enquire </a:t>
            </a:r>
            <a:r>
              <a:rPr lang="en-GB" sz="4400" dirty="0">
                <a:latin typeface="Arial" panose="020B0604020202020204" pitchFamily="34" charset="0"/>
                <a:cs typeface="Arial" panose="020B0604020202020204" pitchFamily="34" charset="0"/>
              </a:rPr>
              <a:t>whether </a:t>
            </a:r>
            <a:r>
              <a:rPr lang="en-GB" sz="4400" dirty="0" smtClean="0">
                <a:latin typeface="Arial" panose="020B0604020202020204" pitchFamily="34" charset="0"/>
                <a:cs typeface="Arial" panose="020B0604020202020204" pitchFamily="34" charset="0"/>
              </a:rPr>
              <a:t>they would act</a:t>
            </a:r>
          </a:p>
          <a:p>
            <a:r>
              <a:rPr lang="en-GB" sz="4400" dirty="0" smtClean="0">
                <a:latin typeface="Arial" panose="020B0604020202020204" pitchFamily="34" charset="0"/>
                <a:cs typeface="Arial" panose="020B0604020202020204" pitchFamily="34" charset="0"/>
              </a:rPr>
              <a:t>informing </a:t>
            </a:r>
            <a:r>
              <a:rPr lang="en-GB" sz="4400" dirty="0">
                <a:latin typeface="Arial" panose="020B0604020202020204" pitchFamily="34" charset="0"/>
                <a:cs typeface="Arial" panose="020B0604020202020204" pitchFamily="34" charset="0"/>
              </a:rPr>
              <a:t>the claimant of the requirement to and the time limits for, filing notice and grounds of </a:t>
            </a:r>
            <a:r>
              <a:rPr lang="en-GB" sz="4400" dirty="0" smtClean="0">
                <a:latin typeface="Arial" panose="020B0604020202020204" pitchFamily="34" charset="0"/>
                <a:cs typeface="Arial" panose="020B0604020202020204" pitchFamily="34" charset="0"/>
              </a:rPr>
              <a:t>appeal</a:t>
            </a:r>
          </a:p>
          <a:p>
            <a:r>
              <a:rPr lang="en-GB" sz="4400" dirty="0" smtClean="0">
                <a:latin typeface="Arial" panose="020B0604020202020204" pitchFamily="34" charset="0"/>
                <a:cs typeface="Arial" panose="020B0604020202020204" pitchFamily="34" charset="0"/>
              </a:rPr>
              <a:t>assisting </a:t>
            </a:r>
            <a:r>
              <a:rPr lang="en-GB" sz="4400" dirty="0">
                <a:latin typeface="Arial" panose="020B0604020202020204" pitchFamily="34" charset="0"/>
                <a:cs typeface="Arial" panose="020B0604020202020204" pitchFamily="34" charset="0"/>
              </a:rPr>
              <a:t>in the obtaining of necessary Court documents</a:t>
            </a:r>
          </a:p>
        </p:txBody>
      </p:sp>
      <p:pic>
        <p:nvPicPr>
          <p:cNvPr id="4" name="Picture 3" descr="kitchen sink.png"/>
          <p:cNvPicPr>
            <a:picLocks noChangeAspect="1"/>
          </p:cNvPicPr>
          <p:nvPr/>
        </p:nvPicPr>
        <p:blipFill>
          <a:blip r:embed="rId3" cstate="print"/>
          <a:stretch>
            <a:fillRect/>
          </a:stretch>
        </p:blipFill>
        <p:spPr>
          <a:xfrm>
            <a:off x="323528" y="1700808"/>
            <a:ext cx="2664296" cy="3389717"/>
          </a:xfrm>
          <a:prstGeom prst="rect">
            <a:avLst/>
          </a:prstGeom>
        </p:spPr>
      </p:pic>
    </p:spTree>
    <p:extLst>
      <p:ext uri="{BB962C8B-B14F-4D97-AF65-F5344CB8AC3E}">
        <p14:creationId xmlns:p14="http://schemas.microsoft.com/office/powerpoint/2010/main" val="2000022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latin typeface="Arial" panose="020B0604020202020204" pitchFamily="34" charset="0"/>
                <a:cs typeface="Arial" panose="020B0604020202020204" pitchFamily="34" charset="0"/>
              </a:rPr>
              <a:t>R (Sandiford) v SS FCO</a:t>
            </a:r>
            <a:endParaRPr lang="en-GB"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GB" dirty="0" smtClean="0">
                <a:latin typeface="Arial" panose="020B0604020202020204" pitchFamily="34" charset="0"/>
                <a:cs typeface="Arial" panose="020B0604020202020204" pitchFamily="34" charset="0"/>
              </a:rPr>
              <a:t>Divisional Court:</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pPr>
              <a:buNone/>
            </a:pPr>
            <a:r>
              <a:rPr lang="en-GB" dirty="0" smtClean="0">
                <a:latin typeface="Arial" panose="020B0604020202020204" pitchFamily="34" charset="0"/>
                <a:cs typeface="Arial" panose="020B0604020202020204" pitchFamily="34" charset="0"/>
              </a:rPr>
              <a:t>	‘…it </a:t>
            </a:r>
            <a:r>
              <a:rPr lang="en-GB" dirty="0">
                <a:latin typeface="Arial" panose="020B0604020202020204" pitchFamily="34" charset="0"/>
                <a:cs typeface="Arial" panose="020B0604020202020204" pitchFamily="34" charset="0"/>
              </a:rPr>
              <a:t>is manifestly clear on the facts of this case, that, at all relevant times, from the moment she was arrested, throughout the time she was in custody, throughout the trial process, and after her conviction when held in prison, the claimant was and remains under </a:t>
            </a:r>
            <a:r>
              <a:rPr lang="en-GB" b="1" dirty="0">
                <a:latin typeface="Arial" panose="020B0604020202020204" pitchFamily="34" charset="0"/>
                <a:cs typeface="Arial" panose="020B0604020202020204" pitchFamily="34" charset="0"/>
              </a:rPr>
              <a:t>the authority and control of the Indonesian state and relevant criminal authorities</a:t>
            </a:r>
            <a:r>
              <a:rPr lang="en-GB" dirty="0" smtClean="0">
                <a:latin typeface="Arial" panose="020B0604020202020204" pitchFamily="34" charset="0"/>
                <a:cs typeface="Arial" panose="020B0604020202020204" pitchFamily="34" charset="0"/>
              </a:rPr>
              <a:t>.’ </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UK Supreme Court:</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pPr>
              <a:buNone/>
            </a:pPr>
            <a:r>
              <a:rPr lang="en-GB" dirty="0" smtClean="0">
                <a:latin typeface="Arial" panose="020B0604020202020204" pitchFamily="34" charset="0"/>
                <a:cs typeface="Arial" panose="020B0604020202020204" pitchFamily="34" charset="0"/>
              </a:rPr>
              <a:t>	‘A deliberate refusal to instruct or fund lawyers on behalf of Mrs Sandiford cannot constitute an exercise of authority or control over her. It is the opposite – a </a:t>
            </a:r>
            <a:r>
              <a:rPr lang="en-GB" b="1" dirty="0" smtClean="0">
                <a:latin typeface="Arial" panose="020B0604020202020204" pitchFamily="34" charset="0"/>
                <a:cs typeface="Arial" panose="020B0604020202020204" pitchFamily="34" charset="0"/>
              </a:rPr>
              <a:t>decision not to undertake or exercise any relevant authority or control</a:t>
            </a:r>
            <a:r>
              <a:rPr lang="en-GB" dirty="0" smtClean="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825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This paper will address: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b="1" dirty="0" smtClean="0">
                <a:latin typeface="Arial" panose="020B0604020202020204" pitchFamily="34" charset="0"/>
                <a:cs typeface="Arial" panose="020B0604020202020204" pitchFamily="34" charset="0"/>
              </a:rPr>
              <a:t>The role of consular assistance</a:t>
            </a:r>
          </a:p>
          <a:p>
            <a:r>
              <a:rPr lang="en-GB" b="1" dirty="0" smtClean="0">
                <a:latin typeface="Arial" panose="020B0604020202020204" pitchFamily="34" charset="0"/>
                <a:cs typeface="Arial" panose="020B0604020202020204" pitchFamily="34" charset="0"/>
              </a:rPr>
              <a:t>The relationship between consular assistance and human rights obligations</a:t>
            </a:r>
          </a:p>
          <a:p>
            <a:r>
              <a:rPr lang="en-GB" b="1" dirty="0" smtClean="0">
                <a:latin typeface="Arial" panose="020B0604020202020204" pitchFamily="34" charset="0"/>
                <a:cs typeface="Arial" panose="020B0604020202020204" pitchFamily="34" charset="0"/>
              </a:rPr>
              <a:t>The recent case of </a:t>
            </a:r>
            <a:r>
              <a:rPr lang="en-GB" b="1" i="1" dirty="0" smtClean="0">
                <a:latin typeface="Arial" panose="020B0604020202020204" pitchFamily="34" charset="0"/>
                <a:cs typeface="Arial" panose="020B0604020202020204" pitchFamily="34" charset="0"/>
              </a:rPr>
              <a:t>Sandiford v Secretary of State for the Foreign and Commonwealth Office</a:t>
            </a:r>
          </a:p>
          <a:p>
            <a:endParaRPr lang="en-GB" b="1"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6098" y="6093296"/>
            <a:ext cx="327977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0390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Policy Influences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latin typeface="Arial" panose="020B0604020202020204" pitchFamily="34" charset="0"/>
                <a:cs typeface="Arial" panose="020B0604020202020204" pitchFamily="34" charset="0"/>
              </a:rPr>
              <a:t>‘International legal aid’</a:t>
            </a:r>
          </a:p>
          <a:p>
            <a:r>
              <a:rPr lang="en-GB" dirty="0" smtClean="0">
                <a:latin typeface="Arial" panose="020B0604020202020204" pitchFamily="34" charset="0"/>
                <a:cs typeface="Arial" panose="020B0604020202020204" pitchFamily="34" charset="0"/>
              </a:rPr>
              <a:t>Certification of lawyers</a:t>
            </a:r>
          </a:p>
          <a:p>
            <a:r>
              <a:rPr lang="en-GB" dirty="0" smtClean="0">
                <a:latin typeface="Arial" panose="020B0604020202020204" pitchFamily="34" charset="0"/>
                <a:cs typeface="Arial" panose="020B0604020202020204" pitchFamily="34" charset="0"/>
              </a:rPr>
              <a:t>Open ended as to when legal funding is an obligation</a:t>
            </a:r>
          </a:p>
          <a:p>
            <a:r>
              <a:rPr lang="en-GB" dirty="0" smtClean="0">
                <a:latin typeface="Arial" panose="020B0604020202020204" pitchFamily="34" charset="0"/>
                <a:cs typeface="Arial" panose="020B0604020202020204" pitchFamily="34" charset="0"/>
              </a:rPr>
              <a:t>Means tested</a:t>
            </a:r>
          </a:p>
          <a:p>
            <a:r>
              <a:rPr lang="en-GB" dirty="0" smtClean="0">
                <a:latin typeface="Arial" panose="020B0604020202020204" pitchFamily="34" charset="0"/>
                <a:cs typeface="Arial" panose="020B0604020202020204" pitchFamily="34" charset="0"/>
              </a:rPr>
              <a:t>Floodgates argument</a:t>
            </a:r>
          </a:p>
          <a:p>
            <a:r>
              <a:rPr lang="en-GB" dirty="0" smtClean="0">
                <a:latin typeface="Arial" panose="020B0604020202020204" pitchFamily="34" charset="0"/>
                <a:cs typeface="Arial" panose="020B0604020202020204" pitchFamily="34" charset="0"/>
              </a:rPr>
              <a:t>Pursue other areas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08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latin typeface="Arial" panose="020B0604020202020204" pitchFamily="34" charset="0"/>
                <a:cs typeface="Arial" panose="020B0604020202020204" pitchFamily="34" charset="0"/>
              </a:rPr>
              <a:t>My position</a:t>
            </a:r>
            <a:endParaRPr lang="en-GB" dirty="0">
              <a:latin typeface="Arial" panose="020B0604020202020204" pitchFamily="34" charset="0"/>
              <a:cs typeface="Arial" panose="020B0604020202020204" pitchFamily="34" charset="0"/>
            </a:endParaRPr>
          </a:p>
        </p:txBody>
      </p:sp>
      <p:sp>
        <p:nvSpPr>
          <p:cNvPr id="8" name="Content Placeholder 7"/>
          <p:cNvSpPr>
            <a:spLocks noGrp="1"/>
          </p:cNvSpPr>
          <p:nvPr>
            <p:ph sz="half" idx="1"/>
          </p:nvPr>
        </p:nvSpPr>
        <p:spPr>
          <a:xfrm>
            <a:off x="457200" y="1196752"/>
            <a:ext cx="8003232" cy="4929411"/>
          </a:xfrm>
        </p:spPr>
        <p:txBody>
          <a:bodyPr>
            <a:normAutofit fontScale="92500" lnSpcReduction="20000"/>
          </a:bodyPr>
          <a:lstStyle/>
          <a:p>
            <a:pPr marL="0" indent="0"/>
            <a:r>
              <a:rPr lang="en-GB" dirty="0" smtClean="0">
                <a:latin typeface="Arial" panose="020B0604020202020204" pitchFamily="34" charset="0"/>
                <a:cs typeface="Arial" panose="020B0604020202020204" pitchFamily="34" charset="0"/>
              </a:rPr>
              <a:t> Return to a clearer understanding of jurisdiction from </a:t>
            </a:r>
            <a:br>
              <a:rPr lang="en-GB" dirty="0" smtClean="0">
                <a:latin typeface="Arial" panose="020B0604020202020204" pitchFamily="34" charset="0"/>
                <a:cs typeface="Arial" panose="020B0604020202020204" pitchFamily="34" charset="0"/>
              </a:rPr>
            </a:br>
            <a:r>
              <a:rPr lang="en-GB" i="1" dirty="0" smtClean="0">
                <a:latin typeface="Arial" panose="020B0604020202020204" pitchFamily="34" charset="0"/>
                <a:cs typeface="Arial" panose="020B0604020202020204" pitchFamily="34" charset="0"/>
              </a:rPr>
              <a:t>X v United Kingdom.</a:t>
            </a:r>
          </a:p>
          <a:p>
            <a:pPr marL="0" indent="0"/>
            <a:r>
              <a:rPr lang="en-GB" i="1"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Consular agents bring someone within their jurisdiction:</a:t>
            </a:r>
          </a:p>
          <a:p>
            <a:pPr marL="0" indent="0">
              <a:buFont typeface="Wingdings"/>
              <a:buChar char="Ø"/>
            </a:pPr>
            <a:r>
              <a:rPr lang="en-GB" i="1"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to the extent that they </a:t>
            </a:r>
            <a:r>
              <a:rPr lang="en-GB" b="1" dirty="0" smtClean="0">
                <a:latin typeface="Arial" panose="020B0604020202020204" pitchFamily="34" charset="0"/>
                <a:cs typeface="Arial" panose="020B0604020202020204" pitchFamily="34" charset="0"/>
              </a:rPr>
              <a:t>exercise authority over   	such persons’</a:t>
            </a:r>
          </a:p>
          <a:p>
            <a:pPr marL="0" indent="0">
              <a:buFont typeface="Wingdings"/>
              <a:buChar char="Ø"/>
            </a:pPr>
            <a:r>
              <a:rPr lang="en-GB" dirty="0" smtClean="0">
                <a:latin typeface="Arial" panose="020B0604020202020204" pitchFamily="34" charset="0"/>
                <a:cs typeface="Arial" panose="020B0604020202020204" pitchFamily="34" charset="0"/>
              </a:rPr>
              <a:t>Authority is exercised in such manner that the state 	</a:t>
            </a:r>
            <a:r>
              <a:rPr lang="en-GB" b="1" dirty="0" smtClean="0">
                <a:latin typeface="Arial" panose="020B0604020202020204" pitchFamily="34" charset="0"/>
                <a:cs typeface="Arial" panose="020B0604020202020204" pitchFamily="34" charset="0"/>
              </a:rPr>
              <a:t>‘affect such persons or property by their 	acts or omissions’</a:t>
            </a:r>
          </a:p>
          <a:p>
            <a:pPr marL="0" indent="0"/>
            <a:r>
              <a:rPr lang="en-GB" b="1"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Remember: </a:t>
            </a:r>
            <a:br>
              <a:rPr lang="en-GB"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Only a finding of jurisdiction &gt; not of a human rights obligation or a violation of an obligation</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055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p:txBody>
          <a:bodyPr/>
          <a:lstStyle/>
          <a:p>
            <a:pPr eaLnBrk="1" hangingPunct="1"/>
            <a:r>
              <a:rPr lang="en-GB" dirty="0" smtClean="0">
                <a:latin typeface="Arial" panose="020B0604020202020204" pitchFamily="34" charset="0"/>
                <a:cs typeface="Arial" panose="020B0604020202020204" pitchFamily="34" charset="0"/>
              </a:rPr>
              <a:t>Any questions?</a:t>
            </a:r>
          </a:p>
        </p:txBody>
      </p:sp>
      <p:pic>
        <p:nvPicPr>
          <p:cNvPr id="18435" name="Picture 4" descr="C:\Users\lacb2\AppData\Local\Microsoft\Windows\Temporary Internet Files\Content.IE5\NVU17B8L\MC900078622[1].wmf"/>
          <p:cNvPicPr>
            <a:picLocks noChangeAspect="1" noChangeArrowheads="1"/>
          </p:cNvPicPr>
          <p:nvPr/>
        </p:nvPicPr>
        <p:blipFill>
          <a:blip r:embed="rId2" cstate="print"/>
          <a:srcRect/>
          <a:stretch>
            <a:fillRect/>
          </a:stretch>
        </p:blipFill>
        <p:spPr bwMode="auto">
          <a:xfrm>
            <a:off x="3643313" y="1430338"/>
            <a:ext cx="1857375" cy="399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844" y="188640"/>
            <a:ext cx="8229600" cy="1143000"/>
          </a:xfrm>
        </p:spPr>
        <p:txBody>
          <a:bodyPr/>
          <a:lstStyle/>
          <a:p>
            <a:r>
              <a:rPr lang="en-GB" dirty="0" smtClean="0">
                <a:latin typeface="Arial" panose="020B0604020202020204" pitchFamily="34" charset="0"/>
                <a:cs typeface="Arial" panose="020B0604020202020204" pitchFamily="34" charset="0"/>
              </a:rPr>
              <a:t>Position in International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16832"/>
            <a:ext cx="8229600" cy="4608512"/>
          </a:xfrm>
        </p:spPr>
        <p:txBody>
          <a:bodyPr>
            <a:noAutofit/>
          </a:bodyPr>
          <a:lstStyle/>
          <a:p>
            <a:r>
              <a:rPr lang="en-GB" sz="1700" dirty="0" smtClean="0">
                <a:latin typeface="Arial" panose="020B0604020202020204" pitchFamily="34" charset="0"/>
                <a:cs typeface="Arial" panose="020B0604020202020204" pitchFamily="34" charset="0"/>
              </a:rPr>
              <a:t>(</a:t>
            </a:r>
            <a:r>
              <a:rPr lang="en-GB" sz="1700" dirty="0">
                <a:latin typeface="Arial" panose="020B0604020202020204" pitchFamily="34" charset="0"/>
                <a:cs typeface="Arial" panose="020B0604020202020204" pitchFamily="34" charset="0"/>
              </a:rPr>
              <a:t>a) </a:t>
            </a:r>
            <a:r>
              <a:rPr lang="en-GB" sz="1700" b="1" dirty="0">
                <a:latin typeface="Arial" panose="020B0604020202020204" pitchFamily="34" charset="0"/>
                <a:cs typeface="Arial" panose="020B0604020202020204" pitchFamily="34" charset="0"/>
              </a:rPr>
              <a:t>protecting in the receiving State the interests of the sending State and of its nationals</a:t>
            </a:r>
            <a:r>
              <a:rPr lang="en-GB" sz="1700" dirty="0">
                <a:latin typeface="Arial" panose="020B0604020202020204" pitchFamily="34" charset="0"/>
                <a:cs typeface="Arial" panose="020B0604020202020204" pitchFamily="34" charset="0"/>
              </a:rPr>
              <a:t>, </a:t>
            </a:r>
            <a:r>
              <a:rPr lang="en-GB" sz="1700" dirty="0" smtClean="0">
                <a:latin typeface="Arial" panose="020B0604020202020204" pitchFamily="34" charset="0"/>
                <a:cs typeface="Arial" panose="020B0604020202020204" pitchFamily="34" charset="0"/>
              </a:rPr>
              <a:t>both individuals </a:t>
            </a:r>
            <a:r>
              <a:rPr lang="en-GB" sz="1700" dirty="0">
                <a:latin typeface="Arial" panose="020B0604020202020204" pitchFamily="34" charset="0"/>
                <a:cs typeface="Arial" panose="020B0604020202020204" pitchFamily="34" charset="0"/>
              </a:rPr>
              <a:t>and bodies corporate, within the limits permitted by international law</a:t>
            </a:r>
            <a:r>
              <a:rPr lang="en-GB" sz="1700" dirty="0" smtClean="0">
                <a:latin typeface="Arial" panose="020B0604020202020204" pitchFamily="34" charset="0"/>
                <a:cs typeface="Arial" panose="020B0604020202020204" pitchFamily="34" charset="0"/>
              </a:rPr>
              <a:t>;</a:t>
            </a:r>
          </a:p>
          <a:p>
            <a:r>
              <a:rPr lang="en-GB" sz="1700" dirty="0">
                <a:latin typeface="Arial" panose="020B0604020202020204" pitchFamily="34" charset="0"/>
                <a:cs typeface="Arial" panose="020B0604020202020204" pitchFamily="34" charset="0"/>
              </a:rPr>
              <a:t>(d) </a:t>
            </a:r>
            <a:r>
              <a:rPr lang="en-GB" sz="1700" b="1" dirty="0">
                <a:latin typeface="Arial" panose="020B0604020202020204" pitchFamily="34" charset="0"/>
                <a:cs typeface="Arial" panose="020B0604020202020204" pitchFamily="34" charset="0"/>
              </a:rPr>
              <a:t>issuing passports and travel documents to nationals </a:t>
            </a:r>
            <a:r>
              <a:rPr lang="en-GB" sz="1700" dirty="0">
                <a:latin typeface="Arial" panose="020B0604020202020204" pitchFamily="34" charset="0"/>
                <a:cs typeface="Arial" panose="020B0604020202020204" pitchFamily="34" charset="0"/>
              </a:rPr>
              <a:t>of the sending State, and visas or </a:t>
            </a:r>
            <a:r>
              <a:rPr lang="en-GB" sz="1700" dirty="0" smtClean="0">
                <a:latin typeface="Arial" panose="020B0604020202020204" pitchFamily="34" charset="0"/>
                <a:cs typeface="Arial" panose="020B0604020202020204" pitchFamily="34" charset="0"/>
              </a:rPr>
              <a:t>appropriate documents </a:t>
            </a:r>
            <a:r>
              <a:rPr lang="en-GB" sz="1700" dirty="0">
                <a:latin typeface="Arial" panose="020B0604020202020204" pitchFamily="34" charset="0"/>
                <a:cs typeface="Arial" panose="020B0604020202020204" pitchFamily="34" charset="0"/>
              </a:rPr>
              <a:t>to persons wishing to travel to the sending State;</a:t>
            </a:r>
          </a:p>
          <a:p>
            <a:r>
              <a:rPr lang="en-GB" sz="1700" dirty="0">
                <a:latin typeface="Arial" panose="020B0604020202020204" pitchFamily="34" charset="0"/>
                <a:cs typeface="Arial" panose="020B0604020202020204" pitchFamily="34" charset="0"/>
              </a:rPr>
              <a:t>(e) </a:t>
            </a:r>
            <a:r>
              <a:rPr lang="en-GB" sz="1700" b="1" dirty="0">
                <a:latin typeface="Arial" panose="020B0604020202020204" pitchFamily="34" charset="0"/>
                <a:cs typeface="Arial" panose="020B0604020202020204" pitchFamily="34" charset="0"/>
              </a:rPr>
              <a:t>helping and assisting nationals</a:t>
            </a:r>
            <a:r>
              <a:rPr lang="en-GB" sz="1700" dirty="0">
                <a:latin typeface="Arial" panose="020B0604020202020204" pitchFamily="34" charset="0"/>
                <a:cs typeface="Arial" panose="020B0604020202020204" pitchFamily="34" charset="0"/>
              </a:rPr>
              <a:t>, both individuals and bodies corporate, of the sending State</a:t>
            </a:r>
            <a:r>
              <a:rPr lang="en-GB" sz="1700" dirty="0" smtClean="0">
                <a:latin typeface="Arial" panose="020B0604020202020204" pitchFamily="34" charset="0"/>
                <a:cs typeface="Arial" panose="020B0604020202020204" pitchFamily="34" charset="0"/>
              </a:rPr>
              <a:t>;</a:t>
            </a:r>
          </a:p>
          <a:p>
            <a:r>
              <a:rPr lang="en-GB" sz="1700" dirty="0">
                <a:latin typeface="Arial" panose="020B0604020202020204" pitchFamily="34" charset="0"/>
                <a:cs typeface="Arial" panose="020B0604020202020204" pitchFamily="34" charset="0"/>
              </a:rPr>
              <a:t>(f) </a:t>
            </a:r>
            <a:r>
              <a:rPr lang="en-GB" sz="1700" b="1" dirty="0">
                <a:latin typeface="Arial" panose="020B0604020202020204" pitchFamily="34" charset="0"/>
                <a:cs typeface="Arial" panose="020B0604020202020204" pitchFamily="34" charset="0"/>
              </a:rPr>
              <a:t>acting as notary and civil registrar and in capacities of a similar kind, and performing </a:t>
            </a:r>
            <a:r>
              <a:rPr lang="en-GB" sz="1700" b="1" dirty="0" smtClean="0">
                <a:latin typeface="Arial" panose="020B0604020202020204" pitchFamily="34" charset="0"/>
                <a:cs typeface="Arial" panose="020B0604020202020204" pitchFamily="34" charset="0"/>
              </a:rPr>
              <a:t>certain functions </a:t>
            </a:r>
            <a:r>
              <a:rPr lang="en-GB" sz="1700" b="1" dirty="0">
                <a:latin typeface="Arial" panose="020B0604020202020204" pitchFamily="34" charset="0"/>
                <a:cs typeface="Arial" panose="020B0604020202020204" pitchFamily="34" charset="0"/>
              </a:rPr>
              <a:t>of an administrative nature</a:t>
            </a:r>
            <a:r>
              <a:rPr lang="en-GB" sz="1700" dirty="0">
                <a:latin typeface="Arial" panose="020B0604020202020204" pitchFamily="34" charset="0"/>
                <a:cs typeface="Arial" panose="020B0604020202020204" pitchFamily="34" charset="0"/>
              </a:rPr>
              <a:t>, provided that there is nothing contrary thereto in the laws </a:t>
            </a:r>
            <a:r>
              <a:rPr lang="en-GB" sz="1700" dirty="0" smtClean="0">
                <a:latin typeface="Arial" panose="020B0604020202020204" pitchFamily="34" charset="0"/>
                <a:cs typeface="Arial" panose="020B0604020202020204" pitchFamily="34" charset="0"/>
              </a:rPr>
              <a:t>and regulations </a:t>
            </a:r>
            <a:r>
              <a:rPr lang="en-GB" sz="1700" dirty="0">
                <a:latin typeface="Arial" panose="020B0604020202020204" pitchFamily="34" charset="0"/>
                <a:cs typeface="Arial" panose="020B0604020202020204" pitchFamily="34" charset="0"/>
              </a:rPr>
              <a:t>of the receiving State</a:t>
            </a:r>
            <a:r>
              <a:rPr lang="en-GB" sz="1700" dirty="0" smtClean="0">
                <a:latin typeface="Arial" panose="020B0604020202020204" pitchFamily="34" charset="0"/>
                <a:cs typeface="Arial" panose="020B0604020202020204" pitchFamily="34" charset="0"/>
              </a:rPr>
              <a:t>;</a:t>
            </a:r>
          </a:p>
          <a:p>
            <a:r>
              <a:rPr lang="en-GB" sz="1700" dirty="0">
                <a:latin typeface="Arial" panose="020B0604020202020204" pitchFamily="34" charset="0"/>
                <a:cs typeface="Arial" panose="020B0604020202020204" pitchFamily="34" charset="0"/>
              </a:rPr>
              <a:t>(h) </a:t>
            </a:r>
            <a:r>
              <a:rPr lang="en-GB" sz="1700" b="1" dirty="0">
                <a:latin typeface="Arial" panose="020B0604020202020204" pitchFamily="34" charset="0"/>
                <a:cs typeface="Arial" panose="020B0604020202020204" pitchFamily="34" charset="0"/>
              </a:rPr>
              <a:t>safeguarding, within the limits imposed by the laws and regulations of the receiving State, </a:t>
            </a:r>
            <a:r>
              <a:rPr lang="en-GB" sz="1700" b="1" dirty="0" smtClean="0">
                <a:latin typeface="Arial" panose="020B0604020202020204" pitchFamily="34" charset="0"/>
                <a:cs typeface="Arial" panose="020B0604020202020204" pitchFamily="34" charset="0"/>
              </a:rPr>
              <a:t>the interests </a:t>
            </a:r>
            <a:r>
              <a:rPr lang="en-GB" sz="1700" b="1" dirty="0">
                <a:latin typeface="Arial" panose="020B0604020202020204" pitchFamily="34" charset="0"/>
                <a:cs typeface="Arial" panose="020B0604020202020204" pitchFamily="34" charset="0"/>
              </a:rPr>
              <a:t>of minors and other persons lacking full capacity who are nationals of the sending </a:t>
            </a:r>
            <a:r>
              <a:rPr lang="en-GB" sz="1700" b="1" dirty="0" smtClean="0">
                <a:latin typeface="Arial" panose="020B0604020202020204" pitchFamily="34" charset="0"/>
                <a:cs typeface="Arial" panose="020B0604020202020204" pitchFamily="34" charset="0"/>
              </a:rPr>
              <a:t>State, </a:t>
            </a:r>
            <a:r>
              <a:rPr lang="en-GB" sz="1700" dirty="0" smtClean="0">
                <a:latin typeface="Arial" panose="020B0604020202020204" pitchFamily="34" charset="0"/>
                <a:cs typeface="Arial" panose="020B0604020202020204" pitchFamily="34" charset="0"/>
              </a:rPr>
              <a:t>particularly </a:t>
            </a:r>
            <a:r>
              <a:rPr lang="en-GB" sz="1700" dirty="0">
                <a:latin typeface="Arial" panose="020B0604020202020204" pitchFamily="34" charset="0"/>
                <a:cs typeface="Arial" panose="020B0604020202020204" pitchFamily="34" charset="0"/>
              </a:rPr>
              <a:t>where any guardianship or trusteeship is required with respect to such persons;</a:t>
            </a:r>
          </a:p>
        </p:txBody>
      </p:sp>
      <p:sp>
        <p:nvSpPr>
          <p:cNvPr id="4" name="Title 1"/>
          <p:cNvSpPr txBox="1">
            <a:spLocks/>
          </p:cNvSpPr>
          <p:nvPr/>
        </p:nvSpPr>
        <p:spPr>
          <a:xfrm>
            <a:off x="468107" y="1196752"/>
            <a:ext cx="8229600" cy="792088"/>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Art 5, Vienna </a:t>
            </a:r>
            <a:r>
              <a:rPr lang="en-GB" dirty="0"/>
              <a:t>Convention on Consular Relations 1963</a:t>
            </a:r>
          </a:p>
        </p:txBody>
      </p:sp>
    </p:spTree>
    <p:extLst>
      <p:ext uri="{BB962C8B-B14F-4D97-AF65-F5344CB8AC3E}">
        <p14:creationId xmlns:p14="http://schemas.microsoft.com/office/powerpoint/2010/main" val="2392722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7544" y="4648826"/>
            <a:ext cx="3168352" cy="1728192"/>
          </a:xfrm>
        </p:spPr>
        <p:txBody>
          <a:bodyPr>
            <a:normAutofit/>
          </a:bodyPr>
          <a:lstStyle/>
          <a:p>
            <a:r>
              <a:rPr lang="en-GB" dirty="0" smtClean="0">
                <a:latin typeface="Arial" panose="020B0604020202020204" pitchFamily="34" charset="0"/>
                <a:cs typeface="Arial" panose="020B0604020202020204" pitchFamily="34" charset="0"/>
              </a:rPr>
              <a:t>National of State A</a:t>
            </a:r>
            <a:endParaRPr lang="en-GB" dirty="0">
              <a:latin typeface="Arial" panose="020B0604020202020204" pitchFamily="34" charset="0"/>
              <a:cs typeface="Arial" panose="020B0604020202020204" pitchFamily="34" charset="0"/>
            </a:endParaRPr>
          </a:p>
        </p:txBody>
      </p:sp>
      <p:sp>
        <p:nvSpPr>
          <p:cNvPr id="10" name="Content Placeholder 9"/>
          <p:cNvSpPr>
            <a:spLocks noGrp="1"/>
          </p:cNvSpPr>
          <p:nvPr>
            <p:ph sz="half" idx="1"/>
          </p:nvPr>
        </p:nvSpPr>
        <p:spPr>
          <a:xfrm>
            <a:off x="0" y="1412776"/>
            <a:ext cx="4038600" cy="2260848"/>
          </a:xfrm>
        </p:spPr>
        <p:txBody>
          <a:bodyPr>
            <a:normAutofit/>
          </a:bodyPr>
          <a:lstStyle/>
          <a:p>
            <a:pPr marL="0" indent="0" algn="ctr">
              <a:buNone/>
            </a:pPr>
            <a:r>
              <a:rPr lang="en-GB" sz="4400" dirty="0" smtClean="0">
                <a:latin typeface="Arial" panose="020B0604020202020204" pitchFamily="34" charset="0"/>
                <a:cs typeface="Arial" panose="020B0604020202020204" pitchFamily="34" charset="0"/>
              </a:rPr>
              <a:t>State A</a:t>
            </a:r>
            <a:endParaRPr lang="en-GB" sz="4400" dirty="0">
              <a:latin typeface="Arial" panose="020B0604020202020204" pitchFamily="34" charset="0"/>
              <a:cs typeface="Arial" panose="020B0604020202020204" pitchFamily="34" charset="0"/>
            </a:endParaRPr>
          </a:p>
        </p:txBody>
      </p:sp>
      <p:sp>
        <p:nvSpPr>
          <p:cNvPr id="11" name="Content Placeholder 10"/>
          <p:cNvSpPr>
            <a:spLocks noGrp="1"/>
          </p:cNvSpPr>
          <p:nvPr>
            <p:ph sz="half" idx="2"/>
          </p:nvPr>
        </p:nvSpPr>
        <p:spPr>
          <a:xfrm>
            <a:off x="4785928" y="1412776"/>
            <a:ext cx="4038600" cy="2260848"/>
          </a:xfrm>
        </p:spPr>
        <p:txBody>
          <a:bodyPr>
            <a:normAutofit/>
          </a:bodyPr>
          <a:lstStyle/>
          <a:p>
            <a:pPr marL="0" indent="0">
              <a:buNone/>
            </a:pPr>
            <a:r>
              <a:rPr lang="en-GB" sz="4400" dirty="0" smtClean="0">
                <a:latin typeface="Arial" panose="020B0604020202020204" pitchFamily="34" charset="0"/>
                <a:cs typeface="Arial" panose="020B0604020202020204" pitchFamily="34" charset="0"/>
              </a:rPr>
              <a:t>	State B</a:t>
            </a:r>
            <a:endParaRPr lang="en-GB" sz="4400" dirty="0">
              <a:latin typeface="Arial" panose="020B0604020202020204" pitchFamily="34" charset="0"/>
              <a:cs typeface="Arial" panose="020B0604020202020204" pitchFamily="34" charset="0"/>
            </a:endParaRPr>
          </a:p>
        </p:txBody>
      </p:sp>
      <p:sp>
        <p:nvSpPr>
          <p:cNvPr id="13" name="Title 8"/>
          <p:cNvSpPr txBox="1">
            <a:spLocks/>
          </p:cNvSpPr>
          <p:nvPr/>
        </p:nvSpPr>
        <p:spPr>
          <a:xfrm>
            <a:off x="4918451" y="4635514"/>
            <a:ext cx="3168352" cy="1728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National of State B</a:t>
            </a:r>
            <a:endParaRPr lang="en-GB" dirty="0"/>
          </a:p>
        </p:txBody>
      </p:sp>
      <p:sp>
        <p:nvSpPr>
          <p:cNvPr id="31" name="Left-Right Arrow 30"/>
          <p:cNvSpPr/>
          <p:nvPr/>
        </p:nvSpPr>
        <p:spPr>
          <a:xfrm>
            <a:off x="3347864" y="1736812"/>
            <a:ext cx="2224134" cy="3329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Up-Down Arrow 32"/>
          <p:cNvSpPr/>
          <p:nvPr/>
        </p:nvSpPr>
        <p:spPr>
          <a:xfrm rot="3373168">
            <a:off x="4072204" y="1514153"/>
            <a:ext cx="415008" cy="359709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Up-Down Arrow 33"/>
          <p:cNvSpPr/>
          <p:nvPr/>
        </p:nvSpPr>
        <p:spPr>
          <a:xfrm rot="7202582">
            <a:off x="3979406" y="1417668"/>
            <a:ext cx="360040" cy="379006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Up-Down Arrow 34"/>
          <p:cNvSpPr/>
          <p:nvPr/>
        </p:nvSpPr>
        <p:spPr>
          <a:xfrm>
            <a:off x="6322607" y="2221429"/>
            <a:ext cx="360040" cy="242739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Up-Down Arrow 36"/>
          <p:cNvSpPr/>
          <p:nvPr/>
        </p:nvSpPr>
        <p:spPr>
          <a:xfrm>
            <a:off x="1691680" y="2208117"/>
            <a:ext cx="360040" cy="242739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149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UK Consular Assistance </a:t>
            </a:r>
            <a:endParaRPr lang="en-GB" dirty="0">
              <a:latin typeface="Arial" panose="020B0604020202020204" pitchFamily="34" charset="0"/>
              <a:cs typeface="Arial" panose="020B0604020202020204" pitchFamily="34" charset="0"/>
            </a:endParaRPr>
          </a:p>
        </p:txBody>
      </p:sp>
      <p:sp>
        <p:nvSpPr>
          <p:cNvPr id="6" name="Text Placeholder 5"/>
          <p:cNvSpPr>
            <a:spLocks noGrp="1"/>
          </p:cNvSpPr>
          <p:nvPr>
            <p:ph type="body" idx="1"/>
          </p:nvPr>
        </p:nvSpPr>
        <p:spPr/>
        <p:txBody>
          <a:bodyPr>
            <a:normAutofit fontScale="92500" lnSpcReduction="20000"/>
          </a:bodyPr>
          <a:lstStyle/>
          <a:p>
            <a:r>
              <a:rPr lang="en-GB" dirty="0" smtClean="0">
                <a:latin typeface="Arial" panose="020B0604020202020204" pitchFamily="34" charset="0"/>
                <a:cs typeface="Arial" panose="020B0604020202020204" pitchFamily="34" charset="0"/>
              </a:rPr>
              <a:t>Support for British Nationals Abroad: A Guide (2014)</a:t>
            </a:r>
            <a:endParaRPr lang="en-GB" dirty="0">
              <a:latin typeface="Arial" panose="020B0604020202020204" pitchFamily="34" charset="0"/>
              <a:cs typeface="Arial" panose="020B0604020202020204" pitchFamily="34" charset="0"/>
            </a:endParaRPr>
          </a:p>
        </p:txBody>
      </p:sp>
      <p:sp>
        <p:nvSpPr>
          <p:cNvPr id="7" name="Content Placeholder 6"/>
          <p:cNvSpPr>
            <a:spLocks noGrp="1"/>
          </p:cNvSpPr>
          <p:nvPr>
            <p:ph sz="half" idx="2"/>
          </p:nvPr>
        </p:nvSpPr>
        <p:spPr/>
        <p:txBody>
          <a:bodyPr/>
          <a:lstStyle/>
          <a:p>
            <a:r>
              <a:rPr lang="en-GB" dirty="0" smtClean="0">
                <a:latin typeface="Arial" panose="020B0604020202020204" pitchFamily="34" charset="0"/>
                <a:cs typeface="Arial" panose="020B0604020202020204" pitchFamily="34" charset="0"/>
              </a:rPr>
              <a:t>Offer help appropriate to the individual circumstances.</a:t>
            </a:r>
          </a:p>
          <a:p>
            <a:r>
              <a:rPr lang="en-GB" dirty="0" smtClean="0">
                <a:latin typeface="Arial" panose="020B0604020202020204" pitchFamily="34" charset="0"/>
                <a:cs typeface="Arial" panose="020B0604020202020204" pitchFamily="34" charset="0"/>
              </a:rPr>
              <a:t>Make an assessment based on the vulnerability of each application. </a:t>
            </a:r>
          </a:p>
          <a:p>
            <a:r>
              <a:rPr lang="en-GB" dirty="0" smtClean="0">
                <a:latin typeface="Arial" panose="020B0604020202020204" pitchFamily="34" charset="0"/>
                <a:cs typeface="Arial" panose="020B0604020202020204" pitchFamily="34" charset="0"/>
              </a:rPr>
              <a:t>Aim to offer assistance which helps meet these needs. </a:t>
            </a:r>
            <a:endParaRPr lang="en-GB" dirty="0">
              <a:latin typeface="Arial" panose="020B0604020202020204" pitchFamily="34" charset="0"/>
              <a:cs typeface="Arial" panose="020B0604020202020204" pitchFamily="34" charset="0"/>
            </a:endParaRPr>
          </a:p>
        </p:txBody>
      </p:sp>
      <p:sp>
        <p:nvSpPr>
          <p:cNvPr id="8" name="Text Placeholder 7"/>
          <p:cNvSpPr>
            <a:spLocks noGrp="1"/>
          </p:cNvSpPr>
          <p:nvPr>
            <p:ph type="body" sz="quarter" idx="3"/>
          </p:nvPr>
        </p:nvSpPr>
        <p:spPr/>
        <p:txBody>
          <a:bodyPr>
            <a:normAutofit fontScale="92500" lnSpcReduction="20000"/>
          </a:bodyPr>
          <a:lstStyle/>
          <a:p>
            <a:r>
              <a:rPr lang="en-GB" dirty="0" smtClean="0">
                <a:latin typeface="Arial" panose="020B0604020202020204" pitchFamily="34" charset="0"/>
                <a:cs typeface="Arial" panose="020B0604020202020204" pitchFamily="34" charset="0"/>
              </a:rPr>
              <a:t>FCO Human Rights and Democracy Report (2013)</a:t>
            </a:r>
            <a:endParaRPr lang="en-GB" dirty="0">
              <a:latin typeface="Arial" panose="020B0604020202020204" pitchFamily="34" charset="0"/>
              <a:cs typeface="Arial" panose="020B0604020202020204" pitchFamily="34" charset="0"/>
            </a:endParaRPr>
          </a:p>
        </p:txBody>
      </p:sp>
      <p:sp>
        <p:nvSpPr>
          <p:cNvPr id="9" name="Content Placeholder 8"/>
          <p:cNvSpPr>
            <a:spLocks noGrp="1"/>
          </p:cNvSpPr>
          <p:nvPr>
            <p:ph sz="quarter" idx="4"/>
          </p:nvPr>
        </p:nvSpPr>
        <p:spPr/>
        <p:txBody>
          <a:bodyPr>
            <a:normAutofit fontScale="92500" lnSpcReduction="20000"/>
          </a:bodyPr>
          <a:lstStyle/>
          <a:p>
            <a:r>
              <a:rPr lang="en-GB" dirty="0" smtClean="0">
                <a:latin typeface="Arial" panose="020B0604020202020204" pitchFamily="34" charset="0"/>
                <a:cs typeface="Arial" panose="020B0604020202020204" pitchFamily="34" charset="0"/>
              </a:rPr>
              <a:t>Consular Strategy 2013-2016 aims to provide greater focus on the needs of the most vulnerable and where international norms are protected. </a:t>
            </a:r>
          </a:p>
          <a:p>
            <a:r>
              <a:rPr lang="en-GB" dirty="0" smtClean="0">
                <a:latin typeface="Arial" panose="020B0604020202020204" pitchFamily="34" charset="0"/>
                <a:cs typeface="Arial" panose="020B0604020202020204" pitchFamily="34" charset="0"/>
              </a:rPr>
              <a:t>Greatest human rights risks to those:</a:t>
            </a:r>
          </a:p>
          <a:p>
            <a:pPr>
              <a:buFontTx/>
              <a:buChar char="-"/>
            </a:pPr>
            <a:r>
              <a:rPr lang="en-GB" dirty="0" smtClean="0">
                <a:latin typeface="Arial" panose="020B0604020202020204" pitchFamily="34" charset="0"/>
                <a:cs typeface="Arial" panose="020B0604020202020204" pitchFamily="34" charset="0"/>
              </a:rPr>
              <a:t>charged with criminal offences </a:t>
            </a:r>
          </a:p>
          <a:p>
            <a:pPr>
              <a:buFontTx/>
              <a:buChar char="-"/>
            </a:pPr>
            <a:r>
              <a:rPr lang="en-GB" dirty="0" smtClean="0">
                <a:latin typeface="Arial" panose="020B0604020202020204" pitchFamily="34" charset="0"/>
                <a:cs typeface="Arial" panose="020B0604020202020204" pitchFamily="34" charset="0"/>
              </a:rPr>
              <a:t>facing the death penalty</a:t>
            </a:r>
          </a:p>
          <a:p>
            <a:pPr>
              <a:buFontTx/>
              <a:buChar char="-"/>
            </a:pPr>
            <a:r>
              <a:rPr lang="en-GB" dirty="0" smtClean="0">
                <a:latin typeface="Arial" panose="020B0604020202020204" pitchFamily="34" charset="0"/>
                <a:cs typeface="Arial" panose="020B0604020202020204" pitchFamily="34" charset="0"/>
              </a:rPr>
              <a:t>victims of forced marriage</a:t>
            </a:r>
          </a:p>
          <a:p>
            <a:pPr>
              <a:buFontTx/>
              <a:buChar char="-"/>
            </a:pPr>
            <a:r>
              <a:rPr lang="en-GB" dirty="0" smtClean="0">
                <a:latin typeface="Arial" panose="020B0604020202020204" pitchFamily="34" charset="0"/>
                <a:cs typeface="Arial" panose="020B0604020202020204" pitchFamily="34" charset="0"/>
              </a:rPr>
              <a:t>child abduction cases </a:t>
            </a:r>
          </a:p>
          <a:p>
            <a:pPr>
              <a:buFontTx/>
              <a:buChar char="-"/>
            </a:pPr>
            <a:endParaRPr lang="en-GB" dirty="0" smtClean="0">
              <a:latin typeface="Arial" panose="020B0604020202020204" pitchFamily="34" charset="0"/>
              <a:cs typeface="Arial" panose="020B0604020202020204" pitchFamily="34" charset="0"/>
            </a:endParaRPr>
          </a:p>
          <a:p>
            <a:pPr>
              <a:buFontTx/>
              <a:buChar char="-"/>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77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Consular Assistance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76872"/>
            <a:ext cx="8229600" cy="3849291"/>
          </a:xfrm>
        </p:spPr>
        <p:txBody>
          <a:bodyPr>
            <a:normAutofit fontScale="77500" lnSpcReduction="20000"/>
          </a:bodyPr>
          <a:lstStyle/>
          <a:p>
            <a:r>
              <a:rPr lang="en-GB" dirty="0" smtClean="0">
                <a:latin typeface="Arial" panose="020B0604020202020204" pitchFamily="34" charset="0"/>
                <a:cs typeface="Arial" panose="020B0604020202020204" pitchFamily="34" charset="0"/>
              </a:rPr>
              <a:t>Providing appropriate help if you have suffered rape, physical or sexual assault, are a victim of crime or in hospital.</a:t>
            </a:r>
          </a:p>
          <a:p>
            <a:r>
              <a:rPr lang="en-GB" dirty="0" smtClean="0">
                <a:latin typeface="Arial" panose="020B0604020202020204" pitchFamily="34" charset="0"/>
                <a:cs typeface="Arial" panose="020B0604020202020204" pitchFamily="34" charset="0"/>
              </a:rPr>
              <a:t>Providing details of local lawyers, interpreters and support specialists. </a:t>
            </a:r>
          </a:p>
          <a:p>
            <a:r>
              <a:rPr lang="en-GB" dirty="0" smtClean="0">
                <a:latin typeface="Arial" panose="020B0604020202020204" pitchFamily="34" charset="0"/>
                <a:cs typeface="Arial" panose="020B0604020202020204" pitchFamily="34" charset="0"/>
              </a:rPr>
              <a:t>Contacting friends and relatives. </a:t>
            </a:r>
          </a:p>
          <a:p>
            <a:r>
              <a:rPr lang="en-GB" dirty="0" smtClean="0">
                <a:latin typeface="Arial" panose="020B0604020202020204" pitchFamily="34" charset="0"/>
                <a:cs typeface="Arial" panose="020B0604020202020204" pitchFamily="34" charset="0"/>
              </a:rPr>
              <a:t>Making special arrangements in cases of terrorism or natural disasters. </a:t>
            </a:r>
          </a:p>
          <a:p>
            <a:r>
              <a:rPr lang="en-GB" dirty="0" smtClean="0">
                <a:latin typeface="Arial" panose="020B0604020202020204" pitchFamily="34" charset="0"/>
                <a:cs typeface="Arial" panose="020B0604020202020204" pitchFamily="34" charset="0"/>
              </a:rPr>
              <a:t>Providing documentary services such as consular birth or death registration, marriage/civil partnership documents, or notarial services. </a:t>
            </a:r>
          </a:p>
          <a:p>
            <a:endParaRPr lang="en-GB" dirty="0">
              <a:latin typeface="Arial" panose="020B0604020202020204" pitchFamily="34" charset="0"/>
              <a:cs typeface="Arial" panose="020B0604020202020204" pitchFamily="34" charset="0"/>
            </a:endParaRPr>
          </a:p>
        </p:txBody>
      </p:sp>
      <p:sp>
        <p:nvSpPr>
          <p:cNvPr id="4" name="Title 1"/>
          <p:cNvSpPr txBox="1">
            <a:spLocks/>
          </p:cNvSpPr>
          <p:nvPr/>
        </p:nvSpPr>
        <p:spPr>
          <a:xfrm>
            <a:off x="443023" y="1340768"/>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00B050"/>
                </a:solidFill>
              </a:rPr>
              <a:t>What is provided </a:t>
            </a:r>
            <a:r>
              <a:rPr lang="en-GB" dirty="0">
                <a:solidFill>
                  <a:srgbClr val="00B050"/>
                </a:solidFill>
                <a:latin typeface="Wingdings" panose="05000000000000000000" pitchFamily="2" charset="2"/>
                <a:sym typeface="Wingdings"/>
              </a:rPr>
              <a:t></a:t>
            </a:r>
            <a:endParaRPr lang="en-GB" dirty="0">
              <a:solidFill>
                <a:srgbClr val="00B050"/>
              </a:solidFill>
            </a:endParaRPr>
          </a:p>
        </p:txBody>
      </p:sp>
      <p:sp>
        <p:nvSpPr>
          <p:cNvPr id="5" name="Footer Placeholder 4"/>
          <p:cNvSpPr>
            <a:spLocks noGrp="1"/>
          </p:cNvSpPr>
          <p:nvPr>
            <p:ph type="ftr" sz="quarter" idx="11"/>
          </p:nvPr>
        </p:nvSpPr>
        <p:spPr/>
        <p:txBody>
          <a:bodyPr/>
          <a:lstStyle/>
          <a:p>
            <a:r>
              <a:rPr lang="en-GB" smtClean="0"/>
              <a:t>Support for British Nationals Abroad: A Guide (2014)</a:t>
            </a:r>
            <a:endParaRPr lang="en-GB"/>
          </a:p>
        </p:txBody>
      </p:sp>
    </p:spTree>
    <p:extLst>
      <p:ext uri="{BB962C8B-B14F-4D97-AF65-F5344CB8AC3E}">
        <p14:creationId xmlns:p14="http://schemas.microsoft.com/office/powerpoint/2010/main" val="57976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Consular Assistance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76872"/>
            <a:ext cx="8229600" cy="3849291"/>
          </a:xfrm>
        </p:spPr>
        <p:txBody>
          <a:bodyPr>
            <a:normAutofit/>
          </a:bodyPr>
          <a:lstStyle/>
          <a:p>
            <a:r>
              <a:rPr lang="en-GB" dirty="0" smtClean="0">
                <a:latin typeface="Arial" panose="020B0604020202020204" pitchFamily="34" charset="0"/>
                <a:cs typeface="Arial" panose="020B0604020202020204" pitchFamily="34" charset="0"/>
              </a:rPr>
              <a:t>Financial assistance for legal fees.</a:t>
            </a:r>
          </a:p>
          <a:p>
            <a:r>
              <a:rPr lang="en-GB" dirty="0" smtClean="0">
                <a:latin typeface="Arial" panose="020B0604020202020204" pitchFamily="34" charset="0"/>
                <a:cs typeface="Arial" panose="020B0604020202020204" pitchFamily="34" charset="0"/>
              </a:rPr>
              <a:t>Assistance in selling your house. </a:t>
            </a:r>
          </a:p>
          <a:p>
            <a:r>
              <a:rPr lang="en-GB" dirty="0" smtClean="0">
                <a:latin typeface="Arial" panose="020B0604020202020204" pitchFamily="34" charset="0"/>
                <a:cs typeface="Arial" panose="020B0604020202020204" pitchFamily="34" charset="0"/>
              </a:rPr>
              <a:t>Assistance with transporting your pet. </a:t>
            </a:r>
          </a:p>
          <a:p>
            <a:r>
              <a:rPr lang="en-GB" dirty="0" smtClean="0">
                <a:latin typeface="Arial" panose="020B0604020202020204" pitchFamily="34" charset="0"/>
                <a:cs typeface="Arial" panose="020B0604020202020204" pitchFamily="34" charset="0"/>
              </a:rPr>
              <a:t>Advice on what to pack. </a:t>
            </a:r>
          </a:p>
          <a:p>
            <a:r>
              <a:rPr lang="en-GB" dirty="0" smtClean="0">
                <a:latin typeface="Arial" panose="020B0604020202020204" pitchFamily="34" charset="0"/>
                <a:cs typeface="Arial" panose="020B0604020202020204" pitchFamily="34" charset="0"/>
              </a:rPr>
              <a:t>A telephone number for Phil Collins.</a:t>
            </a:r>
          </a:p>
          <a:p>
            <a:r>
              <a:rPr lang="en-GB" dirty="0" smtClean="0">
                <a:latin typeface="Arial" panose="020B0604020202020204" pitchFamily="34" charset="0"/>
                <a:cs typeface="Arial" panose="020B0604020202020204" pitchFamily="34" charset="0"/>
              </a:rPr>
              <a:t>Prince Charles's shoe size.</a:t>
            </a:r>
          </a:p>
          <a:p>
            <a:endParaRPr lang="en-GB" dirty="0">
              <a:latin typeface="Arial" panose="020B0604020202020204" pitchFamily="34" charset="0"/>
              <a:cs typeface="Arial" panose="020B0604020202020204" pitchFamily="34" charset="0"/>
            </a:endParaRPr>
          </a:p>
        </p:txBody>
      </p:sp>
      <p:sp>
        <p:nvSpPr>
          <p:cNvPr id="4" name="Title 1"/>
          <p:cNvSpPr txBox="1">
            <a:spLocks/>
          </p:cNvSpPr>
          <p:nvPr/>
        </p:nvSpPr>
        <p:spPr>
          <a:xfrm>
            <a:off x="443023" y="1340768"/>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FF0000"/>
                </a:solidFill>
              </a:rPr>
              <a:t>What is not provided </a:t>
            </a:r>
            <a:r>
              <a:rPr lang="en-GB" dirty="0" smtClean="0">
                <a:solidFill>
                  <a:srgbClr val="FF0000"/>
                </a:solidFill>
                <a:latin typeface="Wingdings" panose="05000000000000000000" pitchFamily="2" charset="2"/>
                <a:sym typeface="Wingdings"/>
              </a:rPr>
              <a:t></a:t>
            </a:r>
            <a:endParaRPr lang="en-GB" dirty="0">
              <a:solidFill>
                <a:srgbClr val="FF0000"/>
              </a:solidFill>
            </a:endParaRPr>
          </a:p>
        </p:txBody>
      </p:sp>
      <p:sp>
        <p:nvSpPr>
          <p:cNvPr id="5" name="Footer Placeholder 4"/>
          <p:cNvSpPr>
            <a:spLocks noGrp="1"/>
          </p:cNvSpPr>
          <p:nvPr>
            <p:ph type="ftr" sz="quarter" idx="11"/>
          </p:nvPr>
        </p:nvSpPr>
        <p:spPr/>
        <p:txBody>
          <a:bodyPr/>
          <a:lstStyle/>
          <a:p>
            <a:r>
              <a:rPr lang="en-GB" smtClean="0"/>
              <a:t>Source: BBC News Website</a:t>
            </a:r>
            <a:endParaRPr lang="en-GB"/>
          </a:p>
        </p:txBody>
      </p:sp>
    </p:spTree>
    <p:extLst>
      <p:ext uri="{BB962C8B-B14F-4D97-AF65-F5344CB8AC3E}">
        <p14:creationId xmlns:p14="http://schemas.microsoft.com/office/powerpoint/2010/main" val="32536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Consular Assistance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76872"/>
            <a:ext cx="8229600" cy="3849291"/>
          </a:xfrm>
        </p:spPr>
        <p:txBody>
          <a:bodyPr>
            <a:normAutofit fontScale="92500"/>
          </a:bodyPr>
          <a:lstStyle/>
          <a:p>
            <a:r>
              <a:rPr lang="en-GB" dirty="0" smtClean="0">
                <a:latin typeface="Arial" panose="020B0604020202020204" pitchFamily="34" charset="0"/>
                <a:cs typeface="Arial" panose="020B0604020202020204" pitchFamily="34" charset="0"/>
              </a:rPr>
              <a:t>Jet-ski repairs. </a:t>
            </a:r>
          </a:p>
          <a:p>
            <a:r>
              <a:rPr lang="en-GB" dirty="0" smtClean="0">
                <a:latin typeface="Arial" panose="020B0604020202020204" pitchFamily="34" charset="0"/>
                <a:cs typeface="Arial" panose="020B0604020202020204" pitchFamily="34" charset="0"/>
              </a:rPr>
              <a:t>Hotel room repairs. </a:t>
            </a:r>
          </a:p>
          <a:p>
            <a:r>
              <a:rPr lang="en-GB" dirty="0" smtClean="0">
                <a:latin typeface="Arial" panose="020B0604020202020204" pitchFamily="34" charset="0"/>
                <a:cs typeface="Arial" panose="020B0604020202020204" pitchFamily="34" charset="0"/>
              </a:rPr>
              <a:t>Assistance tracking down a ‘fiancé’ met online when she doesn’t get in contact after money has been transferred for her visit. </a:t>
            </a:r>
          </a:p>
          <a:p>
            <a:r>
              <a:rPr lang="en-GB" dirty="0" smtClean="0">
                <a:latin typeface="Arial" panose="020B0604020202020204" pitchFamily="34" charset="0"/>
                <a:cs typeface="Arial" panose="020B0604020202020204" pitchFamily="34" charset="0"/>
              </a:rPr>
              <a:t>Payment for services rendered with a sex worker.</a:t>
            </a:r>
            <a:endParaRPr lang="en-GB" dirty="0">
              <a:latin typeface="Arial" panose="020B0604020202020204" pitchFamily="34" charset="0"/>
              <a:cs typeface="Arial" panose="020B0604020202020204" pitchFamily="34" charset="0"/>
            </a:endParaRPr>
          </a:p>
        </p:txBody>
      </p:sp>
      <p:sp>
        <p:nvSpPr>
          <p:cNvPr id="4" name="Title 1"/>
          <p:cNvSpPr txBox="1">
            <a:spLocks/>
          </p:cNvSpPr>
          <p:nvPr/>
        </p:nvSpPr>
        <p:spPr>
          <a:xfrm>
            <a:off x="443023" y="1340768"/>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FF0000"/>
                </a:solidFill>
              </a:rPr>
              <a:t>What else is not provided </a:t>
            </a:r>
            <a:r>
              <a:rPr lang="en-GB" dirty="0" smtClean="0">
                <a:solidFill>
                  <a:srgbClr val="FF0000"/>
                </a:solidFill>
                <a:latin typeface="Wingdings" panose="05000000000000000000" pitchFamily="2" charset="2"/>
                <a:sym typeface="Wingdings"/>
              </a:rPr>
              <a:t></a:t>
            </a:r>
            <a:endParaRPr lang="en-GB" dirty="0">
              <a:solidFill>
                <a:srgbClr val="FF0000"/>
              </a:solidFill>
            </a:endParaRPr>
          </a:p>
        </p:txBody>
      </p:sp>
      <p:sp>
        <p:nvSpPr>
          <p:cNvPr id="5" name="Footer Placeholder 4"/>
          <p:cNvSpPr>
            <a:spLocks noGrp="1"/>
          </p:cNvSpPr>
          <p:nvPr>
            <p:ph type="ftr" sz="quarter" idx="11"/>
          </p:nvPr>
        </p:nvSpPr>
        <p:spPr>
          <a:xfrm>
            <a:off x="3059832" y="6356350"/>
            <a:ext cx="2895600" cy="365125"/>
          </a:xfrm>
        </p:spPr>
        <p:txBody>
          <a:bodyPr/>
          <a:lstStyle/>
          <a:p>
            <a:pPr lvl="0"/>
            <a:r>
              <a:rPr lang="en-GB" u="sng" dirty="0" smtClean="0"/>
              <a:t>Source: http</a:t>
            </a:r>
            <a:r>
              <a:rPr lang="en-GB" u="sng" dirty="0"/>
              <a:t>://www.nzherald.co.nz/nz</a:t>
            </a:r>
            <a:r>
              <a:rPr lang="en-GB" u="sng" dirty="0" smtClean="0"/>
              <a:t>/</a:t>
            </a:r>
            <a:endParaRPr lang="en-GB" dirty="0"/>
          </a:p>
        </p:txBody>
      </p:sp>
    </p:spTree>
    <p:extLst>
      <p:ext uri="{BB962C8B-B14F-4D97-AF65-F5344CB8AC3E}">
        <p14:creationId xmlns:p14="http://schemas.microsoft.com/office/powerpoint/2010/main" val="220398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4294967295"/>
          </p:nvPr>
        </p:nvSpPr>
        <p:spPr>
          <a:xfrm>
            <a:off x="-29592" y="4342040"/>
            <a:ext cx="9036050" cy="2547937"/>
          </a:xfrm>
        </p:spPr>
        <p:txBody>
          <a:bodyPr>
            <a:normAutofit fontScale="92500"/>
          </a:bodyPr>
          <a:lstStyle/>
          <a:p>
            <a:pPr eaLnBrk="1" hangingPunct="1">
              <a:buFont typeface="Arial" charset="0"/>
              <a:buNone/>
            </a:pPr>
            <a:r>
              <a:rPr lang="en-GB" altLang="en-US" dirty="0" smtClean="0">
                <a:latin typeface="Arial" panose="020B0604020202020204" pitchFamily="34" charset="0"/>
                <a:cs typeface="Arial" panose="020B0604020202020204" pitchFamily="34" charset="0"/>
              </a:rPr>
              <a:t>	Article 1 European Convention on Human Rights:</a:t>
            </a:r>
            <a:br>
              <a:rPr lang="en-GB" altLang="en-US" dirty="0" smtClean="0">
                <a:latin typeface="Arial" panose="020B0604020202020204" pitchFamily="34" charset="0"/>
                <a:cs typeface="Arial" panose="020B0604020202020204" pitchFamily="34" charset="0"/>
              </a:rPr>
            </a:br>
            <a:r>
              <a:rPr lang="en-GB" altLang="en-US" dirty="0" smtClean="0">
                <a:latin typeface="Arial" panose="020B0604020202020204" pitchFamily="34" charset="0"/>
                <a:cs typeface="Arial" panose="020B0604020202020204" pitchFamily="34" charset="0"/>
              </a:rPr>
              <a:t>[t]he High Contracting Parties shall secure to everyone </a:t>
            </a:r>
            <a:r>
              <a:rPr lang="en-GB" altLang="en-US" b="1" dirty="0" smtClean="0">
                <a:latin typeface="Arial" panose="020B0604020202020204" pitchFamily="34" charset="0"/>
                <a:cs typeface="Arial" panose="020B0604020202020204" pitchFamily="34" charset="0"/>
              </a:rPr>
              <a:t>within their jurisdiction </a:t>
            </a:r>
            <a:r>
              <a:rPr lang="en-GB" altLang="en-US" dirty="0" smtClean="0">
                <a:latin typeface="Arial" panose="020B0604020202020204" pitchFamily="34" charset="0"/>
                <a:cs typeface="Arial" panose="020B0604020202020204" pitchFamily="34" charset="0"/>
              </a:rPr>
              <a:t>the rights and freedoms defined in Section I of [the] Convention</a:t>
            </a:r>
          </a:p>
        </p:txBody>
      </p:sp>
      <p:pic>
        <p:nvPicPr>
          <p:cNvPr id="3075" name="Picture 4" descr="map_of_europe_border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260648"/>
            <a:ext cx="6696744" cy="40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375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1054</Words>
  <Application>Microsoft Office PowerPoint</Application>
  <PresentationFormat>On-screen Show (4:3)</PresentationFormat>
  <Paragraphs>138</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Human Rights Obligations on Consular Agents in Capital Punishment cases </vt:lpstr>
      <vt:lpstr>This paper will address:</vt:lpstr>
      <vt:lpstr>Position in International Law</vt:lpstr>
      <vt:lpstr>National of State A</vt:lpstr>
      <vt:lpstr>UK Consular Assistance </vt:lpstr>
      <vt:lpstr>Consular Assistance</vt:lpstr>
      <vt:lpstr>Consular Assistance</vt:lpstr>
      <vt:lpstr>Consular Assistance</vt:lpstr>
      <vt:lpstr>PowerPoint Presentation</vt:lpstr>
      <vt:lpstr>ECtHR Jurisprudence</vt:lpstr>
      <vt:lpstr>X v Federal Republic of Germany (1965) Yearbook of ECHR, vol. 8, p.158 </vt:lpstr>
      <vt:lpstr>X v the United Kingdom, No. 7547/76, (1977) 12 DR 73 </vt:lpstr>
      <vt:lpstr>WM v Denmark (App. No. 17392/90), (2003) 15 EHRR CD 28, decision of 12 October 1992. </vt:lpstr>
      <vt:lpstr>Al-Skeini and Others v United Kingdom (2011) 53 EHRR 18</vt:lpstr>
      <vt:lpstr>Triggering Jurisdiction</vt:lpstr>
      <vt:lpstr>PowerPoint Presentation</vt:lpstr>
      <vt:lpstr>R (Sandiford) v SS for Foreign and Commonwealth Office</vt:lpstr>
      <vt:lpstr>PowerPoint Presentation</vt:lpstr>
      <vt:lpstr>R (Sandiford) v SS FCO</vt:lpstr>
      <vt:lpstr>Policy Influences</vt:lpstr>
      <vt:lpstr>My position</vt:lpstr>
      <vt:lpstr>Any questions?</vt:lpstr>
    </vt:vector>
  </TitlesOfParts>
  <Company>Northumbria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Consular Resistance or Consular Assistance?</dc:title>
  <dc:creator>wkjv9</dc:creator>
  <cp:lastModifiedBy>Northumbria University</cp:lastModifiedBy>
  <cp:revision>72</cp:revision>
  <dcterms:created xsi:type="dcterms:W3CDTF">2014-12-08T08:48:30Z</dcterms:created>
  <dcterms:modified xsi:type="dcterms:W3CDTF">2016-02-03T21:41:34Z</dcterms:modified>
</cp:coreProperties>
</file>