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4" r:id="rId1"/>
  </p:sldMasterIdLst>
  <p:notesMasterIdLst>
    <p:notesMasterId r:id="rId22"/>
  </p:notesMasterIdLst>
  <p:sldIdLst>
    <p:sldId id="256" r:id="rId2"/>
    <p:sldId id="257" r:id="rId3"/>
    <p:sldId id="261" r:id="rId4"/>
    <p:sldId id="258" r:id="rId5"/>
    <p:sldId id="262" r:id="rId6"/>
    <p:sldId id="276" r:id="rId7"/>
    <p:sldId id="263" r:id="rId8"/>
    <p:sldId id="278" r:id="rId9"/>
    <p:sldId id="259" r:id="rId10"/>
    <p:sldId id="260" r:id="rId11"/>
    <p:sldId id="265" r:id="rId12"/>
    <p:sldId id="271" r:id="rId13"/>
    <p:sldId id="273" r:id="rId14"/>
    <p:sldId id="272" r:id="rId15"/>
    <p:sldId id="269" r:id="rId16"/>
    <p:sldId id="274" r:id="rId17"/>
    <p:sldId id="268" r:id="rId18"/>
    <p:sldId id="266" r:id="rId19"/>
    <p:sldId id="27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67708"/>
  </p:normalViewPr>
  <p:slideViewPr>
    <p:cSldViewPr snapToGrid="0" snapToObjects="1">
      <p:cViewPr>
        <p:scale>
          <a:sx n="40" d="100"/>
          <a:sy n="40" d="100"/>
        </p:scale>
        <p:origin x="2664" y="8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E8146-3D2A-DE49-8519-E6CF9E9F35C6}" type="datetimeFigureOut">
              <a:rPr lang="en-US" smtClean="0"/>
              <a:t>6/21/16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3B19A-37BA-E242-BCBC-201D2C0CD03B}" type="slidenum">
              <a:rPr lang="en-US" smtClean="0"/>
              <a:t>‹#›</a:t>
            </a:fld>
            <a:endParaRPr lang="en-US"/>
          </a:p>
        </p:txBody>
      </p:sp>
    </p:spTree>
    <p:extLst>
      <p:ext uri="{BB962C8B-B14F-4D97-AF65-F5344CB8AC3E}">
        <p14:creationId xmlns:p14="http://schemas.microsoft.com/office/powerpoint/2010/main" val="200453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ityam.com/company/barclays" TargetMode="External"/><Relationship Id="rId4" Type="http://schemas.openxmlformats.org/officeDocument/2006/relationships/hyperlink" Target="http://www.cityam.com/company/lloyds-banking-group"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a:t>
            </a:r>
            <a:r>
              <a:rPr lang="en-GB" baseline="0" dirty="0" smtClean="0"/>
              <a:t> morning. My name is Dr Alex hope and I am Senior lecturer in Business Ethics at Newcastle Business School, Northumbria University. </a:t>
            </a:r>
          </a:p>
          <a:p>
            <a:endParaRPr lang="en-GB" baseline="0" dirty="0" smtClean="0"/>
          </a:p>
          <a:p>
            <a:r>
              <a:rPr lang="en-GB" baseline="0" dirty="0" smtClean="0"/>
              <a:t>Today I am presenting on behalf of myself and my colleague Dr </a:t>
            </a:r>
            <a:r>
              <a:rPr lang="en-GB" baseline="0" dirty="0" err="1" smtClean="0"/>
              <a:t>Nic</a:t>
            </a:r>
            <a:r>
              <a:rPr lang="en-GB" baseline="0" dirty="0" smtClean="0"/>
              <a:t> Burton who cannot be here today. </a:t>
            </a:r>
          </a:p>
          <a:p>
            <a:endParaRPr lang="en-GB" baseline="0" dirty="0" smtClean="0"/>
          </a:p>
          <a:p>
            <a:r>
              <a:rPr lang="en-GB" baseline="0" dirty="0" smtClean="0"/>
              <a:t>We would like to present some work we are currently undertaking on responsible business models and lessons that can be learnt from Quaker business practices. </a:t>
            </a:r>
            <a:endParaRPr lang="en-GB" dirty="0"/>
          </a:p>
        </p:txBody>
      </p:sp>
      <p:sp>
        <p:nvSpPr>
          <p:cNvPr id="4" name="Slide Number Placeholder 3"/>
          <p:cNvSpPr>
            <a:spLocks noGrp="1"/>
          </p:cNvSpPr>
          <p:nvPr>
            <p:ph type="sldNum" sz="quarter" idx="10"/>
          </p:nvPr>
        </p:nvSpPr>
        <p:spPr/>
        <p:txBody>
          <a:bodyPr/>
          <a:lstStyle/>
          <a:p>
            <a:fld id="{C273B19A-37BA-E242-BCBC-201D2C0CD03B}" type="slidenum">
              <a:rPr lang="en-US" smtClean="0"/>
              <a:t>1</a:t>
            </a:fld>
            <a:endParaRPr lang="en-US"/>
          </a:p>
        </p:txBody>
      </p:sp>
    </p:spTree>
    <p:extLst>
      <p:ext uri="{BB962C8B-B14F-4D97-AF65-F5344CB8AC3E}">
        <p14:creationId xmlns:p14="http://schemas.microsoft.com/office/powerpoint/2010/main" val="67915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Quaker capitalism</a:t>
            </a:r>
            <a:r>
              <a:rPr lang="en-US" sz="1200" b="0" i="0" kern="1200" dirty="0" smtClean="0">
                <a:solidFill>
                  <a:schemeClr val="tx1"/>
                </a:solidFill>
                <a:effectLst/>
                <a:latin typeface="+mn-lt"/>
                <a:ea typeface="+mn-ea"/>
                <a:cs typeface="+mn-cs"/>
              </a:rPr>
              <a:t>' is the term coined by Deborah Cadbury in her 2010 book 'Chocolate Wars From Cadbury to Kraft. It refers to the forging of a new way of doing business that is grounded in faith and ethics. This has been</a:t>
            </a:r>
            <a:r>
              <a:rPr lang="en-US" sz="1200" b="0" i="0" kern="1200" baseline="0" dirty="0" smtClean="0">
                <a:solidFill>
                  <a:schemeClr val="tx1"/>
                </a:solidFill>
                <a:effectLst/>
                <a:latin typeface="+mn-lt"/>
                <a:ea typeface="+mn-ea"/>
                <a:cs typeface="+mn-cs"/>
              </a:rPr>
              <a:t> built upon by Mike King </a:t>
            </a:r>
            <a:r>
              <a:rPr lang="en-GB" sz="1200" b="0" i="0" kern="1200" dirty="0" smtClean="0">
                <a:solidFill>
                  <a:schemeClr val="tx1"/>
                </a:solidFill>
                <a:effectLst/>
                <a:latin typeface="+mn-lt"/>
                <a:ea typeface="+mn-ea"/>
                <a:cs typeface="+mn-cs"/>
              </a:rPr>
              <a:t>as a model for corporate social responsibility in the modern world, exploring Quaker businesses which combine commercial success with philanthropy and social activism.</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10</a:t>
            </a:fld>
            <a:endParaRPr lang="en-US"/>
          </a:p>
        </p:txBody>
      </p:sp>
    </p:spTree>
    <p:extLst>
      <p:ext uri="{BB962C8B-B14F-4D97-AF65-F5344CB8AC3E}">
        <p14:creationId xmlns:p14="http://schemas.microsoft.com/office/powerpoint/2010/main" val="22314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are there </a:t>
            </a:r>
            <a:r>
              <a:rPr lang="en-US" sz="1200" b="0" i="0" kern="1200" dirty="0" smtClean="0">
                <a:solidFill>
                  <a:schemeClr val="tx1"/>
                </a:solidFill>
                <a:effectLst/>
                <a:latin typeface="+mn-lt"/>
                <a:ea typeface="+mn-ea"/>
                <a:cs typeface="+mn-cs"/>
              </a:rPr>
              <a:t>lessons to be learnt from the Quaker family businesses of the past for business of today?</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Some</a:t>
            </a:r>
            <a:r>
              <a:rPr lang="en-US" sz="1200" b="0" i="0" kern="1200" baseline="0" dirty="0" smtClean="0">
                <a:solidFill>
                  <a:schemeClr val="tx1"/>
                </a:solidFill>
                <a:effectLst/>
                <a:latin typeface="+mn-lt"/>
                <a:ea typeface="+mn-ea"/>
                <a:cs typeface="+mn-cs"/>
              </a:rPr>
              <a:t> academics such as Colin Mayer, professor of management studies at Said Business school, Oxford university suggest the answer is yes, but perhaps not </a:t>
            </a:r>
            <a:r>
              <a:rPr lang="en-US" sz="1200" b="0" i="0" kern="1200" dirty="0" smtClean="0">
                <a:solidFill>
                  <a:schemeClr val="tx1"/>
                </a:solidFill>
                <a:effectLst/>
                <a:latin typeface="+mn-lt"/>
                <a:ea typeface="+mn-ea"/>
                <a:cs typeface="+mn-cs"/>
              </a:rPr>
              <a:t>in the way in which we might expect.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3B19A-37BA-E242-BCBC-201D2C0CD03B}" type="slidenum">
              <a:rPr lang="en-US" smtClean="0"/>
              <a:t>11</a:t>
            </a:fld>
            <a:endParaRPr lang="en-US"/>
          </a:p>
        </p:txBody>
      </p:sp>
    </p:spTree>
    <p:extLst>
      <p:ext uri="{BB962C8B-B14F-4D97-AF65-F5344CB8AC3E}">
        <p14:creationId xmlns:p14="http://schemas.microsoft.com/office/powerpoint/2010/main" val="106943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is not that we can or should seek a revival of the types of businesses the Quakers promoted. The world is a very different</a:t>
            </a:r>
            <a:r>
              <a:rPr lang="en-US" sz="1200" b="0" i="0" kern="1200" baseline="0" dirty="0" smtClean="0">
                <a:solidFill>
                  <a:schemeClr val="tx1"/>
                </a:solidFill>
                <a:effectLst/>
                <a:latin typeface="+mn-lt"/>
                <a:ea typeface="+mn-ea"/>
                <a:cs typeface="+mn-cs"/>
              </a:rPr>
              <a:t> place now of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Indeed, if survival is an indicator of success, the Quaker firms have been a failure. Most went out of business or were taken over and those that have survived, such as </a:t>
            </a:r>
            <a:r>
              <a:rPr lang="en-US" sz="1200" b="0" i="0" u="none" strike="noStrike" kern="1200" dirty="0" smtClean="0">
                <a:solidFill>
                  <a:schemeClr val="tx1"/>
                </a:solidFill>
                <a:effectLst/>
                <a:latin typeface="+mn-lt"/>
                <a:ea typeface="+mn-ea"/>
                <a:cs typeface="+mn-cs"/>
                <a:hlinkClick r:id="rId3"/>
              </a:rPr>
              <a:t>Barclays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Lloyds</a:t>
            </a:r>
            <a:r>
              <a:rPr lang="en-US" sz="1200" b="0" i="0" kern="1200" dirty="0" smtClean="0">
                <a:solidFill>
                  <a:schemeClr val="tx1"/>
                </a:solidFill>
                <a:effectLst/>
                <a:latin typeface="+mn-lt"/>
                <a:ea typeface="+mn-ea"/>
                <a:cs typeface="+mn-cs"/>
              </a:rPr>
              <a:t> Bank, are not universally regarded as paragons of virtue today.</a:t>
            </a:r>
            <a:endParaRPr lang="en-US" dirty="0" smtClean="0"/>
          </a:p>
          <a:p>
            <a:endParaRPr lang="en-GB" dirty="0"/>
          </a:p>
        </p:txBody>
      </p:sp>
      <p:sp>
        <p:nvSpPr>
          <p:cNvPr id="4" name="Slide Number Placeholder 3"/>
          <p:cNvSpPr>
            <a:spLocks noGrp="1"/>
          </p:cNvSpPr>
          <p:nvPr>
            <p:ph type="sldNum" sz="quarter" idx="10"/>
          </p:nvPr>
        </p:nvSpPr>
        <p:spPr/>
        <p:txBody>
          <a:bodyPr/>
          <a:lstStyle/>
          <a:p>
            <a:fld id="{C273B19A-37BA-E242-BCBC-201D2C0CD03B}" type="slidenum">
              <a:rPr lang="en-US" smtClean="0"/>
              <a:t>12</a:t>
            </a:fld>
            <a:endParaRPr lang="en-US"/>
          </a:p>
        </p:txBody>
      </p:sp>
    </p:spTree>
    <p:extLst>
      <p:ext uri="{BB962C8B-B14F-4D97-AF65-F5344CB8AC3E}">
        <p14:creationId xmlns:p14="http://schemas.microsoft.com/office/powerpoint/2010/main" val="94876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looking for a way forward, we can take inspiration from the more radical Victorian Quakers. They had faith and courage to attempt things which seemed either laughable or shocking</a:t>
            </a:r>
            <a:r>
              <a:rPr lang="en-US" sz="1200" b="0" i="0" kern="1200" baseline="0" dirty="0" smtClean="0">
                <a:solidFill>
                  <a:schemeClr val="tx1"/>
                </a:solidFill>
                <a:effectLst/>
                <a:latin typeface="+mn-lt"/>
                <a:ea typeface="+mn-ea"/>
                <a:cs typeface="+mn-cs"/>
              </a:rPr>
              <a:t> such as the model village at Bourneville, or gifting ownership and shares to all employees of the organization. </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13</a:t>
            </a:fld>
            <a:endParaRPr lang="en-US"/>
          </a:p>
        </p:txBody>
      </p:sp>
    </p:spTree>
    <p:extLst>
      <p:ext uri="{BB962C8B-B14F-4D97-AF65-F5344CB8AC3E}">
        <p14:creationId xmlns:p14="http://schemas.microsoft.com/office/powerpoint/2010/main" val="83768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where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Quaker experience has important lessons for today, because the early Quaker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companies operated in a society that was less tolerant and enlightened than today.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the Quakers did was to engage in commercial innovations, such as fixed price contracts and housing for their employees, that fundamentally altered the conventions and practices of their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Quaker firms became models for business because they demonstrated by example how enlightened business was highly profitable. </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14</a:t>
            </a:fld>
            <a:endParaRPr lang="en-US"/>
          </a:p>
        </p:txBody>
      </p:sp>
    </p:spTree>
    <p:extLst>
      <p:ext uri="{BB962C8B-B14F-4D97-AF65-F5344CB8AC3E}">
        <p14:creationId xmlns:p14="http://schemas.microsoft.com/office/powerpoint/2010/main" val="23334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is innovation in business practice today that will ultimately be the catalyst for change</a:t>
            </a:r>
            <a:r>
              <a:rPr lang="en-US" sz="1200" b="0" i="0" kern="1200" baseline="0" dirty="0" smtClean="0">
                <a:solidFill>
                  <a:schemeClr val="tx1"/>
                </a:solidFill>
                <a:effectLst/>
                <a:latin typeface="+mn-lt"/>
                <a:ea typeface="+mn-ea"/>
                <a:cs typeface="+mn-cs"/>
              </a:rPr>
              <a:t> and this includes developing and scaling alternative business models, ones that perhaps seek to align social and commercial motivations across individual and organizations scales. </a:t>
            </a:r>
            <a:endParaRPr lang="en-GB" dirty="0" smtClean="0"/>
          </a:p>
          <a:p>
            <a:endParaRPr lang="en-GB" dirty="0"/>
          </a:p>
        </p:txBody>
      </p:sp>
      <p:sp>
        <p:nvSpPr>
          <p:cNvPr id="4" name="Slide Number Placeholder 3"/>
          <p:cNvSpPr>
            <a:spLocks noGrp="1"/>
          </p:cNvSpPr>
          <p:nvPr>
            <p:ph type="sldNum" sz="quarter" idx="10"/>
          </p:nvPr>
        </p:nvSpPr>
        <p:spPr/>
        <p:txBody>
          <a:bodyPr/>
          <a:lstStyle/>
          <a:p>
            <a:fld id="{C273B19A-37BA-E242-BCBC-201D2C0CD03B}" type="slidenum">
              <a:rPr lang="en-US" smtClean="0"/>
              <a:t>15</a:t>
            </a:fld>
            <a:endParaRPr lang="en-US"/>
          </a:p>
        </p:txBody>
      </p:sp>
    </p:spTree>
    <p:extLst>
      <p:ext uri="{BB962C8B-B14F-4D97-AF65-F5344CB8AC3E}">
        <p14:creationId xmlns:p14="http://schemas.microsoft.com/office/powerpoint/2010/main" val="271441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 we have been undertaking at Newcastle Business School has resulted in a definition of the responsible business model which we suggest 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“A plan for the successful operation of a business which identifies sources of revenue and contributions to economic development, products and services that improve the wellbeing of its identified customer base and workforce, contribute to sustainable development, and leverage ethical sources of finance.”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16</a:t>
            </a:fld>
            <a:endParaRPr lang="en-US"/>
          </a:p>
        </p:txBody>
      </p:sp>
    </p:spTree>
    <p:extLst>
      <p:ext uri="{BB962C8B-B14F-4D97-AF65-F5344CB8AC3E}">
        <p14:creationId xmlns:p14="http://schemas.microsoft.com/office/powerpoint/2010/main" val="202310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Responsible business models already exist and are used across a wide range of organisations. </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cooperative business model</a:t>
            </a:r>
            <a:r>
              <a:rPr lang="en-GB" sz="1200" b="0" i="0" kern="1200" baseline="0" dirty="0" smtClean="0">
                <a:solidFill>
                  <a:schemeClr val="tx1"/>
                </a:solidFill>
                <a:effectLst/>
                <a:latin typeface="+mn-lt"/>
                <a:ea typeface="+mn-ea"/>
                <a:cs typeface="+mn-cs"/>
              </a:rPr>
              <a:t> is based on a structure pioneered by some early Quaker organisations where the owners are also customers. </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Social enterprise models align social objectives with the creation of economic value. </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273B19A-37BA-E242-BCBC-201D2C0CD03B}" type="slidenum">
              <a:rPr lang="en-US" smtClean="0"/>
              <a:t>17</a:t>
            </a:fld>
            <a:endParaRPr lang="en-US"/>
          </a:p>
        </p:txBody>
      </p:sp>
    </p:spTree>
    <p:extLst>
      <p:ext uri="{BB962C8B-B14F-4D97-AF65-F5344CB8AC3E}">
        <p14:creationId xmlns:p14="http://schemas.microsoft.com/office/powerpoint/2010/main" val="416495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Ultimately then</a:t>
            </a:r>
            <a:r>
              <a:rPr lang="en-US" sz="1200" b="0" i="0" kern="1200" baseline="0" dirty="0" smtClean="0">
                <a:solidFill>
                  <a:schemeClr val="tx1"/>
                </a:solidFill>
                <a:effectLst/>
                <a:latin typeface="+mn-lt"/>
                <a:ea typeface="+mn-ea"/>
                <a:cs typeface="+mn-cs"/>
              </a:rPr>
              <a:t> we suggest that modern business can learn from the responsible businesses of the past.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But A new, e</a:t>
            </a:r>
            <a:r>
              <a:rPr lang="en-US" sz="1200" b="0" i="0" kern="1200" dirty="0" smtClean="0">
                <a:solidFill>
                  <a:schemeClr val="tx1"/>
                </a:solidFill>
                <a:effectLst/>
                <a:latin typeface="+mn-lt"/>
                <a:ea typeface="+mn-ea"/>
                <a:cs typeface="+mn-cs"/>
              </a:rPr>
              <a:t>nlightened brand of capitalism will of course have to be profitable to flourish. It will have to generate benefits for investors as well as society.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this respect</a:t>
            </a:r>
            <a:r>
              <a:rPr lang="en-US" sz="1200" b="0" i="0" kern="1200" baseline="0" dirty="0" smtClean="0">
                <a:solidFill>
                  <a:schemeClr val="tx1"/>
                </a:solidFill>
                <a:effectLst/>
                <a:latin typeface="+mn-lt"/>
                <a:ea typeface="+mn-ea"/>
                <a:cs typeface="+mn-cs"/>
              </a:rPr>
              <a:t> it could perhaps </a:t>
            </a:r>
            <a:r>
              <a:rPr lang="en-US" sz="1200" b="0" i="0" kern="1200" dirty="0" smtClean="0">
                <a:solidFill>
                  <a:schemeClr val="tx1"/>
                </a:solidFill>
                <a:effectLst/>
                <a:latin typeface="+mn-lt"/>
                <a:ea typeface="+mn-ea"/>
                <a:cs typeface="+mn-cs"/>
              </a:rPr>
              <a:t>rekindle the flame that drove the Quakers: that treating people fairly and well is good business.</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18</a:t>
            </a:fld>
            <a:endParaRPr lang="en-US"/>
          </a:p>
        </p:txBody>
      </p:sp>
    </p:spTree>
    <p:extLst>
      <p:ext uri="{BB962C8B-B14F-4D97-AF65-F5344CB8AC3E}">
        <p14:creationId xmlns:p14="http://schemas.microsoft.com/office/powerpoint/2010/main" val="188826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a:t>
            </a:r>
            <a:r>
              <a:rPr lang="en-GB" baseline="0" dirty="0" smtClean="0"/>
              <a:t> to progress this work we have convened a ‘Spirituality in Management and Law’ Special interest group within our Responsible Business research area. Here we are </a:t>
            </a:r>
            <a:r>
              <a:rPr lang="en-GB" sz="1200" b="0" i="0" kern="1200" dirty="0" smtClean="0">
                <a:solidFill>
                  <a:schemeClr val="tx1"/>
                </a:solidFill>
                <a:effectLst/>
                <a:latin typeface="+mn-lt"/>
                <a:ea typeface="+mn-ea"/>
                <a:cs typeface="+mn-cs"/>
              </a:rPr>
              <a:t>undertaking inter-disciplinary research and scholarship that examines how spirituality, religion or belief influences management, employment and law.</a:t>
            </a:r>
            <a:r>
              <a:rPr lang="en-GB" sz="1200" b="0" i="0" kern="1200" baseline="0" dirty="0" smtClean="0">
                <a:solidFill>
                  <a:schemeClr val="tx1"/>
                </a:solidFill>
                <a:effectLst/>
                <a:latin typeface="+mn-lt"/>
                <a:ea typeface="+mn-ea"/>
                <a:cs typeface="+mn-cs"/>
              </a:rPr>
              <a:t> We are seeking collaborators if anybody has an interest in these areas. </a:t>
            </a:r>
            <a:endParaRPr lang="en-GB" dirty="0"/>
          </a:p>
        </p:txBody>
      </p:sp>
      <p:sp>
        <p:nvSpPr>
          <p:cNvPr id="4" name="Slide Number Placeholder 3"/>
          <p:cNvSpPr>
            <a:spLocks noGrp="1"/>
          </p:cNvSpPr>
          <p:nvPr>
            <p:ph type="sldNum" sz="quarter" idx="10"/>
          </p:nvPr>
        </p:nvSpPr>
        <p:spPr/>
        <p:txBody>
          <a:bodyPr/>
          <a:lstStyle/>
          <a:p>
            <a:fld id="{C273B19A-37BA-E242-BCBC-201D2C0CD03B}" type="slidenum">
              <a:rPr lang="en-US" smtClean="0"/>
              <a:t>19</a:t>
            </a:fld>
            <a:endParaRPr lang="en-US"/>
          </a:p>
        </p:txBody>
      </p:sp>
    </p:spTree>
    <p:extLst>
      <p:ext uri="{BB962C8B-B14F-4D97-AF65-F5344CB8AC3E}">
        <p14:creationId xmlns:p14="http://schemas.microsoft.com/office/powerpoint/2010/main" val="365444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But to first,</a:t>
            </a:r>
            <a:r>
              <a:rPr lang="en-US" sz="1200" b="0" i="0" kern="1200" baseline="0" dirty="0" smtClean="0">
                <a:solidFill>
                  <a:schemeClr val="tx1"/>
                </a:solidFill>
                <a:effectLst/>
                <a:latin typeface="+mn-lt"/>
                <a:ea typeface="+mn-ea"/>
                <a:cs typeface="+mn-cs"/>
              </a:rPr>
              <a:t> what is a Quaker?</a:t>
            </a:r>
            <a:r>
              <a:rPr lang="en-US" sz="1200" b="0" i="0" kern="1200" dirty="0" smtClean="0">
                <a:solidFill>
                  <a:schemeClr val="tx1"/>
                </a:solidFill>
                <a:effectLst/>
                <a:latin typeface="+mn-lt"/>
                <a:ea typeface="+mn-ea"/>
                <a:cs typeface="+mn-cs"/>
              </a:rPr>
              <a:t>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Quakerism, also known as the Religious Society of Friends, is a movement based Christianity.</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 starting-point of Quakerism is the conviction that everyone can experience God directly in his/her own heart</a:t>
            </a:r>
            <a:r>
              <a:rPr lang="en-US" sz="1200" b="0" i="0" kern="1200" baseline="0" dirty="0" smtClean="0">
                <a:solidFill>
                  <a:schemeClr val="tx1"/>
                </a:solidFill>
                <a:effectLst/>
                <a:latin typeface="+mn-lt"/>
                <a:ea typeface="+mn-ea"/>
                <a:cs typeface="+mn-cs"/>
              </a:rPr>
              <a:t> and the movement is known for its values of peace, truth and equality and simplicity and sustainability. </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2</a:t>
            </a:fld>
            <a:endParaRPr lang="en-US"/>
          </a:p>
        </p:txBody>
      </p:sp>
    </p:spTree>
    <p:extLst>
      <p:ext uri="{BB962C8B-B14F-4D97-AF65-F5344CB8AC3E}">
        <p14:creationId xmlns:p14="http://schemas.microsoft.com/office/powerpoint/2010/main" val="1067339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t>
            </a:r>
            <a:r>
              <a:rPr lang="en-US" baseline="0" dirty="0" err="1" smtClean="0"/>
              <a:t>thankyou</a:t>
            </a:r>
            <a:r>
              <a:rPr lang="en-US" baseline="0" dirty="0" smtClean="0"/>
              <a:t> for your time, you can contact wither myself or </a:t>
            </a:r>
            <a:r>
              <a:rPr lang="en-US" baseline="0" dirty="0" err="1" smtClean="0"/>
              <a:t>Nic</a:t>
            </a:r>
            <a:r>
              <a:rPr lang="en-US" baseline="0" dirty="0" smtClean="0"/>
              <a:t> to follow up on anything that you have seen today and I will be happy to try to answer any questions you may have. </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20</a:t>
            </a:fld>
            <a:endParaRPr lang="en-US"/>
          </a:p>
        </p:txBody>
      </p:sp>
    </p:spTree>
    <p:extLst>
      <p:ext uri="{BB962C8B-B14F-4D97-AF65-F5344CB8AC3E}">
        <p14:creationId xmlns:p14="http://schemas.microsoft.com/office/powerpoint/2010/main" val="158156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Quakers were persecuted by</a:t>
            </a:r>
            <a:r>
              <a:rPr lang="en-US" sz="1200" b="0" i="0" kern="1200" baseline="0" dirty="0" smtClean="0">
                <a:solidFill>
                  <a:schemeClr val="tx1"/>
                </a:solidFill>
                <a:effectLst/>
                <a:latin typeface="+mn-lt"/>
                <a:ea typeface="+mn-ea"/>
                <a:cs typeface="+mn-cs"/>
              </a:rPr>
              <a:t> mainstream Christian groups and </a:t>
            </a:r>
            <a:r>
              <a:rPr lang="en-US" sz="1200" b="0" i="0" kern="1200" dirty="0" smtClean="0">
                <a:solidFill>
                  <a:schemeClr val="tx1"/>
                </a:solidFill>
                <a:effectLst/>
                <a:latin typeface="+mn-lt"/>
                <a:ea typeface="+mn-ea"/>
                <a:cs typeface="+mn-cs"/>
              </a:rPr>
              <a:t>barred from many professions, including university lecturing, and the military so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turned to trade and business to make a living.</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They translated</a:t>
            </a:r>
            <a:r>
              <a:rPr lang="en-US" sz="1200" b="0" i="0" kern="1200" baseline="0" dirty="0" smtClean="0">
                <a:solidFill>
                  <a:schemeClr val="tx1"/>
                </a:solidFill>
                <a:effectLst/>
                <a:latin typeface="+mn-lt"/>
                <a:ea typeface="+mn-ea"/>
                <a:cs typeface="+mn-cs"/>
              </a:rPr>
              <a:t> their values to their business practices believing that the real goal for an employer was to seek for others the best lives of which they are capable.</a:t>
            </a:r>
            <a:endParaRPr lang="en-US" sz="1200" i="1"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19</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century saw rapid growth companies engaging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multinational business and Quaker businesspeople were disproportionately present among them.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3B19A-37BA-E242-BCBC-201D2C0CD03B}" type="slidenum">
              <a:rPr lang="en-US" smtClean="0"/>
              <a:t>3</a:t>
            </a:fld>
            <a:endParaRPr lang="en-US"/>
          </a:p>
        </p:txBody>
      </p:sp>
    </p:spTree>
    <p:extLst>
      <p:ext uri="{BB962C8B-B14F-4D97-AF65-F5344CB8AC3E}">
        <p14:creationId xmlns:p14="http://schemas.microsoft.com/office/powerpoint/2010/main" val="9335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Well known Quaker businesses include</a:t>
            </a:r>
            <a:r>
              <a:rPr lang="en-US" sz="1200" b="0" i="0"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chocolate makers Cadbury, Terry and Fry ; confectionery manufacturer Rowntree (now Nestle), Clarkes shoes, matchmakers Bryant and even </a:t>
            </a:r>
            <a:r>
              <a:rPr lang="en-GB" sz="1200" b="0" i="0" kern="1200" dirty="0" smtClean="0">
                <a:solidFill>
                  <a:schemeClr val="tx1"/>
                </a:solidFill>
                <a:effectLst/>
                <a:latin typeface="+mn-lt"/>
                <a:ea typeface="+mn-ea"/>
                <a:cs typeface="+mn-cs"/>
              </a:rPr>
              <a:t>Lloyds </a:t>
            </a:r>
            <a:r>
              <a:rPr lang="en-GB" sz="1200" b="0" i="0" kern="1200" baseline="0" dirty="0" smtClean="0">
                <a:solidFill>
                  <a:schemeClr val="tx1"/>
                </a:solidFill>
                <a:effectLst/>
                <a:latin typeface="+mn-lt"/>
                <a:ea typeface="+mn-ea"/>
                <a:cs typeface="+mn-cs"/>
              </a:rPr>
              <a:t>and </a:t>
            </a:r>
            <a:r>
              <a:rPr lang="en-GB" sz="1200" b="0" i="0" kern="1200" dirty="0" smtClean="0">
                <a:solidFill>
                  <a:schemeClr val="tx1"/>
                </a:solidFill>
                <a:effectLst/>
                <a:latin typeface="+mn-lt"/>
                <a:ea typeface="+mn-ea"/>
                <a:cs typeface="+mn-cs"/>
              </a:rPr>
              <a:t>Barclays</a:t>
            </a:r>
            <a:r>
              <a:rPr lang="en-GB" sz="1200" b="0" i="0" kern="1200" baseline="0" dirty="0" smtClean="0">
                <a:solidFill>
                  <a:schemeClr val="tx1"/>
                </a:solidFill>
                <a:effectLst/>
                <a:latin typeface="+mn-lt"/>
                <a:ea typeface="+mn-ea"/>
                <a:cs typeface="+mn-cs"/>
              </a:rPr>
              <a:t> banks.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3B19A-37BA-E242-BCBC-201D2C0CD03B}" type="slidenum">
              <a:rPr lang="en-US" smtClean="0"/>
              <a:t>4</a:t>
            </a:fld>
            <a:endParaRPr lang="en-US"/>
          </a:p>
        </p:txBody>
      </p:sp>
    </p:spTree>
    <p:extLst>
      <p:ext uri="{BB962C8B-B14F-4D97-AF65-F5344CB8AC3E}">
        <p14:creationId xmlns:p14="http://schemas.microsoft.com/office/powerpoint/2010/main" val="53303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Cadbury family were</a:t>
            </a:r>
            <a:r>
              <a:rPr lang="en-US" sz="1200" b="0" i="0" kern="1200" baseline="0" dirty="0" smtClean="0">
                <a:solidFill>
                  <a:schemeClr val="tx1"/>
                </a:solidFill>
                <a:effectLst/>
                <a:latin typeface="+mn-lt"/>
                <a:ea typeface="+mn-ea"/>
                <a:cs typeface="+mn-cs"/>
              </a:rPr>
              <a:t> particularly well known</a:t>
            </a:r>
            <a:r>
              <a:rPr lang="en-US" sz="1200" b="0" i="0" kern="1200" dirty="0" smtClean="0">
                <a:solidFill>
                  <a:schemeClr val="tx1"/>
                </a:solidFill>
                <a:effectLst/>
                <a:latin typeface="+mn-lt"/>
                <a:ea typeface="+mn-ea"/>
                <a:cs typeface="+mn-cs"/>
              </a:rPr>
              <a:t> for their Quaker beliefs that all human beings should be treated equally an</a:t>
            </a:r>
            <a:r>
              <a:rPr lang="en-US" sz="1200" b="0" i="0" kern="1200" baseline="0" dirty="0" smtClean="0">
                <a:solidFill>
                  <a:schemeClr val="tx1"/>
                </a:solidFill>
                <a:effectLst/>
                <a:latin typeface="+mn-lt"/>
                <a:ea typeface="+mn-ea"/>
                <a:cs typeface="+mn-cs"/>
              </a:rPr>
              <a:t> their commitment to s</a:t>
            </a:r>
            <a:r>
              <a:rPr lang="en-US" sz="1200" b="0" i="0" kern="1200" dirty="0" smtClean="0">
                <a:solidFill>
                  <a:schemeClr val="tx1"/>
                </a:solidFill>
                <a:effectLst/>
                <a:latin typeface="+mn-lt"/>
                <a:ea typeface="+mn-ea"/>
                <a:cs typeface="+mn-cs"/>
              </a:rPr>
              <a:t>ocial responsibility and social reform</a:t>
            </a:r>
            <a:r>
              <a:rPr lang="en-US" sz="1200" b="0" i="0" kern="1200" baseline="0" dirty="0" smtClean="0">
                <a:solidFill>
                  <a:schemeClr val="tx1"/>
                </a:solidFill>
                <a:effectLst/>
                <a:latin typeface="+mn-lt"/>
                <a:ea typeface="+mn-ea"/>
                <a:cs typeface="+mn-cs"/>
              </a:rPr>
              <a:t>. They built </a:t>
            </a:r>
            <a:r>
              <a:rPr lang="en-US" sz="1200" b="0" i="0" kern="1200" dirty="0" smtClean="0">
                <a:solidFill>
                  <a:schemeClr val="tx1"/>
                </a:solidFill>
                <a:effectLst/>
                <a:latin typeface="+mn-lt"/>
                <a:ea typeface="+mn-ea"/>
                <a:cs typeface="+mn-cs"/>
              </a:rPr>
              <a:t>the Bourneville Model village to provide decent</a:t>
            </a:r>
            <a:r>
              <a:rPr lang="en-US" sz="1200" b="0" i="0" kern="1200" baseline="0" dirty="0" smtClean="0">
                <a:solidFill>
                  <a:schemeClr val="tx1"/>
                </a:solidFill>
                <a:effectLst/>
                <a:latin typeface="+mn-lt"/>
                <a:ea typeface="+mn-ea"/>
                <a:cs typeface="+mn-cs"/>
              </a:rPr>
              <a:t> housing for their chocolate factory employees.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Many Economic Historians credit Quakerism</a:t>
            </a:r>
            <a:r>
              <a:rPr lang="en-US" baseline="0" dirty="0" smtClean="0"/>
              <a:t> </a:t>
            </a:r>
            <a:r>
              <a:rPr lang="en-US" dirty="0" smtClean="0"/>
              <a:t>and its business ethics with shaping the economic environment of early modern England and, consequently, its long term economic growth. </a:t>
            </a:r>
          </a:p>
        </p:txBody>
      </p:sp>
      <p:sp>
        <p:nvSpPr>
          <p:cNvPr id="4" name="Slide Number Placeholder 3"/>
          <p:cNvSpPr>
            <a:spLocks noGrp="1"/>
          </p:cNvSpPr>
          <p:nvPr>
            <p:ph type="sldNum" sz="quarter" idx="10"/>
          </p:nvPr>
        </p:nvSpPr>
        <p:spPr/>
        <p:txBody>
          <a:bodyPr/>
          <a:lstStyle/>
          <a:p>
            <a:fld id="{C273B19A-37BA-E242-BCBC-201D2C0CD03B}" type="slidenum">
              <a:rPr lang="en-US" smtClean="0"/>
              <a:t>5</a:t>
            </a:fld>
            <a:endParaRPr lang="en-US"/>
          </a:p>
        </p:txBody>
      </p:sp>
    </p:spTree>
    <p:extLst>
      <p:ext uri="{BB962C8B-B14F-4D97-AF65-F5344CB8AC3E}">
        <p14:creationId xmlns:p14="http://schemas.microsoft.com/office/powerpoint/2010/main" val="118925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Quaker</a:t>
            </a:r>
            <a:r>
              <a:rPr lang="en-US" sz="1200" kern="1200" baseline="0" dirty="0" smtClean="0">
                <a:solidFill>
                  <a:schemeClr val="tx1"/>
                </a:solidFill>
                <a:effectLst/>
                <a:latin typeface="+mn-lt"/>
                <a:ea typeface="+mn-ea"/>
                <a:cs typeface="+mn-cs"/>
              </a:rPr>
              <a:t> Business values today include </a:t>
            </a:r>
            <a:r>
              <a:rPr lang="en-US" b="1" dirty="0" smtClean="0"/>
              <a:t>Truth and Integrity </a:t>
            </a:r>
            <a:r>
              <a:rPr lang="en-US" sz="1200" b="0" i="0" kern="1200" dirty="0" smtClean="0">
                <a:solidFill>
                  <a:schemeClr val="tx1"/>
                </a:solidFill>
                <a:effectLst/>
                <a:latin typeface="+mn-lt"/>
                <a:ea typeface="+mn-ea"/>
                <a:cs typeface="+mn-cs"/>
              </a:rPr>
              <a:t>in all business dealings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keeping promises made such</a:t>
            </a:r>
            <a:r>
              <a:rPr lang="en-US" sz="1200" b="0" i="0" kern="1200" baseline="0" dirty="0" smtClean="0">
                <a:solidFill>
                  <a:schemeClr val="tx1"/>
                </a:solidFill>
                <a:effectLst/>
                <a:latin typeface="+mn-lt"/>
                <a:ea typeface="+mn-ea"/>
                <a:cs typeface="+mn-cs"/>
              </a:rPr>
              <a:t> on </a:t>
            </a:r>
            <a:r>
              <a:rPr lang="en-US" sz="1200" b="0" i="0" kern="1200" dirty="0" smtClean="0">
                <a:solidFill>
                  <a:schemeClr val="tx1"/>
                </a:solidFill>
                <a:effectLst/>
                <a:latin typeface="+mn-lt"/>
                <a:ea typeface="+mn-ea"/>
                <a:cs typeface="+mn-cs"/>
              </a:rPr>
              <a:t>price, delivery or quality.</a:t>
            </a:r>
          </a:p>
          <a:p>
            <a:endParaRPr lang="en-US" sz="1200" b="0" i="0" kern="1200" dirty="0" smtClean="0">
              <a:solidFill>
                <a:schemeClr val="tx1"/>
              </a:solidFill>
              <a:effectLst/>
              <a:latin typeface="+mn-lt"/>
              <a:ea typeface="+mn-ea"/>
              <a:cs typeface="+mn-cs"/>
            </a:endParaRPr>
          </a:p>
          <a:p>
            <a:r>
              <a:rPr lang="en-US" b="1" dirty="0" smtClean="0"/>
              <a:t>There</a:t>
            </a:r>
            <a:r>
              <a:rPr lang="en-US" b="1" baseline="0" dirty="0" smtClean="0"/>
              <a:t> is a commitment to </a:t>
            </a:r>
            <a:r>
              <a:rPr lang="en-US" b="1" dirty="0" smtClean="0"/>
              <a:t>Justice equality and community</a:t>
            </a:r>
            <a:r>
              <a:rPr lang="en-US" b="1" baseline="0" dirty="0" smtClean="0"/>
              <a:t> </a:t>
            </a:r>
            <a:r>
              <a:rPr lang="en-US" sz="1200" b="0" i="0" kern="1200" dirty="0" smtClean="0">
                <a:solidFill>
                  <a:schemeClr val="tx1"/>
                </a:solidFill>
                <a:effectLst/>
                <a:latin typeface="+mn-lt"/>
                <a:ea typeface="+mn-ea"/>
                <a:cs typeface="+mn-cs"/>
              </a:rPr>
              <a:t>respecting</a:t>
            </a:r>
            <a:r>
              <a:rPr lang="en-US" sz="1200" b="0" i="0" kern="1200" baseline="0" dirty="0" smtClean="0">
                <a:solidFill>
                  <a:schemeClr val="tx1"/>
                </a:solidFill>
                <a:effectLst/>
                <a:latin typeface="+mn-lt"/>
                <a:ea typeface="+mn-ea"/>
                <a:cs typeface="+mn-cs"/>
              </a:rPr>
              <a:t> employees</a:t>
            </a:r>
            <a:r>
              <a:rPr lang="en-US" sz="1200" b="0" i="0" kern="1200" dirty="0" smtClean="0">
                <a:solidFill>
                  <a:schemeClr val="tx1"/>
                </a:solidFill>
                <a:effectLst/>
                <a:latin typeface="+mn-lt"/>
                <a:ea typeface="+mn-ea"/>
                <a:cs typeface="+mn-cs"/>
              </a:rPr>
              <a:t> and treating them as equals. In the past, this took the form of providing decent housing, education for workers and their families, anti-slavery campaigns, giving pensions and minimum wages.  </a:t>
            </a: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6</a:t>
            </a:fld>
            <a:endParaRPr lang="en-US"/>
          </a:p>
        </p:txBody>
      </p:sp>
    </p:spTree>
    <p:extLst>
      <p:ext uri="{BB962C8B-B14F-4D97-AF65-F5344CB8AC3E}">
        <p14:creationId xmlns:p14="http://schemas.microsoft.com/office/powerpoint/2010/main" val="15731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Quaker</a:t>
            </a:r>
            <a:r>
              <a:rPr lang="en-US" sz="1200" b="1" kern="1200" baseline="0" dirty="0" smtClean="0">
                <a:solidFill>
                  <a:schemeClr val="tx1"/>
                </a:solidFill>
                <a:effectLst/>
                <a:latin typeface="+mn-lt"/>
                <a:ea typeface="+mn-ea"/>
                <a:cs typeface="+mn-cs"/>
              </a:rPr>
              <a:t> businesses strive for </a:t>
            </a:r>
            <a:r>
              <a:rPr lang="en-US" b="1" dirty="0" smtClean="0"/>
              <a:t>Simplicity</a:t>
            </a:r>
            <a:r>
              <a:rPr lang="en-US" b="0" baseline="0" dirty="0" smtClean="0"/>
              <a:t> though </a:t>
            </a:r>
            <a:r>
              <a:rPr lang="en-US" sz="1200" b="0" i="0" kern="1200" dirty="0" smtClean="0">
                <a:solidFill>
                  <a:schemeClr val="tx1"/>
                </a:solidFill>
                <a:effectLst/>
                <a:latin typeface="+mn-lt"/>
                <a:ea typeface="+mn-ea"/>
                <a:cs typeface="+mn-cs"/>
              </a:rPr>
              <a:t>A simple lifestyle for the organization and its leaders,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addressing overuse of the earth's resources,</a:t>
            </a:r>
            <a:r>
              <a:rPr lang="en-US" sz="1200" b="0" i="0" kern="1200" baseline="0" dirty="0" smtClean="0">
                <a:solidFill>
                  <a:schemeClr val="tx1"/>
                </a:solidFill>
                <a:effectLst/>
                <a:latin typeface="+mn-lt"/>
                <a:ea typeface="+mn-ea"/>
                <a:cs typeface="+mn-cs"/>
              </a:rPr>
              <a:t> reducing the businesses </a:t>
            </a:r>
            <a:r>
              <a:rPr lang="en-US" sz="1200" b="0" i="0" kern="1200" dirty="0" smtClean="0">
                <a:solidFill>
                  <a:schemeClr val="tx1"/>
                </a:solidFill>
                <a:effectLst/>
                <a:latin typeface="+mn-lt"/>
                <a:ea typeface="+mn-ea"/>
                <a:cs typeface="+mn-cs"/>
              </a:rPr>
              <a:t>carbon footprint and working</a:t>
            </a:r>
            <a:r>
              <a:rPr lang="en-US" sz="1200" b="0" i="0" kern="1200" baseline="0" dirty="0" smtClean="0">
                <a:solidFill>
                  <a:schemeClr val="tx1"/>
                </a:solidFill>
                <a:effectLst/>
                <a:latin typeface="+mn-lt"/>
                <a:ea typeface="+mn-ea"/>
                <a:cs typeface="+mn-cs"/>
              </a:rPr>
              <a:t> to eradicate</a:t>
            </a:r>
            <a:r>
              <a:rPr lang="en-US" sz="1200" b="0" i="0" kern="1200" dirty="0" smtClean="0">
                <a:solidFill>
                  <a:schemeClr val="tx1"/>
                </a:solidFill>
                <a:effectLst/>
                <a:latin typeface="+mn-lt"/>
                <a:ea typeface="+mn-ea"/>
                <a:cs typeface="+mn-cs"/>
              </a:rPr>
              <a:t> poverty.</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There is a long tradition of Peace</a:t>
            </a:r>
            <a:r>
              <a:rPr lang="en-US" sz="1200" b="1"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non-violence</a:t>
            </a:r>
            <a:r>
              <a:rPr lang="en-US" sz="1200" b="0" i="0" kern="1200" baseline="0" dirty="0" smtClean="0">
                <a:solidFill>
                  <a:schemeClr val="tx1"/>
                </a:solidFill>
                <a:effectLst/>
                <a:latin typeface="+mn-lt"/>
                <a:ea typeface="+mn-ea"/>
                <a:cs typeface="+mn-cs"/>
              </a:rPr>
              <a:t> with Quaker businesses refusing to engage wi</a:t>
            </a:r>
            <a:r>
              <a:rPr lang="en-US" sz="1200" b="0" i="0" kern="1200" dirty="0" smtClean="0">
                <a:solidFill>
                  <a:schemeClr val="tx1"/>
                </a:solidFill>
                <a:effectLst/>
                <a:latin typeface="+mn-lt"/>
                <a:ea typeface="+mn-ea"/>
                <a:cs typeface="+mn-cs"/>
              </a:rPr>
              <a:t>th the arms trade, or any organizations that profit from conflict. Any form of violence or coercion in business is seen as suspect.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7</a:t>
            </a:fld>
            <a:endParaRPr lang="en-US"/>
          </a:p>
        </p:txBody>
      </p:sp>
    </p:spTree>
    <p:extLst>
      <p:ext uri="{BB962C8B-B14F-4D97-AF65-F5344CB8AC3E}">
        <p14:creationId xmlns:p14="http://schemas.microsoft.com/office/powerpoint/2010/main" val="29498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Finally there is the belief of The Light Within – which can be translated into the</a:t>
            </a:r>
            <a:r>
              <a:rPr lang="en-US" sz="1200" b="1" i="0" kern="1200" baseline="0" dirty="0" smtClean="0">
                <a:solidFill>
                  <a:schemeClr val="tx1"/>
                </a:solidFill>
                <a:effectLst/>
                <a:latin typeface="+mn-lt"/>
                <a:ea typeface="+mn-ea"/>
                <a:cs typeface="+mn-cs"/>
              </a:rPr>
              <a:t> value of a</a:t>
            </a:r>
            <a:r>
              <a:rPr lang="en-US" sz="1200" b="0" i="0" kern="1200" dirty="0" smtClean="0">
                <a:solidFill>
                  <a:schemeClr val="tx1"/>
                </a:solidFill>
                <a:effectLst/>
                <a:latin typeface="+mn-lt"/>
                <a:ea typeface="+mn-ea"/>
                <a:cs typeface="+mn-cs"/>
              </a:rPr>
              <a:t>uthenticity</a:t>
            </a:r>
            <a:r>
              <a:rPr lang="en-US" sz="1200" b="0" i="0" kern="1200" baseline="0" dirty="0" smtClean="0">
                <a:solidFill>
                  <a:schemeClr val="tx1"/>
                </a:solidFill>
                <a:effectLst/>
                <a:latin typeface="+mn-lt"/>
                <a:ea typeface="+mn-ea"/>
                <a:cs typeface="+mn-cs"/>
              </a:rPr>
              <a:t> for the organization, and the business leaders who should be c</a:t>
            </a:r>
            <a:r>
              <a:rPr lang="en-US" sz="1200" b="0" i="0" kern="1200" dirty="0" smtClean="0">
                <a:solidFill>
                  <a:schemeClr val="tx1"/>
                </a:solidFill>
                <a:effectLst/>
                <a:latin typeface="+mn-lt"/>
                <a:ea typeface="+mn-ea"/>
                <a:cs typeface="+mn-cs"/>
              </a:rPr>
              <a:t>ourageous in standing up for what they believe to be right.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8</a:t>
            </a:fld>
            <a:endParaRPr lang="en-US"/>
          </a:p>
        </p:txBody>
      </p:sp>
    </p:spTree>
    <p:extLst>
      <p:ext uri="{BB962C8B-B14F-4D97-AF65-F5344CB8AC3E}">
        <p14:creationId xmlns:p14="http://schemas.microsoft.com/office/powerpoint/2010/main" val="29498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Recen</a:t>
            </a:r>
            <a:r>
              <a:rPr lang="en-US" sz="1200" b="0" i="0" kern="1200" baseline="0" dirty="0" smtClean="0">
                <a:solidFill>
                  <a:schemeClr val="tx1"/>
                </a:solidFill>
                <a:effectLst/>
                <a:latin typeface="+mn-lt"/>
                <a:ea typeface="+mn-ea"/>
                <a:cs typeface="+mn-cs"/>
              </a:rPr>
              <a:t>t events such as the</a:t>
            </a:r>
            <a:r>
              <a:rPr lang="en-US" sz="1200" b="0" i="0" kern="1200" dirty="0" smtClean="0">
                <a:solidFill>
                  <a:schemeClr val="tx1"/>
                </a:solidFill>
                <a:effectLst/>
                <a:latin typeface="+mn-lt"/>
                <a:ea typeface="+mn-ea"/>
                <a:cs typeface="+mn-cs"/>
              </a:rPr>
              <a:t> banking crisis and recession has sparked renewed interest in alternative ways of doing business such</a:t>
            </a:r>
            <a:r>
              <a:rPr lang="en-US" sz="1200" b="0" i="0" kern="1200" baseline="0" dirty="0" smtClean="0">
                <a:solidFill>
                  <a:schemeClr val="tx1"/>
                </a:solidFill>
                <a:effectLst/>
                <a:latin typeface="+mn-lt"/>
                <a:ea typeface="+mn-ea"/>
                <a:cs typeface="+mn-cs"/>
              </a:rPr>
              <a:t> as </a:t>
            </a:r>
            <a:r>
              <a:rPr lang="en-US" sz="1200" b="0" i="0" kern="1200" dirty="0" smtClean="0">
                <a:solidFill>
                  <a:schemeClr val="tx1"/>
                </a:solidFill>
                <a:effectLst/>
                <a:latin typeface="+mn-lt"/>
                <a:ea typeface="+mn-ea"/>
                <a:cs typeface="+mn-cs"/>
              </a:rPr>
              <a:t>the Quaker business practices of the past.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a:t>
            </a:r>
            <a:r>
              <a:rPr lang="en-US" sz="1200" b="0" i="0" kern="1200" baseline="0" dirty="0" smtClean="0">
                <a:solidFill>
                  <a:schemeClr val="tx1"/>
                </a:solidFill>
                <a:effectLst/>
                <a:latin typeface="+mn-lt"/>
                <a:ea typeface="+mn-ea"/>
                <a:cs typeface="+mn-cs"/>
              </a:rPr>
              <a:t> could be argued that the </a:t>
            </a:r>
            <a:r>
              <a:rPr lang="en-US" sz="1200" b="0" i="0" kern="1200" dirty="0" smtClean="0">
                <a:solidFill>
                  <a:schemeClr val="tx1"/>
                </a:solidFill>
                <a:effectLst/>
                <a:latin typeface="+mn-lt"/>
                <a:ea typeface="+mn-ea"/>
                <a:cs typeface="+mn-cs"/>
              </a:rPr>
              <a:t>“Quaker capitalism” of the 1900’s was far more ethical than the shareholder capitalism of today. The contempt with which the banking industry is now held has led to a search for economic alternatives, both radical and mild</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p>
          <a:p>
            <a:endParaRPr lang="en-US" dirty="0"/>
          </a:p>
        </p:txBody>
      </p:sp>
      <p:sp>
        <p:nvSpPr>
          <p:cNvPr id="4" name="Slide Number Placeholder 3"/>
          <p:cNvSpPr>
            <a:spLocks noGrp="1"/>
          </p:cNvSpPr>
          <p:nvPr>
            <p:ph type="sldNum" sz="quarter" idx="10"/>
          </p:nvPr>
        </p:nvSpPr>
        <p:spPr/>
        <p:txBody>
          <a:bodyPr/>
          <a:lstStyle/>
          <a:p>
            <a:fld id="{C273B19A-37BA-E242-BCBC-201D2C0CD03B}" type="slidenum">
              <a:rPr lang="en-US" smtClean="0"/>
              <a:t>9</a:t>
            </a:fld>
            <a:endParaRPr lang="en-US"/>
          </a:p>
        </p:txBody>
      </p:sp>
    </p:spTree>
    <p:extLst>
      <p:ext uri="{BB962C8B-B14F-4D97-AF65-F5344CB8AC3E}">
        <p14:creationId xmlns:p14="http://schemas.microsoft.com/office/powerpoint/2010/main" val="78697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B75BAF-1CA4-084C-9CE5-887645D64EA5}" type="datetimeFigureOut">
              <a:rPr lang="en-US" smtClean="0"/>
              <a:t>6/21/16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74BB96C-ECA2-9C4B-8254-87F8CD66905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7859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75BAF-1CA4-084C-9CE5-887645D64EA5}"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BB96C-ECA2-9C4B-8254-87F8CD66905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37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75BAF-1CA4-084C-9CE5-887645D64EA5}"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BB96C-ECA2-9C4B-8254-87F8CD66905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32274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75BAF-1CA4-084C-9CE5-887645D64EA5}"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BB96C-ECA2-9C4B-8254-87F8CD66905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364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75BAF-1CA4-084C-9CE5-887645D64EA5}"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BB96C-ECA2-9C4B-8254-87F8CD66905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42483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B75BAF-1CA4-084C-9CE5-887645D64EA5}"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BB96C-ECA2-9C4B-8254-87F8CD66905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839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B75BAF-1CA4-084C-9CE5-887645D64EA5}"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BB96C-ECA2-9C4B-8254-87F8CD66905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489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75BAF-1CA4-084C-9CE5-887645D64EA5}"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BB96C-ECA2-9C4B-8254-87F8CD66905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023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75BAF-1CA4-084C-9CE5-887645D64EA5}"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BB96C-ECA2-9C4B-8254-87F8CD66905A}" type="slidenum">
              <a:rPr lang="en-US" smtClean="0"/>
              <a:t>‹#›</a:t>
            </a:fld>
            <a:endParaRPr lang="en-US"/>
          </a:p>
        </p:txBody>
      </p:sp>
    </p:spTree>
    <p:extLst>
      <p:ext uri="{BB962C8B-B14F-4D97-AF65-F5344CB8AC3E}">
        <p14:creationId xmlns:p14="http://schemas.microsoft.com/office/powerpoint/2010/main" val="9203444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75BAF-1CA4-084C-9CE5-887645D64EA5}"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BB96C-ECA2-9C4B-8254-87F8CD66905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26009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0B75BAF-1CA4-084C-9CE5-887645D64EA5}" type="datetimeFigureOut">
              <a:rPr lang="en-US" smtClean="0"/>
              <a:t>6/21/16</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74BB96C-ECA2-9C4B-8254-87F8CD66905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6508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0B75BAF-1CA4-084C-9CE5-887645D64EA5}" type="datetimeFigureOut">
              <a:rPr lang="en-US" smtClean="0"/>
              <a:t>6/21/16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74BB96C-ECA2-9C4B-8254-87F8CD66905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8030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2991" y="353874"/>
            <a:ext cx="10066018" cy="1754326"/>
          </a:xfrm>
          <a:prstGeom prst="rect">
            <a:avLst/>
          </a:prstGeom>
          <a:noFill/>
        </p:spPr>
        <p:txBody>
          <a:bodyPr wrap="square" rtlCol="0">
            <a:spAutoFit/>
          </a:bodyPr>
          <a:lstStyle/>
          <a:p>
            <a:pPr algn="ctr"/>
            <a:r>
              <a:rPr lang="en-GB" sz="3600" dirty="0"/>
              <a:t>Rethinking Business Models: Lessons from the Quaker approach to responsible business </a:t>
            </a:r>
            <a:endParaRPr lang="en-US" sz="3600" dirty="0"/>
          </a:p>
          <a:p>
            <a:endParaRPr lang="en-US" sz="3600" dirty="0"/>
          </a:p>
        </p:txBody>
      </p:sp>
      <p:sp>
        <p:nvSpPr>
          <p:cNvPr id="6" name="TextBox 5"/>
          <p:cNvSpPr txBox="1"/>
          <p:nvPr/>
        </p:nvSpPr>
        <p:spPr>
          <a:xfrm>
            <a:off x="8455672" y="5117152"/>
            <a:ext cx="2099733" cy="369332"/>
          </a:xfrm>
          <a:prstGeom prst="rect">
            <a:avLst/>
          </a:prstGeom>
          <a:noFill/>
        </p:spPr>
        <p:txBody>
          <a:bodyPr wrap="square" rtlCol="0">
            <a:spAutoFit/>
          </a:bodyPr>
          <a:lstStyle/>
          <a:p>
            <a:pPr algn="ctr"/>
            <a:r>
              <a:rPr lang="en-US" dirty="0" err="1" smtClean="0"/>
              <a:t>Dr</a:t>
            </a:r>
            <a:r>
              <a:rPr lang="en-US" dirty="0" smtClean="0"/>
              <a:t> Alex Hope </a:t>
            </a:r>
            <a:endParaRPr lang="en-US" dirty="0"/>
          </a:p>
        </p:txBody>
      </p:sp>
      <p:sp>
        <p:nvSpPr>
          <p:cNvPr id="7" name="TextBox 6"/>
          <p:cNvSpPr txBox="1"/>
          <p:nvPr/>
        </p:nvSpPr>
        <p:spPr>
          <a:xfrm>
            <a:off x="1324130" y="5117152"/>
            <a:ext cx="2099733" cy="369332"/>
          </a:xfrm>
          <a:prstGeom prst="rect">
            <a:avLst/>
          </a:prstGeom>
          <a:noFill/>
        </p:spPr>
        <p:txBody>
          <a:bodyPr wrap="square" rtlCol="0">
            <a:spAutoFit/>
          </a:bodyPr>
          <a:lstStyle/>
          <a:p>
            <a:pPr algn="ctr"/>
            <a:r>
              <a:rPr lang="en-US" dirty="0" err="1" smtClean="0"/>
              <a:t>Dr</a:t>
            </a:r>
            <a:r>
              <a:rPr lang="en-US" dirty="0" smtClean="0"/>
              <a:t> Nicholas Burton</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865" y="2218181"/>
            <a:ext cx="3268303" cy="3268303"/>
          </a:xfrm>
          <a:prstGeom prst="rect">
            <a:avLst/>
          </a:prstGeom>
        </p:spPr>
      </p:pic>
      <p:pic>
        <p:nvPicPr>
          <p:cNvPr id="12"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628" y="2848714"/>
            <a:ext cx="2007235" cy="200723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170" y="2848714"/>
            <a:ext cx="2007235" cy="2007235"/>
          </a:xfrm>
          <a:prstGeom prst="rect">
            <a:avLst/>
          </a:prstGeom>
        </p:spPr>
      </p:pic>
    </p:spTree>
    <p:extLst>
      <p:ext uri="{BB962C8B-B14F-4D97-AF65-F5344CB8AC3E}">
        <p14:creationId xmlns:p14="http://schemas.microsoft.com/office/powerpoint/2010/main" val="71017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61846" y="1975738"/>
            <a:ext cx="2775626" cy="3725672"/>
          </a:xfrm>
          <a:prstGeom prst="rect">
            <a:avLst/>
          </a:prstGeom>
        </p:spPr>
      </p:pic>
      <p:pic>
        <p:nvPicPr>
          <p:cNvPr id="6" name="Picture 5"/>
          <p:cNvPicPr>
            <a:picLocks noChangeAspect="1"/>
          </p:cNvPicPr>
          <p:nvPr/>
        </p:nvPicPr>
        <p:blipFill>
          <a:blip r:embed="rId4"/>
          <a:stretch>
            <a:fillRect/>
          </a:stretch>
        </p:blipFill>
        <p:spPr>
          <a:xfrm>
            <a:off x="778602" y="2148077"/>
            <a:ext cx="6010656" cy="3380994"/>
          </a:xfrm>
          <a:prstGeom prst="rect">
            <a:avLst/>
          </a:prstGeom>
        </p:spPr>
      </p:pic>
      <p:sp>
        <p:nvSpPr>
          <p:cNvPr id="7" name="TextBox 6"/>
          <p:cNvSpPr txBox="1"/>
          <p:nvPr/>
        </p:nvSpPr>
        <p:spPr>
          <a:xfrm>
            <a:off x="3486912" y="432209"/>
            <a:ext cx="4681728" cy="707886"/>
          </a:xfrm>
          <a:prstGeom prst="rect">
            <a:avLst/>
          </a:prstGeom>
          <a:noFill/>
        </p:spPr>
        <p:txBody>
          <a:bodyPr wrap="square" rtlCol="0">
            <a:spAutoFit/>
          </a:bodyPr>
          <a:lstStyle/>
          <a:p>
            <a:pPr algn="ctr"/>
            <a:r>
              <a:rPr lang="en-US" sz="4000" b="1" dirty="0" smtClean="0"/>
              <a:t>Quaker Capitalism</a:t>
            </a:r>
            <a:endParaRPr lang="en-US" sz="4000" b="1" dirty="0"/>
          </a:p>
        </p:txBody>
      </p:sp>
    </p:spTree>
    <p:extLst>
      <p:ext uri="{BB962C8B-B14F-4D97-AF65-F5344CB8AC3E}">
        <p14:creationId xmlns:p14="http://schemas.microsoft.com/office/powerpoint/2010/main" val="70387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84" y="2126144"/>
            <a:ext cx="6541611" cy="367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86912" y="432209"/>
            <a:ext cx="4681728" cy="707886"/>
          </a:xfrm>
          <a:prstGeom prst="rect">
            <a:avLst/>
          </a:prstGeom>
          <a:noFill/>
        </p:spPr>
        <p:txBody>
          <a:bodyPr wrap="square" rtlCol="0">
            <a:spAutoFit/>
          </a:bodyPr>
          <a:lstStyle/>
          <a:p>
            <a:pPr algn="ctr"/>
            <a:r>
              <a:rPr lang="en-US" sz="4000" b="1" dirty="0" smtClean="0"/>
              <a:t>Learning Lessons</a:t>
            </a:r>
            <a:endParaRPr lang="en-US" sz="4000" b="1" dirty="0"/>
          </a:p>
        </p:txBody>
      </p:sp>
    </p:spTree>
    <p:extLst>
      <p:ext uri="{BB962C8B-B14F-4D97-AF65-F5344CB8AC3E}">
        <p14:creationId xmlns:p14="http://schemas.microsoft.com/office/powerpoint/2010/main" val="172876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096" y="1562582"/>
            <a:ext cx="5059680" cy="299768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205" y="1791162"/>
            <a:ext cx="4034561" cy="2769108"/>
          </a:xfrm>
          <a:prstGeom prst="rect">
            <a:avLst/>
          </a:prstGeom>
        </p:spPr>
      </p:pic>
      <p:sp>
        <p:nvSpPr>
          <p:cNvPr id="4" name="TextBox 3"/>
          <p:cNvSpPr txBox="1"/>
          <p:nvPr/>
        </p:nvSpPr>
        <p:spPr>
          <a:xfrm>
            <a:off x="3424707" y="472403"/>
            <a:ext cx="5630778" cy="707886"/>
          </a:xfrm>
          <a:prstGeom prst="rect">
            <a:avLst/>
          </a:prstGeom>
          <a:noFill/>
        </p:spPr>
        <p:txBody>
          <a:bodyPr wrap="square" rtlCol="0">
            <a:spAutoFit/>
          </a:bodyPr>
          <a:lstStyle/>
          <a:p>
            <a:pPr algn="ctr"/>
            <a:r>
              <a:rPr lang="en-US" sz="4000" b="1" dirty="0" smtClean="0"/>
              <a:t>Responsible Business?</a:t>
            </a:r>
            <a:endParaRPr lang="en-US" sz="4000" b="1" dirty="0"/>
          </a:p>
        </p:txBody>
      </p:sp>
    </p:spTree>
    <p:extLst>
      <p:ext uri="{BB962C8B-B14F-4D97-AF65-F5344CB8AC3E}">
        <p14:creationId xmlns:p14="http://schemas.microsoft.com/office/powerpoint/2010/main" val="10744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240" y="438212"/>
            <a:ext cx="10515600" cy="1576237"/>
          </a:xfr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887" y="2375396"/>
            <a:ext cx="4858291" cy="364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08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7032" y="1260220"/>
            <a:ext cx="6181488" cy="4563063"/>
          </a:xfrm>
        </p:spPr>
      </p:pic>
      <p:sp>
        <p:nvSpPr>
          <p:cNvPr id="3" name="TextBox 2"/>
          <p:cNvSpPr txBox="1"/>
          <p:nvPr/>
        </p:nvSpPr>
        <p:spPr>
          <a:xfrm>
            <a:off x="3486912" y="432209"/>
            <a:ext cx="4681728" cy="707886"/>
          </a:xfrm>
          <a:prstGeom prst="rect">
            <a:avLst/>
          </a:prstGeom>
          <a:noFill/>
        </p:spPr>
        <p:txBody>
          <a:bodyPr wrap="square" rtlCol="0">
            <a:spAutoFit/>
          </a:bodyPr>
          <a:lstStyle/>
          <a:p>
            <a:pPr algn="ctr"/>
            <a:r>
              <a:rPr lang="en-US" sz="4000" b="1" dirty="0" smtClean="0"/>
              <a:t>Innovation</a:t>
            </a:r>
            <a:endParaRPr lang="en-US" sz="4000" b="1" dirty="0"/>
          </a:p>
        </p:txBody>
      </p:sp>
    </p:spTree>
    <p:extLst>
      <p:ext uri="{BB962C8B-B14F-4D97-AF65-F5344CB8AC3E}">
        <p14:creationId xmlns:p14="http://schemas.microsoft.com/office/powerpoint/2010/main" val="127565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810" y="1219002"/>
            <a:ext cx="7294074" cy="5470556"/>
          </a:xfrm>
          <a:prstGeom prst="rect">
            <a:avLst/>
          </a:prstGeom>
        </p:spPr>
      </p:pic>
      <p:sp>
        <p:nvSpPr>
          <p:cNvPr id="5" name="TextBox 4"/>
          <p:cNvSpPr txBox="1"/>
          <p:nvPr/>
        </p:nvSpPr>
        <p:spPr>
          <a:xfrm>
            <a:off x="1973179" y="432209"/>
            <a:ext cx="8373979" cy="707886"/>
          </a:xfrm>
          <a:prstGeom prst="rect">
            <a:avLst/>
          </a:prstGeom>
          <a:noFill/>
        </p:spPr>
        <p:txBody>
          <a:bodyPr wrap="square" rtlCol="0">
            <a:spAutoFit/>
          </a:bodyPr>
          <a:lstStyle/>
          <a:p>
            <a:pPr algn="ctr"/>
            <a:r>
              <a:rPr lang="en-US" sz="4000" b="1" dirty="0" smtClean="0"/>
              <a:t>Responsible Business Models</a:t>
            </a:r>
            <a:endParaRPr lang="en-US" sz="4000" b="1" dirty="0"/>
          </a:p>
        </p:txBody>
      </p:sp>
    </p:spTree>
    <p:extLst>
      <p:ext uri="{BB962C8B-B14F-4D97-AF65-F5344CB8AC3E}">
        <p14:creationId xmlns:p14="http://schemas.microsoft.com/office/powerpoint/2010/main" val="91823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542" t="1260" r="24728" b="24145"/>
          <a:stretch/>
        </p:blipFill>
        <p:spPr>
          <a:xfrm>
            <a:off x="444752" y="1077280"/>
            <a:ext cx="5655050" cy="5780719"/>
          </a:xfrm>
          <a:prstGeom prst="rect">
            <a:avLst/>
          </a:prstGeom>
        </p:spPr>
      </p:pic>
      <p:sp>
        <p:nvSpPr>
          <p:cNvPr id="8" name="TextBox 7"/>
          <p:cNvSpPr txBox="1"/>
          <p:nvPr/>
        </p:nvSpPr>
        <p:spPr>
          <a:xfrm>
            <a:off x="1876718" y="455344"/>
            <a:ext cx="8446168" cy="707886"/>
          </a:xfrm>
          <a:prstGeom prst="rect">
            <a:avLst/>
          </a:prstGeom>
          <a:noFill/>
        </p:spPr>
        <p:txBody>
          <a:bodyPr wrap="square" rtlCol="0">
            <a:spAutoFit/>
          </a:bodyPr>
          <a:lstStyle/>
          <a:p>
            <a:pPr algn="ctr"/>
            <a:r>
              <a:rPr lang="en-US" sz="4000" b="1" dirty="0" smtClean="0"/>
              <a:t>Defining Responsible Business</a:t>
            </a:r>
            <a:endParaRPr lang="en-US" sz="4000" b="1" dirty="0"/>
          </a:p>
        </p:txBody>
      </p:sp>
      <p:sp>
        <p:nvSpPr>
          <p:cNvPr id="3" name="Rectangle 2"/>
          <p:cNvSpPr/>
          <p:nvPr/>
        </p:nvSpPr>
        <p:spPr>
          <a:xfrm>
            <a:off x="6825915" y="2396841"/>
            <a:ext cx="4796591" cy="2308324"/>
          </a:xfrm>
          <a:prstGeom prst="rect">
            <a:avLst/>
          </a:prstGeom>
        </p:spPr>
        <p:txBody>
          <a:bodyPr wrap="square">
            <a:spAutoFit/>
          </a:bodyPr>
          <a:lstStyle/>
          <a:p>
            <a:pPr algn="ctr"/>
            <a:r>
              <a:rPr lang="en-GB" sz="2400" dirty="0"/>
              <a:t>Responsible Business Model </a:t>
            </a:r>
          </a:p>
          <a:p>
            <a:pPr algn="ctr"/>
            <a:r>
              <a:rPr lang="en-GB" sz="2400" dirty="0"/>
              <a:t>Innovation: </a:t>
            </a:r>
            <a:r>
              <a:rPr lang="en-GB" sz="2400" dirty="0" smtClean="0"/>
              <a:t> Reconceptualising </a:t>
            </a:r>
            <a:r>
              <a:rPr lang="en-GB" sz="2400" dirty="0"/>
              <a:t>the role of business in </a:t>
            </a:r>
          </a:p>
          <a:p>
            <a:pPr algn="ctr"/>
            <a:r>
              <a:rPr lang="en-GB" sz="2400" dirty="0"/>
              <a:t>society</a:t>
            </a:r>
            <a:r>
              <a:rPr lang="en-GB" sz="2400" dirty="0" smtClean="0"/>
              <a:t>.</a:t>
            </a:r>
          </a:p>
          <a:p>
            <a:pPr algn="ctr"/>
            <a:endParaRPr lang="en-GB" sz="2400" dirty="0"/>
          </a:p>
          <a:p>
            <a:pPr algn="ctr"/>
            <a:r>
              <a:rPr lang="en-GB" sz="2400" dirty="0" err="1"/>
              <a:t>Dr.</a:t>
            </a:r>
            <a:r>
              <a:rPr lang="en-GB" sz="2400" dirty="0"/>
              <a:t> Alex Hope and Robert </a:t>
            </a:r>
            <a:r>
              <a:rPr lang="en-GB" sz="2400" dirty="0" err="1"/>
              <a:t>Moehler</a:t>
            </a:r>
            <a:r>
              <a:rPr lang="en-GB" sz="2400" dirty="0"/>
              <a:t> </a:t>
            </a:r>
          </a:p>
        </p:txBody>
      </p:sp>
    </p:spTree>
    <p:extLst>
      <p:ext uri="{BB962C8B-B14F-4D97-AF65-F5344CB8AC3E}">
        <p14:creationId xmlns:p14="http://schemas.microsoft.com/office/powerpoint/2010/main" val="173295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25370" t="9079" r="24892" b="29516"/>
          <a:stretch/>
        </p:blipFill>
        <p:spPr>
          <a:xfrm>
            <a:off x="1056903" y="1880693"/>
            <a:ext cx="4022415" cy="3724460"/>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90216" y="1847850"/>
            <a:ext cx="5801784" cy="4351338"/>
          </a:xfrm>
        </p:spPr>
      </p:pic>
      <p:sp>
        <p:nvSpPr>
          <p:cNvPr id="8" name="TextBox 7"/>
          <p:cNvSpPr txBox="1"/>
          <p:nvPr/>
        </p:nvSpPr>
        <p:spPr>
          <a:xfrm>
            <a:off x="1876718" y="455344"/>
            <a:ext cx="8446168" cy="707886"/>
          </a:xfrm>
          <a:prstGeom prst="rect">
            <a:avLst/>
          </a:prstGeom>
          <a:noFill/>
        </p:spPr>
        <p:txBody>
          <a:bodyPr wrap="square" rtlCol="0">
            <a:spAutoFit/>
          </a:bodyPr>
          <a:lstStyle/>
          <a:p>
            <a:pPr algn="ctr"/>
            <a:r>
              <a:rPr lang="en-US" sz="4000" b="1" dirty="0" smtClean="0"/>
              <a:t>Responsible Business Models</a:t>
            </a:r>
            <a:endParaRPr lang="en-US" sz="4000" b="1" dirty="0"/>
          </a:p>
        </p:txBody>
      </p:sp>
    </p:spTree>
    <p:extLst>
      <p:ext uri="{BB962C8B-B14F-4D97-AF65-F5344CB8AC3E}">
        <p14:creationId xmlns:p14="http://schemas.microsoft.com/office/powerpoint/2010/main" val="75065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896" y="2284747"/>
            <a:ext cx="8173195" cy="351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76718" y="455344"/>
            <a:ext cx="8446168" cy="707886"/>
          </a:xfrm>
          <a:prstGeom prst="rect">
            <a:avLst/>
          </a:prstGeom>
          <a:noFill/>
        </p:spPr>
        <p:txBody>
          <a:bodyPr wrap="square" rtlCol="0">
            <a:spAutoFit/>
          </a:bodyPr>
          <a:lstStyle/>
          <a:p>
            <a:pPr algn="ctr"/>
            <a:r>
              <a:rPr lang="en-US" sz="4000" b="1" dirty="0" smtClean="0"/>
              <a:t>Developing new from old?</a:t>
            </a:r>
            <a:endParaRPr lang="en-US" sz="4000" b="1" dirty="0"/>
          </a:p>
        </p:txBody>
      </p:sp>
    </p:spTree>
    <p:extLst>
      <p:ext uri="{BB962C8B-B14F-4D97-AF65-F5344CB8AC3E}">
        <p14:creationId xmlns:p14="http://schemas.microsoft.com/office/powerpoint/2010/main" val="43241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6718" y="455344"/>
            <a:ext cx="8446168" cy="707886"/>
          </a:xfrm>
          <a:prstGeom prst="rect">
            <a:avLst/>
          </a:prstGeom>
          <a:noFill/>
        </p:spPr>
        <p:txBody>
          <a:bodyPr wrap="square" rtlCol="0">
            <a:spAutoFit/>
          </a:bodyPr>
          <a:lstStyle/>
          <a:p>
            <a:pPr algn="ctr"/>
            <a:r>
              <a:rPr lang="en-US" sz="4000" b="1" dirty="0" smtClean="0"/>
              <a:t>Future Plans</a:t>
            </a:r>
            <a:endParaRPr lang="en-US" sz="4000" b="1"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7" t="20442" r="63728" b="44460"/>
          <a:stretch/>
        </p:blipFill>
        <p:spPr bwMode="auto">
          <a:xfrm>
            <a:off x="351264" y="1832032"/>
            <a:ext cx="6785812" cy="399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333" t="39461" r="67105" b="44048"/>
          <a:stretch/>
        </p:blipFill>
        <p:spPr bwMode="auto">
          <a:xfrm>
            <a:off x="7137076" y="2797673"/>
            <a:ext cx="4862418" cy="230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60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757" y="385814"/>
            <a:ext cx="6691563" cy="53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11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Thankyou</a:t>
            </a:r>
            <a:endParaRPr lang="en-US" sz="6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4597" y="2544539"/>
            <a:ext cx="2007235" cy="200723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535" y="2544539"/>
            <a:ext cx="2007235" cy="2007235"/>
          </a:xfrm>
          <a:prstGeom prst="rect">
            <a:avLst/>
          </a:prstGeom>
        </p:spPr>
      </p:pic>
      <p:sp>
        <p:nvSpPr>
          <p:cNvPr id="6" name="TextBox 5"/>
          <p:cNvSpPr txBox="1"/>
          <p:nvPr/>
        </p:nvSpPr>
        <p:spPr>
          <a:xfrm>
            <a:off x="1958349" y="1990540"/>
            <a:ext cx="2099733" cy="369332"/>
          </a:xfrm>
          <a:prstGeom prst="rect">
            <a:avLst/>
          </a:prstGeom>
          <a:noFill/>
        </p:spPr>
        <p:txBody>
          <a:bodyPr wrap="square" rtlCol="0">
            <a:spAutoFit/>
          </a:bodyPr>
          <a:lstStyle/>
          <a:p>
            <a:pPr algn="ctr"/>
            <a:r>
              <a:rPr lang="en-US" dirty="0" err="1" smtClean="0"/>
              <a:t>Dr</a:t>
            </a:r>
            <a:r>
              <a:rPr lang="en-US" dirty="0" smtClean="0"/>
              <a:t> Nicholas Burton</a:t>
            </a:r>
            <a:endParaRPr lang="en-US" dirty="0"/>
          </a:p>
        </p:txBody>
      </p:sp>
      <p:sp>
        <p:nvSpPr>
          <p:cNvPr id="7" name="TextBox 6"/>
          <p:cNvSpPr txBox="1"/>
          <p:nvPr/>
        </p:nvSpPr>
        <p:spPr>
          <a:xfrm>
            <a:off x="8365287" y="1990540"/>
            <a:ext cx="2099733" cy="369332"/>
          </a:xfrm>
          <a:prstGeom prst="rect">
            <a:avLst/>
          </a:prstGeom>
          <a:noFill/>
        </p:spPr>
        <p:txBody>
          <a:bodyPr wrap="square" rtlCol="0">
            <a:spAutoFit/>
          </a:bodyPr>
          <a:lstStyle/>
          <a:p>
            <a:pPr algn="ctr"/>
            <a:r>
              <a:rPr lang="en-US" dirty="0" err="1" smtClean="0"/>
              <a:t>Dr</a:t>
            </a:r>
            <a:r>
              <a:rPr lang="en-US" dirty="0" smtClean="0"/>
              <a:t> Alex Hope </a:t>
            </a:r>
            <a:endParaRPr lang="en-US" dirty="0"/>
          </a:p>
        </p:txBody>
      </p:sp>
      <p:sp>
        <p:nvSpPr>
          <p:cNvPr id="8" name="TextBox 7"/>
          <p:cNvSpPr txBox="1"/>
          <p:nvPr/>
        </p:nvSpPr>
        <p:spPr>
          <a:xfrm>
            <a:off x="7903552" y="4736441"/>
            <a:ext cx="3023200" cy="369332"/>
          </a:xfrm>
          <a:prstGeom prst="rect">
            <a:avLst/>
          </a:prstGeom>
          <a:noFill/>
        </p:spPr>
        <p:txBody>
          <a:bodyPr wrap="none" rtlCol="0">
            <a:spAutoFit/>
          </a:bodyPr>
          <a:lstStyle/>
          <a:p>
            <a:r>
              <a:rPr lang="en-US" dirty="0" err="1" smtClean="0"/>
              <a:t>alex.hope@northumbria.ac.uk</a:t>
            </a:r>
            <a:endParaRPr lang="en-US" dirty="0"/>
          </a:p>
        </p:txBody>
      </p:sp>
      <p:sp>
        <p:nvSpPr>
          <p:cNvPr id="9" name="TextBox 8"/>
          <p:cNvSpPr txBox="1"/>
          <p:nvPr/>
        </p:nvSpPr>
        <p:spPr>
          <a:xfrm>
            <a:off x="1537587" y="4736441"/>
            <a:ext cx="2941254" cy="369332"/>
          </a:xfrm>
          <a:prstGeom prst="rect">
            <a:avLst/>
          </a:prstGeom>
          <a:noFill/>
        </p:spPr>
        <p:txBody>
          <a:bodyPr wrap="none" rtlCol="0">
            <a:spAutoFit/>
          </a:bodyPr>
          <a:lstStyle/>
          <a:p>
            <a:r>
              <a:rPr lang="en-US" smtClean="0"/>
              <a:t>n.burton@northumbria.ac.uk</a:t>
            </a:r>
            <a:endParaRPr lang="en-US" dirty="0"/>
          </a:p>
        </p:txBody>
      </p:sp>
      <p:sp>
        <p:nvSpPr>
          <p:cNvPr id="10" name="TextBox 9"/>
          <p:cNvSpPr txBox="1"/>
          <p:nvPr/>
        </p:nvSpPr>
        <p:spPr>
          <a:xfrm>
            <a:off x="2515082" y="5242559"/>
            <a:ext cx="1356910" cy="369332"/>
          </a:xfrm>
          <a:prstGeom prst="rect">
            <a:avLst/>
          </a:prstGeom>
          <a:noFill/>
        </p:spPr>
        <p:txBody>
          <a:bodyPr wrap="none" rtlCol="0">
            <a:spAutoFit/>
          </a:bodyPr>
          <a:lstStyle/>
          <a:p>
            <a:r>
              <a:rPr lang="en-US" dirty="0" smtClean="0"/>
              <a:t>@</a:t>
            </a:r>
            <a:r>
              <a:rPr lang="en-US" dirty="0" err="1" smtClean="0"/>
              <a:t>ryesidenic</a:t>
            </a:r>
            <a:endParaRPr lang="en-US" dirty="0"/>
          </a:p>
        </p:txBody>
      </p:sp>
      <p:sp>
        <p:nvSpPr>
          <p:cNvPr id="11" name="TextBox 10"/>
          <p:cNvSpPr txBox="1"/>
          <p:nvPr/>
        </p:nvSpPr>
        <p:spPr>
          <a:xfrm>
            <a:off x="9100790" y="5257752"/>
            <a:ext cx="1633781" cy="369332"/>
          </a:xfrm>
          <a:prstGeom prst="rect">
            <a:avLst/>
          </a:prstGeom>
          <a:noFill/>
        </p:spPr>
        <p:txBody>
          <a:bodyPr wrap="none" rtlCol="0">
            <a:spAutoFit/>
          </a:bodyPr>
          <a:lstStyle/>
          <a:p>
            <a:r>
              <a:rPr lang="en-US" dirty="0" smtClean="0"/>
              <a:t>@</a:t>
            </a:r>
            <a:r>
              <a:rPr lang="en-US" dirty="0" err="1" smtClean="0"/>
              <a:t>drsustainable</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570" y="5200172"/>
            <a:ext cx="454106" cy="45410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908" y="5215365"/>
            <a:ext cx="454106" cy="454106"/>
          </a:xfrm>
          <a:prstGeom prst="rect">
            <a:avLst/>
          </a:prstGeom>
        </p:spPr>
      </p:pic>
    </p:spTree>
    <p:extLst>
      <p:ext uri="{BB962C8B-B14F-4D97-AF65-F5344CB8AC3E}">
        <p14:creationId xmlns:p14="http://schemas.microsoft.com/office/powerpoint/2010/main" val="45563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202" y="718949"/>
            <a:ext cx="3990213" cy="4978938"/>
          </a:xfrm>
        </p:spPr>
      </p:pic>
      <p:sp>
        <p:nvSpPr>
          <p:cNvPr id="5" name="TextBox 4"/>
          <p:cNvSpPr txBox="1"/>
          <p:nvPr/>
        </p:nvSpPr>
        <p:spPr>
          <a:xfrm>
            <a:off x="5644896" y="1931145"/>
            <a:ext cx="6022848" cy="2554545"/>
          </a:xfrm>
          <a:prstGeom prst="rect">
            <a:avLst/>
          </a:prstGeom>
          <a:noFill/>
        </p:spPr>
        <p:txBody>
          <a:bodyPr wrap="square" rtlCol="0">
            <a:spAutoFit/>
          </a:bodyPr>
          <a:lstStyle/>
          <a:p>
            <a:pPr algn="ctr"/>
            <a:r>
              <a:rPr lang="en-US" sz="4000" b="1" i="1" dirty="0" smtClean="0"/>
              <a:t>“The </a:t>
            </a:r>
            <a:r>
              <a:rPr lang="en-US" sz="4000" b="1" i="1" dirty="0"/>
              <a:t>real goal for an employer is to seek for others the best life of which they are capable</a:t>
            </a:r>
            <a:r>
              <a:rPr lang="en-US" sz="4000" i="1" dirty="0" smtClean="0"/>
              <a:t>.”</a:t>
            </a:r>
            <a:endParaRPr lang="en-US" sz="4000" i="1" dirty="0"/>
          </a:p>
        </p:txBody>
      </p:sp>
    </p:spTree>
    <p:extLst>
      <p:ext uri="{BB962C8B-B14F-4D97-AF65-F5344CB8AC3E}">
        <p14:creationId xmlns:p14="http://schemas.microsoft.com/office/powerpoint/2010/main" val="32892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845" y="1116114"/>
            <a:ext cx="1933575" cy="25717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514" y="1460082"/>
            <a:ext cx="2527456" cy="17060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3528" y="938335"/>
            <a:ext cx="3598565" cy="2749529"/>
          </a:xfrm>
          <a:prstGeom prst="rect">
            <a:avLst/>
          </a:prstGeom>
        </p:spPr>
      </p:pic>
      <p:pic>
        <p:nvPicPr>
          <p:cNvPr id="6146" name="Picture 2" descr="http://www.stannsshopping.co.uk/images/joomd/1361192764Clarks_Logo_Revers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940" y="398499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9930" y="3794499"/>
            <a:ext cx="27146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7845" y="4502161"/>
            <a:ext cx="2095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60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78" y="777240"/>
            <a:ext cx="8293517" cy="497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4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9412" y="2263478"/>
            <a:ext cx="2575000" cy="2123658"/>
          </a:xfrm>
          <a:prstGeom prst="rect">
            <a:avLst/>
          </a:prstGeom>
          <a:noFill/>
        </p:spPr>
        <p:txBody>
          <a:bodyPr wrap="none" rtlCol="0">
            <a:spAutoFit/>
          </a:bodyPr>
          <a:lstStyle/>
          <a:p>
            <a:r>
              <a:rPr lang="en-US" sz="2400" b="1" dirty="0" smtClean="0"/>
              <a:t>Truth and Integrity</a:t>
            </a:r>
          </a:p>
          <a:p>
            <a:pPr marL="285750" indent="-285750">
              <a:buFont typeface="Arial" charset="0"/>
              <a:buChar char="•"/>
            </a:pPr>
            <a:endParaRPr lang="en-US" dirty="0" smtClean="0"/>
          </a:p>
          <a:p>
            <a:pPr marL="742950" lvl="1" indent="-285750">
              <a:buFont typeface="Arial" charset="0"/>
              <a:buChar char="•"/>
            </a:pPr>
            <a:endParaRPr lang="en-US" dirty="0"/>
          </a:p>
          <a:p>
            <a:pPr marL="742950" lvl="1" indent="-285750">
              <a:buFont typeface="Arial" charset="0"/>
              <a:buChar char="•"/>
            </a:pPr>
            <a:endParaRPr lang="en-US" dirty="0"/>
          </a:p>
          <a:p>
            <a:pPr marL="742950" lvl="1" indent="-285750">
              <a:buFont typeface="Arial" charset="0"/>
              <a:buChar char="•"/>
            </a:pPr>
            <a:endParaRPr lang="en-US" dirty="0"/>
          </a:p>
          <a:p>
            <a:pPr marL="742950" lvl="1" indent="-285750">
              <a:buFont typeface="Arial" charset="0"/>
              <a:buChar char="•"/>
            </a:pPr>
            <a:endParaRPr lang="en-US" dirty="0" smtClean="0"/>
          </a:p>
          <a:p>
            <a:pPr marL="742950" lvl="1" indent="-285750">
              <a:buFont typeface="Arial" charset="0"/>
              <a:buChar char="•"/>
            </a:pPr>
            <a:endParaRPr lang="en-US" dirty="0"/>
          </a:p>
        </p:txBody>
      </p:sp>
      <p:sp>
        <p:nvSpPr>
          <p:cNvPr id="7" name="TextBox 6"/>
          <p:cNvSpPr txBox="1"/>
          <p:nvPr/>
        </p:nvSpPr>
        <p:spPr>
          <a:xfrm>
            <a:off x="3486912" y="432209"/>
            <a:ext cx="4681728" cy="1323439"/>
          </a:xfrm>
          <a:prstGeom prst="rect">
            <a:avLst/>
          </a:prstGeom>
          <a:noFill/>
        </p:spPr>
        <p:txBody>
          <a:bodyPr wrap="square" rtlCol="0">
            <a:spAutoFit/>
          </a:bodyPr>
          <a:lstStyle/>
          <a:p>
            <a:pPr algn="ctr"/>
            <a:r>
              <a:rPr lang="en-US" sz="4000" b="1" dirty="0" smtClean="0"/>
              <a:t>Quaker Business Values</a:t>
            </a:r>
            <a:endParaRPr lang="en-US" sz="4000" b="1" dirty="0"/>
          </a:p>
        </p:txBody>
      </p:sp>
      <p:sp>
        <p:nvSpPr>
          <p:cNvPr id="2" name="TextBox 1"/>
          <p:cNvSpPr txBox="1"/>
          <p:nvPr/>
        </p:nvSpPr>
        <p:spPr>
          <a:xfrm>
            <a:off x="6801226" y="2263478"/>
            <a:ext cx="4221220" cy="738664"/>
          </a:xfrm>
          <a:prstGeom prst="rect">
            <a:avLst/>
          </a:prstGeom>
          <a:noFill/>
        </p:spPr>
        <p:txBody>
          <a:bodyPr wrap="none" rtlCol="0">
            <a:spAutoFit/>
          </a:bodyPr>
          <a:lstStyle/>
          <a:p>
            <a:pPr marL="0" lvl="1"/>
            <a:r>
              <a:rPr lang="en-US" sz="2400" b="1" dirty="0" smtClean="0"/>
              <a:t>Justice equality and community</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12" y="3002142"/>
            <a:ext cx="3784600" cy="2514600"/>
          </a:xfrm>
          <a:prstGeom prst="rect">
            <a:avLst/>
          </a:prstGeom>
        </p:spPr>
      </p:pic>
      <p:pic>
        <p:nvPicPr>
          <p:cNvPr id="4" name="Picture 3"/>
          <p:cNvPicPr>
            <a:picLocks noChangeAspect="1"/>
          </p:cNvPicPr>
          <p:nvPr/>
        </p:nvPicPr>
        <p:blipFill>
          <a:blip r:embed="rId4"/>
          <a:stretch>
            <a:fillRect/>
          </a:stretch>
        </p:blipFill>
        <p:spPr>
          <a:xfrm>
            <a:off x="6664491" y="3002142"/>
            <a:ext cx="4494690" cy="2530856"/>
          </a:xfrm>
          <a:prstGeom prst="rect">
            <a:avLst/>
          </a:prstGeom>
        </p:spPr>
      </p:pic>
    </p:spTree>
    <p:extLst>
      <p:ext uri="{BB962C8B-B14F-4D97-AF65-F5344CB8AC3E}">
        <p14:creationId xmlns:p14="http://schemas.microsoft.com/office/powerpoint/2010/main" val="164227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4112" y="1705533"/>
            <a:ext cx="3245691" cy="2400657"/>
          </a:xfrm>
          <a:prstGeom prst="rect">
            <a:avLst/>
          </a:prstGeom>
          <a:noFill/>
        </p:spPr>
        <p:txBody>
          <a:bodyPr wrap="square" rtlCol="0">
            <a:spAutoFit/>
          </a:bodyPr>
          <a:lstStyle/>
          <a:p>
            <a:r>
              <a:rPr lang="en-US" dirty="0" smtClean="0"/>
              <a:t>	</a:t>
            </a:r>
            <a:endParaRPr lang="en-US" dirty="0"/>
          </a:p>
          <a:p>
            <a:pPr marL="742950" lvl="1" indent="-285750">
              <a:buFont typeface="Arial" charset="0"/>
              <a:buChar char="•"/>
            </a:pPr>
            <a:endParaRPr lang="en-US" dirty="0"/>
          </a:p>
          <a:p>
            <a:pPr lvl="1"/>
            <a:r>
              <a:rPr lang="en-US" sz="2400" b="1" dirty="0" smtClean="0"/>
              <a:t>Simplicity</a:t>
            </a:r>
          </a:p>
          <a:p>
            <a:pPr marL="742950" lvl="1" indent="-285750">
              <a:buFont typeface="Arial" charset="0"/>
              <a:buChar char="•"/>
            </a:pPr>
            <a:endParaRPr lang="en-US" dirty="0"/>
          </a:p>
          <a:p>
            <a:pPr marL="742950" lvl="1" indent="-285750">
              <a:buFont typeface="Arial" charset="0"/>
              <a:buChar char="•"/>
            </a:pPr>
            <a:endParaRPr lang="en-US" dirty="0"/>
          </a:p>
          <a:p>
            <a:pPr marL="742950" lvl="1" indent="-285750">
              <a:buFont typeface="Arial" charset="0"/>
              <a:buChar char="•"/>
            </a:pPr>
            <a:endParaRPr lang="en-US" dirty="0"/>
          </a:p>
          <a:p>
            <a:pPr marL="742950" lvl="1" indent="-285750">
              <a:buFont typeface="Arial" charset="0"/>
              <a:buChar char="•"/>
            </a:pPr>
            <a:endParaRPr lang="en-US" dirty="0" smtClean="0"/>
          </a:p>
          <a:p>
            <a:pPr marL="742950" lvl="1" indent="-285750">
              <a:buFont typeface="Arial" charset="0"/>
              <a:buChar char="•"/>
            </a:pPr>
            <a:endParaRPr lang="en-US" dirty="0"/>
          </a:p>
        </p:txBody>
      </p:sp>
      <p:sp>
        <p:nvSpPr>
          <p:cNvPr id="7" name="TextBox 6"/>
          <p:cNvSpPr txBox="1"/>
          <p:nvPr/>
        </p:nvSpPr>
        <p:spPr>
          <a:xfrm>
            <a:off x="3486912" y="432209"/>
            <a:ext cx="4681728" cy="1323439"/>
          </a:xfrm>
          <a:prstGeom prst="rect">
            <a:avLst/>
          </a:prstGeom>
          <a:noFill/>
        </p:spPr>
        <p:txBody>
          <a:bodyPr wrap="square" rtlCol="0">
            <a:spAutoFit/>
          </a:bodyPr>
          <a:lstStyle/>
          <a:p>
            <a:pPr algn="ctr"/>
            <a:r>
              <a:rPr lang="en-US" sz="4000" b="1" dirty="0" smtClean="0"/>
              <a:t>Quaker Business Values</a:t>
            </a:r>
            <a:endParaRPr lang="en-US" sz="4000" b="1" dirty="0"/>
          </a:p>
        </p:txBody>
      </p:sp>
      <p:sp>
        <p:nvSpPr>
          <p:cNvPr id="9" name="TextBox 8"/>
          <p:cNvSpPr txBox="1"/>
          <p:nvPr/>
        </p:nvSpPr>
        <p:spPr>
          <a:xfrm>
            <a:off x="8168640" y="2167198"/>
            <a:ext cx="1020792" cy="738664"/>
          </a:xfrm>
          <a:prstGeom prst="rect">
            <a:avLst/>
          </a:prstGeom>
          <a:noFill/>
        </p:spPr>
        <p:txBody>
          <a:bodyPr wrap="none" rtlCol="0">
            <a:spAutoFit/>
          </a:bodyPr>
          <a:lstStyle/>
          <a:p>
            <a:pPr marL="0" lvl="1"/>
            <a:r>
              <a:rPr lang="en-US" sz="2400" b="1" dirty="0"/>
              <a:t>Peace</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326" y="2955976"/>
            <a:ext cx="4415172" cy="28025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653" y="2905862"/>
            <a:ext cx="2902766" cy="2902766"/>
          </a:xfrm>
          <a:prstGeom prst="rect">
            <a:avLst/>
          </a:prstGeom>
        </p:spPr>
      </p:pic>
    </p:spTree>
    <p:extLst>
      <p:ext uri="{BB962C8B-B14F-4D97-AF65-F5344CB8AC3E}">
        <p14:creationId xmlns:p14="http://schemas.microsoft.com/office/powerpoint/2010/main" val="31455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6912" y="432209"/>
            <a:ext cx="4681728" cy="1323439"/>
          </a:xfrm>
          <a:prstGeom prst="rect">
            <a:avLst/>
          </a:prstGeom>
          <a:noFill/>
        </p:spPr>
        <p:txBody>
          <a:bodyPr wrap="square" rtlCol="0">
            <a:spAutoFit/>
          </a:bodyPr>
          <a:lstStyle/>
          <a:p>
            <a:pPr algn="ctr"/>
            <a:r>
              <a:rPr lang="en-US" sz="4000" b="1" dirty="0" smtClean="0"/>
              <a:t>Quaker Business Values</a:t>
            </a:r>
            <a:endParaRPr lang="en-US" sz="40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99" y="2786397"/>
            <a:ext cx="4518025"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494407" y="2134998"/>
            <a:ext cx="3209533" cy="461665"/>
          </a:xfrm>
          <a:prstGeom prst="rect">
            <a:avLst/>
          </a:prstGeom>
        </p:spPr>
        <p:txBody>
          <a:bodyPr wrap="none">
            <a:spAutoFit/>
          </a:bodyPr>
          <a:lstStyle/>
          <a:p>
            <a:pPr lvl="1" algn="ctr" rtl="1"/>
            <a:r>
              <a:rPr lang="en-US" sz="2400" b="1" dirty="0" smtClean="0"/>
              <a:t>The Light Within</a:t>
            </a:r>
            <a:endParaRPr lang="en-US" sz="2400" b="1"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1" y="2786397"/>
            <a:ext cx="4244391" cy="277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889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7576" y="553720"/>
            <a:ext cx="3492500" cy="2324100"/>
          </a:xfrm>
          <a:prstGeom prst="rect">
            <a:avLst/>
          </a:prstGeom>
        </p:spPr>
      </p:pic>
      <p:pic>
        <p:nvPicPr>
          <p:cNvPr id="5" name="Picture 4"/>
          <p:cNvPicPr>
            <a:picLocks noChangeAspect="1"/>
          </p:cNvPicPr>
          <p:nvPr/>
        </p:nvPicPr>
        <p:blipFill>
          <a:blip r:embed="rId4"/>
          <a:stretch>
            <a:fillRect/>
          </a:stretch>
        </p:blipFill>
        <p:spPr>
          <a:xfrm>
            <a:off x="8342376" y="2877820"/>
            <a:ext cx="3492500" cy="23241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4115"/>
          <a:stretch/>
        </p:blipFill>
        <p:spPr>
          <a:xfrm>
            <a:off x="4709768" y="970871"/>
            <a:ext cx="3020468" cy="3813898"/>
          </a:xfrm>
          <a:prstGeom prst="rect">
            <a:avLst/>
          </a:prstGeom>
        </p:spPr>
      </p:pic>
    </p:spTree>
    <p:extLst>
      <p:ext uri="{BB962C8B-B14F-4D97-AF65-F5344CB8AC3E}">
        <p14:creationId xmlns:p14="http://schemas.microsoft.com/office/powerpoint/2010/main" val="184011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502</TotalTime>
  <Words>1387</Words>
  <Application>Microsoft Macintosh PowerPoint</Application>
  <PresentationFormat>Widescreen</PresentationFormat>
  <Paragraphs>129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Gill Sans MT</vt:lpstr>
      <vt:lpstr>Arial</vt:lpstr>
      <vt:lpstr>Calibri</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Thankyou</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Hope</dc:creator>
  <cp:lastModifiedBy>Alex Hope</cp:lastModifiedBy>
  <cp:revision>40</cp:revision>
  <dcterms:created xsi:type="dcterms:W3CDTF">2016-06-15T08:11:11Z</dcterms:created>
  <dcterms:modified xsi:type="dcterms:W3CDTF">2016-06-21T09:14:29Z</dcterms:modified>
</cp:coreProperties>
</file>