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1"/>
  </p:notesMasterIdLst>
  <p:handoutMasterIdLst>
    <p:handoutMasterId r:id="rId42"/>
  </p:handoutMasterIdLst>
  <p:sldIdLst>
    <p:sldId id="257" r:id="rId3"/>
    <p:sldId id="264" r:id="rId4"/>
    <p:sldId id="259" r:id="rId5"/>
    <p:sldId id="268" r:id="rId6"/>
    <p:sldId id="266" r:id="rId7"/>
    <p:sldId id="272" r:id="rId8"/>
    <p:sldId id="267" r:id="rId9"/>
    <p:sldId id="269" r:id="rId10"/>
    <p:sldId id="263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274" r:id="rId38"/>
    <p:sldId id="275" r:id="rId39"/>
    <p:sldId id="261" r:id="rId40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91" autoAdjust="0"/>
  </p:normalViewPr>
  <p:slideViewPr>
    <p:cSldViewPr snapToGrid="0" snapToObjects="1">
      <p:cViewPr varScale="1">
        <p:scale>
          <a:sx n="97" d="100"/>
          <a:sy n="97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5CBA8-30DA-46DF-8884-AFF550ECA2CB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6C6AA-17DE-4DD1-9D53-5BB3140DA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61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C9382-1260-8740-9145-FD19582CE2AC}" type="datetimeFigureOut">
              <a:rPr lang="en-US" smtClean="0"/>
              <a:t>05/09/2016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91605-26B1-3248-9C80-35D3FBEFF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91605-26B1-3248-9C80-35D3FBEFFF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42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44D78-EF99-436A-9DFB-509571E3C568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65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969274F-B7C2-45AC-9489-F3B7F0A846F7}" type="slidenum">
              <a:rPr lang="en-GB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269" name="Slide Number Placeholder 3"/>
          <p:cNvSpPr txBox="1">
            <a:spLocks noGrp="1"/>
          </p:cNvSpPr>
          <p:nvPr/>
        </p:nvSpPr>
        <p:spPr bwMode="auto">
          <a:xfrm>
            <a:off x="3856738" y="9442154"/>
            <a:ext cx="2950475" cy="49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6ABC5B9-B6E6-4124-8FB6-0A2DB307A8BC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957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969274F-B7C2-45AC-9489-F3B7F0A846F7}" type="slidenum">
              <a:rPr lang="en-GB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269" name="Slide Number Placeholder 3"/>
          <p:cNvSpPr txBox="1">
            <a:spLocks noGrp="1"/>
          </p:cNvSpPr>
          <p:nvPr/>
        </p:nvSpPr>
        <p:spPr bwMode="auto">
          <a:xfrm>
            <a:off x="3856738" y="9442154"/>
            <a:ext cx="2950475" cy="49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6ABC5B9-B6E6-4124-8FB6-0A2DB307A8BC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957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44D78-EF99-436A-9DFB-509571E3C568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9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44D78-EF99-436A-9DFB-509571E3C568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79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F0A46E4-5B92-4AC0-B8C1-2AD662B2E4F1}" type="slidenum">
              <a:rPr lang="en-GB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15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7"/>
          <p:cNvSpPr txBox="1">
            <a:spLocks noGrp="1" noChangeArrowheads="1"/>
          </p:cNvSpPr>
          <p:nvPr/>
        </p:nvSpPr>
        <p:spPr bwMode="auto">
          <a:xfrm>
            <a:off x="3856738" y="9442154"/>
            <a:ext cx="2950475" cy="49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4E9F327-A047-401F-9950-C8564E4A505B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en-US" sz="8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59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69DFE95-942F-48C2-8571-56E3DD6B6913}" type="slidenum">
              <a:rPr lang="en-GB" altLang="en-US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16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ctangle 7"/>
          <p:cNvSpPr txBox="1">
            <a:spLocks noGrp="1" noChangeArrowheads="1"/>
          </p:cNvSpPr>
          <p:nvPr/>
        </p:nvSpPr>
        <p:spPr bwMode="auto">
          <a:xfrm>
            <a:off x="3856738" y="9442154"/>
            <a:ext cx="2950475" cy="49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6DE6A38-022D-4CF7-AFF8-EC9DAA1CB5E5}" type="slidenum">
              <a:rPr lang="en-GB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en-US" sz="800" dirty="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altLang="en-US" sz="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264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44D78-EF99-436A-9DFB-509571E3C568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51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B3D4-83AB-431B-8EC7-7C94DFB5A24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654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3644-E0AA-4EAF-A4A0-1F97D31561E9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2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91605-26B1-3248-9C80-35D3FBEFFF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75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3644-E0AA-4EAF-A4A0-1F97D31561E9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22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Point 1 – much of the work of </a:t>
            </a:r>
            <a:r>
              <a:rPr lang="en-GB" dirty="0" err="1" smtClean="0"/>
              <a:t>Barad</a:t>
            </a:r>
            <a:r>
              <a:rPr lang="en-GB" dirty="0" smtClean="0"/>
              <a:t> for example, resonates with earlier writings of Alan Watts,</a:t>
            </a:r>
            <a:r>
              <a:rPr lang="en-GB" baseline="0" dirty="0" smtClean="0"/>
              <a:t> although she may not have read him or quoted him – we will show some similarities</a:t>
            </a:r>
            <a:r>
              <a:rPr lang="en-GB" dirty="0" smtClean="0"/>
              <a:t> – Watts is</a:t>
            </a:r>
            <a:r>
              <a:rPr lang="en-GB" baseline="0" dirty="0" smtClean="0"/>
              <a:t> also far more accessible.  Definition of humanism [insert here]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Point 3 – performativity then in is</a:t>
            </a:r>
            <a:r>
              <a:rPr lang="en-GB" baseline="0" dirty="0" smtClean="0"/>
              <a:t> ‘not an invitation to turn everything (including material bodies) into words but brings to the forefront questions of ontology, materiality, and agency</a:t>
            </a:r>
          </a:p>
          <a:p>
            <a:endParaRPr lang="en-GB" baseline="0" dirty="0" smtClean="0"/>
          </a:p>
          <a:p>
            <a:r>
              <a:rPr lang="en-GB" baseline="0" dirty="0" smtClean="0"/>
              <a:t>OTHER STUFF WE MIGHT WANT TO SAY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3644-E0AA-4EAF-A4A0-1F97D31561E9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990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Point 2 – we can no longer secure identity through resources that are external to the self because there</a:t>
            </a:r>
            <a:r>
              <a:rPr lang="en-GB" baseline="0" dirty="0" smtClean="0"/>
              <a:t> is no separation of humans from materials, self from other (Knights, 2015, p.209)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3644-E0AA-4EAF-A4A0-1F97D31561E9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22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3644-E0AA-4EAF-A4A0-1F97D31561E9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47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Definition of humanism is required</a:t>
            </a:r>
          </a:p>
          <a:p>
            <a:endParaRPr lang="en-GB" dirty="0" smtClean="0"/>
          </a:p>
          <a:p>
            <a:r>
              <a:rPr lang="en-GB" dirty="0" smtClean="0"/>
              <a:t>Ekman’s point is arguably exacerbated by neo-liberal ideologies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3644-E0AA-4EAF-A4A0-1F97D31561E9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229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baseline="0" dirty="0" smtClean="0"/>
              <a:t>Just being there changes everything</a:t>
            </a:r>
          </a:p>
          <a:p>
            <a:pPr marL="228600" indent="-228600">
              <a:buAutoNum type="arabicPeriod"/>
            </a:pPr>
            <a:r>
              <a:rPr lang="en-GB" baseline="0" dirty="0" err="1" smtClean="0"/>
              <a:t>Wacquant</a:t>
            </a:r>
            <a:r>
              <a:rPr lang="en-GB" baseline="0" dirty="0" smtClean="0"/>
              <a:t> talks about diving into the stream of action, or entering the theatre of action 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What about us? As researchers? How are we changed by what we do, bodily inscriptions, engagement in new possibilities?  The’ body’ we bring to bear research is never be apolitical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3644-E0AA-4EAF-A4A0-1F97D31561E9}" type="slidenum">
              <a:rPr lang="en-GB" smtClean="0">
                <a:solidFill>
                  <a:prstClr val="black"/>
                </a:solidFill>
              </a:rPr>
              <a:pPr/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229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3644-E0AA-4EAF-A4A0-1F97D31561E9}" type="slidenum">
              <a:rPr lang="en-GB" smtClean="0">
                <a:solidFill>
                  <a:prstClr val="black"/>
                </a:solidFill>
              </a:rPr>
              <a:pPr/>
              <a:t>33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229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53644-E0AA-4EAF-A4A0-1F97D31561E9}" type="slidenum">
              <a:rPr lang="en-GB" smtClean="0">
                <a:solidFill>
                  <a:prstClr val="black"/>
                </a:solidFill>
              </a:rPr>
              <a:pPr/>
              <a:t>34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229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91605-26B1-3248-9C80-35D3FBEFFFD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25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91605-26B1-3248-9C80-35D3FBEFFF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16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91605-26B1-3248-9C80-35D3FBEFFF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14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B824074-1C55-2749-8807-D7A9E6539B77}" type="slidenum">
              <a:rPr lang="en-GB" sz="1200">
                <a:cs typeface="Arial" charset="0"/>
              </a:rPr>
              <a:pPr eaLnBrk="1" hangingPunct="1"/>
              <a:t>5</a:t>
            </a:fld>
            <a:endParaRPr lang="en-GB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How we conceptualise identity informs how we research it... </a:t>
            </a:r>
            <a:endParaRPr lang="en-GB" dirty="0" smtClean="0">
              <a:latin typeface="Calibri" charset="0"/>
              <a:ea typeface="MS PGothic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B824074-1C55-2749-8807-D7A9E6539B77}" type="slidenum">
              <a:rPr lang="en-GB" sz="1200">
                <a:cs typeface="Arial" charset="0"/>
              </a:rPr>
              <a:pPr eaLnBrk="1" hangingPunct="1"/>
              <a:t>6</a:t>
            </a:fld>
            <a:endParaRPr lang="en-GB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How might we research identity?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>
              <a:latin typeface="Calibri" charset="0"/>
              <a:ea typeface="MS PGothic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86B164C-AA4A-0943-9570-ACBC450A3A2D}" type="slidenum">
              <a:rPr lang="en-GB" sz="1200">
                <a:cs typeface="Arial" charset="0"/>
              </a:rPr>
              <a:pPr eaLnBrk="1" hangingPunct="1"/>
              <a:t>7</a:t>
            </a:fld>
            <a:endParaRPr lang="en-GB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91605-26B1-3248-9C80-35D3FBEFFF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09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</a:rPr>
              <a:t>Exploring identity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91605-26B1-3248-9C80-35D3FBEFFF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5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D2E3-E099-CD42-A42D-5735726C207F}" type="datetimeFigureOut">
              <a:rPr lang="en-US" smtClean="0"/>
              <a:t>05/09/2016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284-F00B-DB48-94F8-601A825A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8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D2E3-E099-CD42-A42D-5735726C207F}" type="datetimeFigureOut">
              <a:rPr lang="en-US" smtClean="0"/>
              <a:t>05/09/2016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284-F00B-DB48-94F8-601A825A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1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D2E3-E099-CD42-A42D-5735726C207F}" type="datetimeFigureOut">
              <a:rPr lang="en-US" smtClean="0"/>
              <a:t>05/09/2016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284-F00B-DB48-94F8-601A825A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50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4FAAD48B-D35B-4654-A670-A5A132380F42}" type="datetimeFigureOut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05/09/2016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13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D48B-D35B-4654-A670-A5A132380F42}" type="datetimeFigureOut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05/09/2016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D8B2-1704-4093-83F1-B661089EBD0C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7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D48B-D35B-4654-A670-A5A132380F42}" type="datetimeFigureOut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05/09/2016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D8B2-1704-4093-83F1-B661089EBD0C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34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D48B-D35B-4654-A670-A5A132380F42}" type="datetimeFigureOut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05/09/2016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D8B2-1704-4093-83F1-B661089EBD0C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13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D48B-D35B-4654-A670-A5A132380F42}" type="datetimeFigureOut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05/09/2016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D8B2-1704-4093-83F1-B661089EBD0C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85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D48B-D35B-4654-A670-A5A132380F42}" type="datetimeFigureOut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05/09/2016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D8B2-1704-4093-83F1-B661089EBD0C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88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D48B-D35B-4654-A670-A5A132380F42}" type="datetimeFigureOut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05/09/2016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D8B2-1704-4093-83F1-B661089EBD0C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35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D48B-D35B-4654-A670-A5A132380F42}" type="datetimeFigureOut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05/09/2016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D2E3-E099-CD42-A42D-5735726C207F}" type="datetimeFigureOut">
              <a:rPr lang="en-US" smtClean="0"/>
              <a:t>05/09/2016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284-F00B-DB48-94F8-601A825A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96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D48B-D35B-4654-A670-A5A132380F42}" type="datetimeFigureOut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05/09/2016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D8B2-1704-4093-83F1-B661089EBD0C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72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D48B-D35B-4654-A670-A5A132380F42}" type="datetimeFigureOut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05/09/2016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D8B2-1704-4093-83F1-B661089EBD0C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09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D48B-D35B-4654-A670-A5A132380F42}" type="datetimeFigureOut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05/09/2016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D8B2-1704-4093-83F1-B661089EBD0C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96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D48B-D35B-4654-A670-A5A132380F42}" type="datetimeFigureOut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05/09/2016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D8B2-1704-4093-83F1-B661089EBD0C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4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D2E3-E099-CD42-A42D-5735726C207F}" type="datetimeFigureOut">
              <a:rPr lang="en-US" smtClean="0"/>
              <a:t>05/09/2016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284-F00B-DB48-94F8-601A825A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4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D2E3-E099-CD42-A42D-5735726C207F}" type="datetimeFigureOut">
              <a:rPr lang="en-US" smtClean="0"/>
              <a:t>05/09/2016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284-F00B-DB48-94F8-601A825A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1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D2E3-E099-CD42-A42D-5735726C207F}" type="datetimeFigureOut">
              <a:rPr lang="en-US" smtClean="0"/>
              <a:t>05/09/2016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284-F00B-DB48-94F8-601A825A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D2E3-E099-CD42-A42D-5735726C207F}" type="datetimeFigureOut">
              <a:rPr lang="en-US" smtClean="0"/>
              <a:t>05/09/2016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284-F00B-DB48-94F8-601A825A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D2E3-E099-CD42-A42D-5735726C207F}" type="datetimeFigureOut">
              <a:rPr lang="en-US" smtClean="0"/>
              <a:t>05/09/2016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284-F00B-DB48-94F8-601A825A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8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D2E3-E099-CD42-A42D-5735726C207F}" type="datetimeFigureOut">
              <a:rPr lang="en-US" smtClean="0"/>
              <a:t>05/09/2016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284-F00B-DB48-94F8-601A825A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5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D2E3-E099-CD42-A42D-5735726C207F}" type="datetimeFigureOut">
              <a:rPr lang="en-US" smtClean="0"/>
              <a:t>05/09/2016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1284-F00B-DB48-94F8-601A825A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6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DD2E3-E099-CD42-A42D-5735726C207F}" type="datetimeFigureOut">
              <a:rPr lang="en-US" smtClean="0"/>
              <a:t>05/09/2016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21284-F00B-DB48-94F8-601A825A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3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/>
            <a:fld id="{4FAAD48B-D35B-4654-A670-A5A132380F42}" type="datetimeFigureOut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00"/>
              <a:t>05/09/2016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/>
            <a:fld id="{E246D8B2-1704-4093-83F1-B661089EBD0C}" type="slidenum">
              <a:rPr lang="en-GB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914400"/>
              <a:t>‹#›</a:t>
            </a:fld>
            <a:endParaRPr lang="en-GB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924377"/>
            <a:ext cx="8064896" cy="2022461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FFFFFF"/>
                </a:solidFill>
              </a:rPr>
              <a:t>Professional Development Workshop</a:t>
            </a:r>
            <a:br>
              <a:rPr lang="en-GB" sz="3600" dirty="0" smtClean="0">
                <a:solidFill>
                  <a:srgbClr val="FFFFFF"/>
                </a:solidFill>
              </a:rPr>
            </a:br>
            <a:r>
              <a:rPr lang="en-GB" sz="1200" dirty="0" smtClean="0">
                <a:solidFill>
                  <a:srgbClr val="FFFFFF"/>
                </a:solidFill>
              </a:rPr>
              <a:t/>
            </a:r>
            <a:br>
              <a:rPr lang="en-GB" sz="1200" dirty="0" smtClean="0">
                <a:solidFill>
                  <a:srgbClr val="FFFFFF"/>
                </a:solidFill>
              </a:rPr>
            </a:br>
            <a:r>
              <a:rPr lang="en-GB" sz="3600" b="1" dirty="0">
                <a:solidFill>
                  <a:srgbClr val="FFFFFF"/>
                </a:solidFill>
              </a:rPr>
              <a:t>Identity Research: </a:t>
            </a:r>
            <a:r>
              <a:rPr lang="en-GB" sz="3600" b="1" i="1" dirty="0" smtClean="0">
                <a:solidFill>
                  <a:srgbClr val="FFFFFF"/>
                </a:solidFill>
              </a:rPr>
              <a:t>Mapping </a:t>
            </a:r>
            <a:r>
              <a:rPr lang="en-GB" sz="3600" b="1" i="1" dirty="0">
                <a:solidFill>
                  <a:srgbClr val="FFFFFF"/>
                </a:solidFill>
              </a:rPr>
              <a:t>the terrain, opening frontiers </a:t>
            </a:r>
            <a:r>
              <a:rPr lang="en-GB" sz="3600" b="1" dirty="0">
                <a:solidFill>
                  <a:srgbClr val="FFFFFF"/>
                </a:solidFill>
              </a:rPr>
              <a:t/>
            </a:r>
            <a:br>
              <a:rPr lang="en-GB" sz="3600" b="1" dirty="0">
                <a:solidFill>
                  <a:srgbClr val="FFFFFF"/>
                </a:solidFill>
              </a:rPr>
            </a:b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3648" y="4463513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Kate Black</a:t>
            </a:r>
          </a:p>
          <a:p>
            <a:pPr algn="r"/>
            <a:r>
              <a:rPr lang="en-GB" sz="3100" dirty="0">
                <a:solidFill>
                  <a:schemeClr val="bg1"/>
                </a:solidFill>
              </a:rPr>
              <a:t>Caroline Clarke</a:t>
            </a:r>
          </a:p>
          <a:p>
            <a:pPr algn="r"/>
            <a:r>
              <a:rPr lang="en-GB" dirty="0" smtClean="0">
                <a:solidFill>
                  <a:schemeClr val="bg1"/>
                </a:solidFill>
              </a:rPr>
              <a:t>Sandra </a:t>
            </a:r>
            <a:r>
              <a:rPr lang="en-GB" dirty="0" err="1" smtClean="0">
                <a:solidFill>
                  <a:schemeClr val="bg1"/>
                </a:solidFill>
              </a:rPr>
              <a:t>Corlett</a:t>
            </a:r>
            <a:endParaRPr lang="en-GB" dirty="0" smtClean="0">
              <a:solidFill>
                <a:schemeClr val="bg1"/>
              </a:solidFill>
            </a:endParaRPr>
          </a:p>
          <a:p>
            <a:pPr algn="r"/>
            <a:r>
              <a:rPr lang="en-GB" dirty="0" smtClean="0">
                <a:solidFill>
                  <a:schemeClr val="bg1"/>
                </a:solidFill>
              </a:rPr>
              <a:t>Ali </a:t>
            </a:r>
            <a:r>
              <a:rPr lang="en-GB" dirty="0" err="1" smtClean="0">
                <a:solidFill>
                  <a:schemeClr val="bg1"/>
                </a:solidFill>
              </a:rPr>
              <a:t>Rostron</a:t>
            </a:r>
            <a:endParaRPr lang="en-GB" dirty="0" smtClean="0">
              <a:solidFill>
                <a:schemeClr val="bg1"/>
              </a:solidFill>
            </a:endParaRPr>
          </a:p>
          <a:p>
            <a:pPr algn="r"/>
            <a:r>
              <a:rPr lang="en-GB" dirty="0" smtClean="0">
                <a:solidFill>
                  <a:schemeClr val="bg1"/>
                </a:solidFill>
              </a:rPr>
              <a:t>Juliette Summers</a:t>
            </a:r>
          </a:p>
        </p:txBody>
      </p:sp>
    </p:spTree>
    <p:extLst>
      <p:ext uri="{BB962C8B-B14F-4D97-AF65-F5344CB8AC3E}">
        <p14:creationId xmlns:p14="http://schemas.microsoft.com/office/powerpoint/2010/main" val="170805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rgbClr val="FFFFFF">
                <a:alpha val="65000"/>
              </a:srgbClr>
            </a:gs>
          </a:gsLst>
          <a:lin ang="6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9854" y="2169062"/>
            <a:ext cx="7772400" cy="1470025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GB" altLang="en-US" sz="5800" dirty="0" smtClean="0"/>
              <a:t>Social Identity Approach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45654" y="3834684"/>
            <a:ext cx="6400800" cy="1757363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GB" altLang="en-US" sz="3000" dirty="0" smtClean="0"/>
              <a:t>BAM 2016</a:t>
            </a:r>
          </a:p>
        </p:txBody>
      </p:sp>
    </p:spTree>
    <p:extLst>
      <p:ext uri="{BB962C8B-B14F-4D97-AF65-F5344CB8AC3E}">
        <p14:creationId xmlns:p14="http://schemas.microsoft.com/office/powerpoint/2010/main" val="78277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  <a:alpha val="87000"/>
              </a:schemeClr>
            </a:gs>
            <a:gs pos="100000">
              <a:srgbClr val="FFFFFF">
                <a:alpha val="65000"/>
              </a:srgb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5994" y="190690"/>
            <a:ext cx="8049668" cy="1143000"/>
          </a:xfrm>
        </p:spPr>
        <p:txBody>
          <a:bodyPr anchor="ctr"/>
          <a:lstStyle/>
          <a:p>
            <a:pPr algn="l" eaLnBrk="1" hangingPunct="1"/>
            <a:r>
              <a:rPr lang="en-GB" altLang="en-US" sz="3200" b="1" dirty="0" smtClean="0"/>
              <a:t>What is SIA? – Underpinning Concepts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8055" y="1321102"/>
            <a:ext cx="8174555" cy="5041900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dirty="0" smtClean="0"/>
              <a:t>SIA combines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buAutoNum type="arabicPeriod"/>
            </a:pPr>
            <a:r>
              <a:rPr lang="en-US" altLang="en-US" sz="2000" b="1" i="1" dirty="0" smtClean="0"/>
              <a:t>Social Identity Theory </a:t>
            </a:r>
            <a:r>
              <a:rPr lang="en-US" altLang="en-US" sz="2000" i="1" dirty="0" smtClean="0"/>
              <a:t>		</a:t>
            </a:r>
            <a:r>
              <a:rPr lang="en-US" altLang="en-US" sz="2000" dirty="0" err="1" smtClean="0"/>
              <a:t>Tajfel</a:t>
            </a:r>
            <a:r>
              <a:rPr lang="en-US" altLang="en-US" sz="2000" dirty="0" smtClean="0"/>
              <a:t> 1978, </a:t>
            </a:r>
            <a:r>
              <a:rPr lang="en-US" altLang="en-US" sz="2000" dirty="0" err="1" smtClean="0"/>
              <a:t>Tajfel</a:t>
            </a:r>
            <a:r>
              <a:rPr lang="en-US" altLang="en-US" sz="2000" dirty="0" smtClean="0"/>
              <a:t> &amp; Turner 1979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2000" dirty="0" smtClean="0"/>
              <a:t>2.    </a:t>
            </a:r>
            <a:r>
              <a:rPr lang="en-US" altLang="en-US" sz="2000" b="1" i="1" dirty="0" smtClean="0"/>
              <a:t>Self-Categorisation Theory </a:t>
            </a:r>
            <a:r>
              <a:rPr lang="en-US" altLang="en-US" sz="2000" i="1" dirty="0" smtClean="0"/>
              <a:t>	</a:t>
            </a:r>
            <a:r>
              <a:rPr lang="en-US" altLang="en-US" sz="2000" dirty="0" smtClean="0"/>
              <a:t>Turner 1982, </a:t>
            </a:r>
            <a:r>
              <a:rPr lang="en-GB" sz="2000" dirty="0" smtClean="0"/>
              <a:t>Turner et al. 1987, Turner </a:t>
            </a:r>
            <a:r>
              <a:rPr lang="en-GB" sz="2000" dirty="0"/>
              <a:t>et al</a:t>
            </a:r>
            <a:r>
              <a:rPr lang="en-GB" sz="2000" dirty="0" smtClean="0"/>
              <a:t>. 1994</a:t>
            </a:r>
            <a:endParaRPr lang="en-US" altLang="en-US" sz="20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GB" sz="2000" dirty="0"/>
              <a:t>SIT introduces the concept of social identity in the context of an analysis of intergroup relations, SCT clarifies the concept and its relationship to other levels of identity. </a:t>
            </a:r>
            <a:endParaRPr lang="en-GB" sz="2000" dirty="0" smtClean="0"/>
          </a:p>
          <a:p>
            <a:pPr marL="0" indent="0">
              <a:buNone/>
            </a:pPr>
            <a:endParaRPr lang="en-GB" altLang="en-US" sz="2000" b="1" dirty="0" smtClean="0"/>
          </a:p>
          <a:p>
            <a:pPr marL="0" indent="0">
              <a:buNone/>
            </a:pPr>
            <a:r>
              <a:rPr lang="en-GB" altLang="en-US" sz="2000" b="1" dirty="0" smtClean="0"/>
              <a:t>SIT</a:t>
            </a:r>
          </a:p>
          <a:p>
            <a:r>
              <a:rPr lang="en-GB" sz="2000" dirty="0" err="1" smtClean="0"/>
              <a:t>Tajfel’s</a:t>
            </a:r>
            <a:r>
              <a:rPr lang="en-GB" sz="2000" dirty="0" smtClean="0"/>
              <a:t> studies (which </a:t>
            </a:r>
            <a:r>
              <a:rPr lang="en-GB" altLang="en-US" sz="2000" dirty="0" smtClean="0"/>
              <a:t>allocated participants </a:t>
            </a:r>
            <a:r>
              <a:rPr lang="en-GB" sz="2000" dirty="0" smtClean="0"/>
              <a:t>to </a:t>
            </a:r>
            <a:r>
              <a:rPr lang="en-GB" sz="2000" dirty="0"/>
              <a:t>ostensibly meaningless </a:t>
            </a:r>
            <a:r>
              <a:rPr lang="en-GB" sz="2000" dirty="0" smtClean="0"/>
              <a:t>groups) indicated that people </a:t>
            </a:r>
            <a:r>
              <a:rPr lang="en-GB" sz="2000" dirty="0"/>
              <a:t>come to define </a:t>
            </a:r>
            <a:r>
              <a:rPr lang="en-GB" sz="2000" dirty="0" smtClean="0"/>
              <a:t>themselves </a:t>
            </a:r>
            <a:r>
              <a:rPr lang="en-GB" sz="2000" dirty="0"/>
              <a:t>in terms of group </a:t>
            </a:r>
            <a:r>
              <a:rPr lang="en-GB" sz="2000" dirty="0" smtClean="0"/>
              <a:t>membership.</a:t>
            </a:r>
          </a:p>
          <a:p>
            <a:r>
              <a:rPr lang="en-GB" sz="2000" dirty="0" smtClean="0"/>
              <a:t>This influences group behaviour (in-group favouritism)</a:t>
            </a:r>
          </a:p>
          <a:p>
            <a:r>
              <a:rPr lang="en-GB" sz="2000" dirty="0" smtClean="0"/>
              <a:t>Social identities have value and emotional significance: our sense of esteem attaches to the fate of our group (and to the fate of fellow group members)</a:t>
            </a:r>
            <a:endParaRPr lang="en-GB" altLang="en-US" sz="2000" dirty="0" smtClean="0"/>
          </a:p>
          <a:p>
            <a:endParaRPr lang="en-GB" altLang="en-US" sz="2000" dirty="0" smtClean="0"/>
          </a:p>
          <a:p>
            <a:pPr marL="0" indent="0">
              <a:buNone/>
            </a:pPr>
            <a:r>
              <a:rPr lang="en-GB" altLang="en-US" sz="2000" b="1" dirty="0" smtClean="0"/>
              <a:t>SCT</a:t>
            </a:r>
            <a:endParaRPr lang="en-US" altLang="en-US" sz="2000" b="1" dirty="0" smtClean="0"/>
          </a:p>
          <a:p>
            <a:r>
              <a:rPr lang="en-US" altLang="en-US" sz="2000" dirty="0" smtClean="0"/>
              <a:t>links social identity and self</a:t>
            </a:r>
          </a:p>
          <a:p>
            <a:r>
              <a:rPr lang="en-GB" sz="2000" dirty="0" smtClean="0"/>
              <a:t>group </a:t>
            </a:r>
            <a:r>
              <a:rPr lang="en-GB" sz="2000" dirty="0"/>
              <a:t>psychology </a:t>
            </a:r>
            <a:r>
              <a:rPr lang="en-GB" sz="2000" dirty="0" smtClean="0"/>
              <a:t>underpinned by </a:t>
            </a:r>
            <a:r>
              <a:rPr lang="en-GB" sz="2000" dirty="0"/>
              <a:t>a cognitive act of self-categorisation</a:t>
            </a:r>
          </a:p>
          <a:p>
            <a:r>
              <a:rPr lang="en-GB" sz="2000" dirty="0" smtClean="0"/>
              <a:t>Focuses on: depersonalization</a:t>
            </a:r>
            <a:r>
              <a:rPr lang="en-GB" sz="2000" dirty="0"/>
              <a:t>, self-stereotyping and social influence</a:t>
            </a:r>
          </a:p>
          <a:p>
            <a:endParaRPr lang="en-GB" sz="2000" dirty="0"/>
          </a:p>
          <a:p>
            <a:endParaRPr lang="en-US" altLang="en-US" sz="2000" dirty="0" smtClean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5479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  <a:alpha val="87000"/>
              </a:schemeClr>
            </a:gs>
            <a:gs pos="100000">
              <a:srgbClr val="FFFFFF">
                <a:alpha val="65000"/>
              </a:srgb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0896" y="298987"/>
            <a:ext cx="8024766" cy="1143000"/>
          </a:xfrm>
        </p:spPr>
        <p:txBody>
          <a:bodyPr anchor="ctr"/>
          <a:lstStyle/>
          <a:p>
            <a:pPr algn="l" eaLnBrk="1" hangingPunct="1"/>
            <a:r>
              <a:rPr lang="en-GB" altLang="en-US" sz="3200" b="1" dirty="0" smtClean="0"/>
              <a:t>What is SIA? - Underlying Assumptions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6062" y="1532788"/>
            <a:ext cx="8615966" cy="5041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Membership of groups is </a:t>
            </a:r>
            <a:r>
              <a:rPr lang="en-GB" altLang="en-US" sz="2400" dirty="0" smtClean="0"/>
              <a:t>significant for self-identity</a:t>
            </a:r>
            <a:r>
              <a:rPr lang="en-US" altLang="en-US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 group needs to meet members’ expectations and beliefs (normative fit) and be distinctive (comparative fit)</a:t>
            </a:r>
          </a:p>
          <a:p>
            <a:pPr eaLnBrk="1" hangingPunct="1">
              <a:lnSpc>
                <a:spcPct val="90000"/>
              </a:lnSpc>
            </a:pPr>
            <a:endParaRPr lang="en-US" alt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Group membership/social identity is linked to self-esteem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Numerous and changing social identities</a:t>
            </a:r>
          </a:p>
          <a:p>
            <a:pPr eaLnBrk="1" hangingPunct="1">
              <a:lnSpc>
                <a:spcPct val="90000"/>
              </a:lnSpc>
            </a:pPr>
            <a:endParaRPr lang="en-US" altLang="en-US" sz="5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dirty="0" smtClean="0"/>
              <a:t>Change is key to SIT: </a:t>
            </a:r>
            <a:r>
              <a:rPr lang="en-US" altLang="en-US" sz="2000" dirty="0" smtClean="0"/>
              <a:t>As the social context alters, the salient social identity changes too</a:t>
            </a:r>
          </a:p>
          <a:p>
            <a:pPr eaLnBrk="1" hangingPunct="1">
              <a:lnSpc>
                <a:spcPct val="90000"/>
              </a:lnSpc>
            </a:pPr>
            <a:endParaRPr lang="en-US" altLang="en-US" sz="5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As the environment changes, so too do social identities develop</a:t>
            </a:r>
          </a:p>
        </p:txBody>
      </p:sp>
    </p:spTree>
    <p:extLst>
      <p:ext uri="{BB962C8B-B14F-4D97-AF65-F5344CB8AC3E}">
        <p14:creationId xmlns:p14="http://schemas.microsoft.com/office/powerpoint/2010/main" val="86508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  <a:alpha val="87000"/>
              </a:schemeClr>
            </a:gs>
            <a:gs pos="100000">
              <a:srgbClr val="FFFFFF">
                <a:alpha val="65000"/>
              </a:srgb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0702" y="367965"/>
            <a:ext cx="8000718" cy="919162"/>
          </a:xfrm>
        </p:spPr>
        <p:txBody>
          <a:bodyPr anchor="ctr"/>
          <a:lstStyle/>
          <a:p>
            <a:pPr algn="l" eaLnBrk="1" hangingPunct="1"/>
            <a:r>
              <a:rPr lang="en-GB" altLang="en-US" sz="3200" b="1" dirty="0" smtClean="0"/>
              <a:t>Relational Nature of SIA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0702" y="1287127"/>
            <a:ext cx="8229600" cy="4781550"/>
          </a:xfrm>
        </p:spPr>
        <p:txBody>
          <a:bodyPr>
            <a:normAutofit/>
          </a:bodyPr>
          <a:lstStyle/>
          <a:p>
            <a:pPr eaLnBrk="1" hangingPunct="1"/>
            <a:endParaRPr lang="en-GB" altLang="en-US" sz="800" dirty="0" smtClean="0"/>
          </a:p>
          <a:p>
            <a:pPr eaLnBrk="1" hangingPunct="1"/>
            <a:r>
              <a:rPr lang="en-GB" altLang="en-US" sz="2400" dirty="0" smtClean="0"/>
              <a:t>Self-esteem occurs when the in-group is perceived as superior to relevant out-groups.</a:t>
            </a:r>
          </a:p>
          <a:p>
            <a:pPr eaLnBrk="1" hangingPunct="1"/>
            <a:endParaRPr lang="en-GB" altLang="en-US" sz="1600" dirty="0" smtClean="0"/>
          </a:p>
          <a:p>
            <a:pPr eaLnBrk="1" hangingPunct="1"/>
            <a:r>
              <a:rPr lang="en-GB" altLang="en-US" sz="2400" dirty="0" smtClean="0"/>
              <a:t>But, </a:t>
            </a:r>
            <a:r>
              <a:rPr lang="en-US" altLang="en-US" sz="2400" dirty="0" smtClean="0"/>
              <a:t>defining the in-group as inferior would be a threat to self-esteem. </a:t>
            </a:r>
          </a:p>
          <a:p>
            <a:pPr lvl="1" eaLnBrk="1" hangingPunct="1"/>
            <a:r>
              <a:rPr lang="en-US" altLang="en-US" sz="2000" dirty="0" smtClean="0"/>
              <a:t>e.g. the socially constructed low status and skill of the work done by women</a:t>
            </a:r>
            <a:r>
              <a:rPr lang="en-GB" altLang="en-US" sz="2000" dirty="0" smtClean="0"/>
              <a:t>. </a:t>
            </a:r>
          </a:p>
          <a:p>
            <a:pPr lvl="1" eaLnBrk="1" hangingPunct="1"/>
            <a:r>
              <a:rPr lang="en-GB" altLang="en-US" sz="2000" dirty="0" smtClean="0"/>
              <a:t>(see Goffman 1963, Major &amp; O’Brian 2005)</a:t>
            </a:r>
          </a:p>
          <a:p>
            <a:pPr eaLnBrk="1" hangingPunct="1"/>
            <a:endParaRPr lang="en-US" altLang="en-US" sz="1600" dirty="0" smtClean="0"/>
          </a:p>
          <a:p>
            <a:pPr eaLnBrk="1" hangingPunct="1"/>
            <a:r>
              <a:rPr lang="en-US" altLang="en-US" sz="2400" dirty="0" smtClean="0"/>
              <a:t>A number of possible responses to a threat to self-esteem</a:t>
            </a:r>
            <a:r>
              <a:rPr lang="en-GB" altLang="en-US" sz="2400" dirty="0" smtClean="0"/>
              <a:t> may occur ….</a:t>
            </a:r>
          </a:p>
        </p:txBody>
      </p:sp>
    </p:spTree>
    <p:extLst>
      <p:ext uri="{BB962C8B-B14F-4D97-AF65-F5344CB8AC3E}">
        <p14:creationId xmlns:p14="http://schemas.microsoft.com/office/powerpoint/2010/main" val="131747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  <a:alpha val="87000"/>
              </a:schemeClr>
            </a:gs>
            <a:gs pos="100000">
              <a:srgbClr val="FFFFFF">
                <a:alpha val="65000"/>
              </a:srgb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0507" y="349251"/>
            <a:ext cx="7950911" cy="919162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en-GB" altLang="en-US" sz="3200" b="1" dirty="0" smtClean="0"/>
              <a:t>Change is key to SIA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0507" y="1268413"/>
            <a:ext cx="8300162" cy="52832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z="700" dirty="0" smtClean="0"/>
          </a:p>
          <a:p>
            <a:pPr eaLnBrk="1" hangingPunct="1"/>
            <a:r>
              <a:rPr lang="en-US" altLang="en-US" sz="2400" dirty="0" smtClean="0"/>
              <a:t>Exit the low status group. </a:t>
            </a:r>
          </a:p>
          <a:p>
            <a:pPr lvl="1" eaLnBrk="1" hangingPunct="1"/>
            <a:r>
              <a:rPr lang="en-US" altLang="en-US" sz="2000" dirty="0" smtClean="0"/>
              <a:t>But exit is not always possible</a:t>
            </a:r>
          </a:p>
          <a:p>
            <a:pPr lvl="1" eaLnBrk="1" hangingPunct="1"/>
            <a:endParaRPr lang="en-US" altLang="en-US" sz="500" dirty="0" smtClean="0"/>
          </a:p>
          <a:p>
            <a:pPr lvl="1" eaLnBrk="1" hangingPunct="1"/>
            <a:endParaRPr lang="en-US" altLang="en-US" sz="500" dirty="0" smtClean="0"/>
          </a:p>
          <a:p>
            <a:pPr eaLnBrk="1" hangingPunct="1"/>
            <a:r>
              <a:rPr lang="en-US" altLang="en-US" sz="2400" dirty="0" smtClean="0"/>
              <a:t>Social competition, </a:t>
            </a:r>
          </a:p>
          <a:p>
            <a:pPr lvl="1" eaLnBrk="1" hangingPunct="1"/>
            <a:r>
              <a:rPr lang="en-GB" altLang="en-US" sz="2000" dirty="0" smtClean="0"/>
              <a:t>a</a:t>
            </a:r>
            <a:r>
              <a:rPr lang="en-US" altLang="en-US" sz="2000" dirty="0" smtClean="0"/>
              <a:t> collective challenge to the status/validity of a higher status group. </a:t>
            </a:r>
            <a:endParaRPr lang="en-GB" altLang="en-US" sz="2000" dirty="0" smtClean="0"/>
          </a:p>
          <a:p>
            <a:pPr lvl="1" eaLnBrk="1" hangingPunct="1"/>
            <a:r>
              <a:rPr lang="en-US" altLang="en-US" sz="2000" dirty="0" smtClean="0"/>
              <a:t>e.g. attempting to advance the status of women at work by challenging (within that environment) the wisdom and truth of gendered work inequalities. </a:t>
            </a:r>
          </a:p>
          <a:p>
            <a:pPr lvl="1" eaLnBrk="1" hangingPunct="1"/>
            <a:endParaRPr lang="en-US" altLang="en-US" sz="500" dirty="0" smtClean="0"/>
          </a:p>
          <a:p>
            <a:pPr lvl="1" eaLnBrk="1" hangingPunct="1"/>
            <a:endParaRPr lang="en-US" altLang="en-US" sz="500" dirty="0" smtClean="0"/>
          </a:p>
          <a:p>
            <a:pPr eaLnBrk="1" hangingPunct="1"/>
            <a:r>
              <a:rPr lang="en-US" altLang="en-US" sz="2400" dirty="0" smtClean="0"/>
              <a:t>Social creativity</a:t>
            </a:r>
          </a:p>
          <a:p>
            <a:pPr lvl="1" eaLnBrk="1" hangingPunct="1"/>
            <a:r>
              <a:rPr lang="en-US" altLang="en-US" sz="2000" dirty="0" smtClean="0"/>
              <a:t>find a new positive dimension to compare the </a:t>
            </a:r>
            <a:r>
              <a:rPr lang="en-US" altLang="en-US" sz="2000" dirty="0" err="1" smtClean="0"/>
              <a:t>ingroup</a:t>
            </a:r>
            <a:r>
              <a:rPr lang="en-US" altLang="en-US" sz="2000" dirty="0" smtClean="0"/>
              <a:t> with the relevant outgroup</a:t>
            </a:r>
          </a:p>
          <a:p>
            <a:pPr lvl="1" eaLnBrk="1" hangingPunct="1"/>
            <a:r>
              <a:rPr lang="en-US" altLang="en-US" sz="2000" dirty="0" smtClean="0"/>
              <a:t>compare the in-group with equivalent or subordinate groups to enhance its status (see Haslam, 2004). </a:t>
            </a:r>
            <a:endParaRPr lang="en-GB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744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  <a:alpha val="87000"/>
              </a:schemeClr>
            </a:gs>
            <a:gs pos="100000">
              <a:srgbClr val="FFFFFF">
                <a:alpha val="65000"/>
              </a:srgb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0895" y="290692"/>
            <a:ext cx="8076281" cy="1139825"/>
          </a:xfrm>
        </p:spPr>
        <p:txBody>
          <a:bodyPr anchor="ctr"/>
          <a:lstStyle/>
          <a:p>
            <a:pPr algn="l" eaLnBrk="1" hangingPunct="1"/>
            <a:r>
              <a:rPr lang="en-GB" altLang="en-US" sz="3200" b="1" dirty="0" smtClean="0"/>
              <a:t>SIA use in Management Debates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0895" y="1430517"/>
            <a:ext cx="8501284" cy="47529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400" dirty="0" smtClean="0"/>
              <a:t>Theory:</a:t>
            </a:r>
            <a:r>
              <a:rPr lang="en-GB" altLang="en-US" sz="2000" b="1" dirty="0" smtClean="0"/>
              <a:t> </a:t>
            </a:r>
            <a:r>
              <a:rPr lang="en-GB" altLang="en-US" sz="2000" dirty="0" smtClean="0"/>
              <a:t>H. Tajfel; </a:t>
            </a:r>
            <a:r>
              <a:rPr lang="en-GB" altLang="en-US" sz="2000" dirty="0" err="1" smtClean="0"/>
              <a:t>J.Turner</a:t>
            </a:r>
            <a:r>
              <a:rPr lang="en-GB" altLang="en-US" sz="2000" dirty="0" smtClean="0"/>
              <a:t> and S.A. Haslam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0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400" dirty="0" smtClean="0"/>
              <a:t>Work &amp; Organisations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smtClean="0"/>
              <a:t>Teamwork &amp; group performance, change management, conflict, fairness, discrimination, &amp; bullying</a:t>
            </a:r>
          </a:p>
          <a:p>
            <a:pPr eaLnBrk="1" hangingPunct="1">
              <a:lnSpc>
                <a:spcPct val="90000"/>
              </a:lnSpc>
            </a:pPr>
            <a:endParaRPr lang="en-GB" altLang="en-US" sz="2000" b="1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400" dirty="0" smtClean="0"/>
              <a:t>Decision-making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smtClean="0"/>
              <a:t>How journal ranking decisions are based on the social identities of the panel (Peters, Daniels, Hodgkinson, Haslam 2012)</a:t>
            </a:r>
          </a:p>
          <a:p>
            <a:pPr eaLnBrk="1" hangingPunct="1">
              <a:lnSpc>
                <a:spcPct val="90000"/>
              </a:lnSpc>
            </a:pPr>
            <a:endParaRPr lang="en-GB" altLang="en-US" sz="20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400" dirty="0" smtClean="0"/>
              <a:t>Leadership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smtClean="0"/>
              <a:t>Leadership as a group process; </a:t>
            </a:r>
            <a:r>
              <a:rPr lang="en-GB" altLang="en-US" sz="2000" dirty="0" err="1" smtClean="0"/>
              <a:t>prototypicality</a:t>
            </a:r>
            <a:r>
              <a:rPr lang="en-GB" altLang="en-US" sz="2000" dirty="0" smtClean="0"/>
              <a:t> and influence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000" dirty="0" smtClean="0"/>
              <a:t>Identity entrepreneurs (</a:t>
            </a:r>
            <a:r>
              <a:rPr lang="en-GB" altLang="en-US" sz="2000" dirty="0" err="1" smtClean="0"/>
              <a:t>Mols</a:t>
            </a:r>
            <a:r>
              <a:rPr lang="en-GB" altLang="en-US" sz="20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4022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  <a:alpha val="87000"/>
              </a:schemeClr>
            </a:gs>
            <a:gs pos="100000">
              <a:srgbClr val="FFFFFF">
                <a:alpha val="65000"/>
              </a:srgb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0896" y="212456"/>
            <a:ext cx="7857206" cy="1004888"/>
          </a:xfrm>
        </p:spPr>
        <p:txBody>
          <a:bodyPr anchor="ctr"/>
          <a:lstStyle/>
          <a:p>
            <a:pPr algn="l" eaLnBrk="1" hangingPunct="1"/>
            <a:r>
              <a:rPr lang="en-GB" altLang="en-US" sz="3200" b="1" dirty="0" smtClean="0"/>
              <a:t>Where is it going?</a:t>
            </a:r>
            <a:endParaRPr lang="en-US" altLang="en-US" sz="3200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0896" y="1095786"/>
            <a:ext cx="8354093" cy="555919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en-US" sz="2400" dirty="0" smtClean="0"/>
              <a:t>Environmental identities and behaviour: </a:t>
            </a:r>
            <a:endParaRPr lang="en-US" altLang="en-US" sz="1800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1800" dirty="0" smtClean="0"/>
              <a:t>Persuasion and nudging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800" dirty="0" smtClean="0"/>
              <a:t>Examples: Ethical behaviours (</a:t>
            </a:r>
            <a:r>
              <a:rPr lang="en-US" altLang="en-US" sz="1800" dirty="0" err="1" smtClean="0"/>
              <a:t>Bratanova</a:t>
            </a:r>
            <a:r>
              <a:rPr lang="en-US" altLang="en-US" sz="1800" dirty="0" smtClean="0"/>
              <a:t> et al., 2012: </a:t>
            </a:r>
            <a:r>
              <a:rPr lang="en-US" altLang="en-US" sz="1800" dirty="0"/>
              <a:t>Moral Circle</a:t>
            </a:r>
            <a:r>
              <a:rPr lang="en-US" altLang="en-US" sz="1800" dirty="0" smtClean="0"/>
              <a:t>) </a:t>
            </a:r>
            <a:r>
              <a:rPr lang="en-US" altLang="en-US" sz="1800" dirty="0"/>
              <a:t>Persuasive </a:t>
            </a:r>
            <a:r>
              <a:rPr lang="en-US" altLang="en-US" sz="1800" dirty="0" smtClean="0"/>
              <a:t>governance (</a:t>
            </a:r>
            <a:r>
              <a:rPr lang="en-US" altLang="en-US" sz="1800" dirty="0" err="1"/>
              <a:t>Mols</a:t>
            </a:r>
            <a:r>
              <a:rPr lang="en-US" altLang="en-US" sz="1800" dirty="0" smtClean="0"/>
              <a:t>, 2012 &amp; 2015: Nudging; Framing)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en-US" altLang="en-US" sz="1600" b="1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en-US" sz="2400" dirty="0" smtClean="0"/>
              <a:t>Health &amp; Wellbeing:</a:t>
            </a:r>
            <a:r>
              <a:rPr lang="en-US" altLang="en-US" sz="1600" b="1" dirty="0" smtClean="0"/>
              <a:t> </a:t>
            </a:r>
            <a:r>
              <a:rPr lang="en-US" altLang="en-US" sz="1600" i="1" dirty="0" smtClean="0"/>
              <a:t>How does group identification promote welfare?</a:t>
            </a:r>
            <a:r>
              <a:rPr lang="en-US" altLang="en-US" sz="1400" dirty="0" smtClean="0"/>
              <a:t> </a:t>
            </a:r>
            <a:endParaRPr lang="en-US" altLang="en-US" sz="700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1800" dirty="0" smtClean="0"/>
              <a:t>In religious gatherings / care homes / mental health support groups / pain management groups / social care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1800" dirty="0" smtClean="0"/>
              <a:t>Example: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en-US" altLang="en-US" sz="1800" b="1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en-US" sz="2400" dirty="0" smtClean="0"/>
              <a:t>Crowd Behaviour:</a:t>
            </a:r>
            <a:r>
              <a:rPr lang="en-US" altLang="en-US" sz="1600" b="1" dirty="0" smtClean="0"/>
              <a:t> </a:t>
            </a:r>
            <a:r>
              <a:rPr lang="en-US" altLang="en-US" sz="1600" i="1" dirty="0" smtClean="0"/>
              <a:t>How are cohesive and empowered groups formed? </a:t>
            </a:r>
            <a:endParaRPr lang="en-US" altLang="en-US" sz="700" i="1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1800" dirty="0" smtClean="0"/>
              <a:t>How does social change occur?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1800" dirty="0" smtClean="0"/>
              <a:t>How does communication initiate the formation of new norms, values and social identities?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800" dirty="0" smtClean="0"/>
              <a:t>Example: Football (</a:t>
            </a:r>
            <a:r>
              <a:rPr lang="en-GB" sz="1800" dirty="0" err="1" smtClean="0"/>
              <a:t>Guilianotti</a:t>
            </a:r>
            <a:r>
              <a:rPr lang="en-GB" sz="1800" dirty="0"/>
              <a:t> </a:t>
            </a:r>
            <a:r>
              <a:rPr lang="en-GB" sz="1800" dirty="0" smtClean="0"/>
              <a:t>2013)</a:t>
            </a:r>
            <a:endParaRPr lang="en-US" altLang="en-US" sz="1800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en-US" altLang="en-US" sz="1800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en-US" sz="1800" dirty="0" smtClean="0"/>
              <a:t>	SIT is increasingly studied using qualitative, social constructivist, </a:t>
            </a:r>
            <a:r>
              <a:rPr lang="en-US" altLang="en-US" sz="1800" dirty="0" err="1" smtClean="0"/>
              <a:t>inductivist</a:t>
            </a:r>
            <a:r>
              <a:rPr lang="en-US" altLang="en-US" sz="1800" dirty="0" smtClean="0"/>
              <a:t>, interpretivist, and critical realism approaches.</a:t>
            </a:r>
          </a:p>
        </p:txBody>
      </p:sp>
    </p:spTree>
    <p:extLst>
      <p:ext uri="{BB962C8B-B14F-4D97-AF65-F5344CB8AC3E}">
        <p14:creationId xmlns:p14="http://schemas.microsoft.com/office/powerpoint/2010/main" val="249294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chemeClr val="accent1">
                <a:lumMod val="75000"/>
                <a:alpha val="87000"/>
              </a:schemeClr>
            </a:gs>
            <a:gs pos="100000">
              <a:srgbClr val="FFFFFF">
                <a:alpha val="65000"/>
              </a:srgb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76"/>
            <a:ext cx="8229600" cy="946741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/>
              <a:t>References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4483"/>
            <a:ext cx="8358597" cy="59863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200" dirty="0" err="1"/>
              <a:t>Guilianotti</a:t>
            </a:r>
            <a:r>
              <a:rPr lang="en-GB" sz="1200" dirty="0"/>
              <a:t>, R. (Ed.). (2013). </a:t>
            </a:r>
            <a:r>
              <a:rPr lang="en-GB" sz="1200" i="1" dirty="0"/>
              <a:t>Football, violence and social identity</a:t>
            </a:r>
            <a:r>
              <a:rPr lang="en-GB" sz="1200" dirty="0"/>
              <a:t>. Routledge.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200" dirty="0"/>
              <a:t>Haslam, S. A., van </a:t>
            </a:r>
            <a:r>
              <a:rPr lang="en-GB" sz="1200" dirty="0" err="1"/>
              <a:t>Knippenberg</a:t>
            </a:r>
            <a:r>
              <a:rPr lang="en-GB" sz="1200" dirty="0"/>
              <a:t>, D., </a:t>
            </a:r>
            <a:r>
              <a:rPr lang="en-GB" sz="1200" dirty="0" err="1"/>
              <a:t>Platow</a:t>
            </a:r>
            <a:r>
              <a:rPr lang="en-GB" sz="1200" dirty="0"/>
              <a:t>, M. J., &amp; </a:t>
            </a:r>
            <a:r>
              <a:rPr lang="en-GB" sz="1200" dirty="0" err="1"/>
              <a:t>Ellemers</a:t>
            </a:r>
            <a:r>
              <a:rPr lang="en-GB" sz="1200" dirty="0"/>
              <a:t>, N. (Eds.). (2014). </a:t>
            </a:r>
            <a:r>
              <a:rPr lang="en-GB" sz="1200" i="1" dirty="0"/>
              <a:t>Social identity at work: Developing theory for organizational practice</a:t>
            </a:r>
            <a:r>
              <a:rPr lang="en-GB" sz="1200" dirty="0"/>
              <a:t>. Psychology Press.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200" dirty="0" err="1"/>
              <a:t>Ellemers</a:t>
            </a:r>
            <a:r>
              <a:rPr lang="en-GB" sz="1200" dirty="0"/>
              <a:t>, N., </a:t>
            </a:r>
            <a:r>
              <a:rPr lang="en-GB" sz="1200" dirty="0" err="1"/>
              <a:t>Pagliaro</a:t>
            </a:r>
            <a:r>
              <a:rPr lang="en-GB" sz="1200" dirty="0"/>
              <a:t>, S., &amp; </a:t>
            </a:r>
            <a:r>
              <a:rPr lang="en-GB" sz="1200" dirty="0" err="1"/>
              <a:t>Barreto</a:t>
            </a:r>
            <a:r>
              <a:rPr lang="en-GB" sz="1200" dirty="0"/>
              <a:t>, M. (2013). Morality and behavioural regulation in groups: A social identity approach. </a:t>
            </a:r>
            <a:r>
              <a:rPr lang="en-GB" sz="1200" i="1" dirty="0"/>
              <a:t>European Review of Social Psychology</a:t>
            </a:r>
            <a:r>
              <a:rPr lang="en-GB" sz="1200" dirty="0"/>
              <a:t>, </a:t>
            </a:r>
            <a:r>
              <a:rPr lang="en-GB" sz="1200" i="1" dirty="0"/>
              <a:t>24</a:t>
            </a:r>
            <a:r>
              <a:rPr lang="en-GB" sz="1200" dirty="0"/>
              <a:t>(1), 160-193.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200" dirty="0"/>
              <a:t>Hogg, M. A., &amp; Terry, D. J. (Eds.). (2014). </a:t>
            </a:r>
            <a:r>
              <a:rPr lang="en-GB" sz="1200" i="1" dirty="0"/>
              <a:t>Social identity processes in organizational contexts</a:t>
            </a:r>
            <a:r>
              <a:rPr lang="en-GB" sz="1200" dirty="0"/>
              <a:t>. Psychology Press.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200" dirty="0" err="1"/>
              <a:t>Mols</a:t>
            </a:r>
            <a:r>
              <a:rPr lang="en-GB" sz="1200" dirty="0"/>
              <a:t>, F., Haslam, S. A., </a:t>
            </a:r>
            <a:r>
              <a:rPr lang="en-GB" sz="1200" dirty="0" err="1"/>
              <a:t>Jetten</a:t>
            </a:r>
            <a:r>
              <a:rPr lang="en-GB" sz="1200" dirty="0"/>
              <a:t>, J., &amp; Steffens, N. K. (2015). Why a nudge is not enough: A social identity critique of governance by stealth. </a:t>
            </a:r>
            <a:r>
              <a:rPr lang="en-GB" sz="1200" i="1" dirty="0"/>
              <a:t>European Journal of Political Research</a:t>
            </a:r>
            <a:r>
              <a:rPr lang="en-GB" sz="1200" dirty="0"/>
              <a:t>, </a:t>
            </a:r>
            <a:r>
              <a:rPr lang="en-GB" sz="1200" i="1" dirty="0"/>
              <a:t>54</a:t>
            </a:r>
            <a:r>
              <a:rPr lang="en-GB" sz="1200" dirty="0"/>
              <a:t>(1), 81-98</a:t>
            </a:r>
            <a:r>
              <a:rPr lang="en-GB" sz="120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200" dirty="0" err="1"/>
              <a:t>Mols</a:t>
            </a:r>
            <a:r>
              <a:rPr lang="en-GB" sz="1200" dirty="0"/>
              <a:t>, F. (2012). What makes a frame persuasive? Lessons from social identity theory. </a:t>
            </a:r>
            <a:r>
              <a:rPr lang="en-GB" sz="1200" i="1" dirty="0"/>
              <a:t>Evidence &amp; Policy: A Journal of Research, Debate and Practice</a:t>
            </a:r>
            <a:r>
              <a:rPr lang="en-GB" sz="1200" dirty="0"/>
              <a:t>, </a:t>
            </a:r>
            <a:r>
              <a:rPr lang="en-GB" sz="1200" i="1" dirty="0"/>
              <a:t>8</a:t>
            </a:r>
            <a:r>
              <a:rPr lang="en-GB" sz="1200" dirty="0"/>
              <a:t>(3), 329-345</a:t>
            </a:r>
            <a:r>
              <a:rPr lang="en-GB" sz="120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200" dirty="0"/>
              <a:t>Bratanova, B., </a:t>
            </a:r>
            <a:r>
              <a:rPr lang="en-GB" sz="1200" dirty="0" err="1"/>
              <a:t>Loughnan</a:t>
            </a:r>
            <a:r>
              <a:rPr lang="en-GB" sz="1200" dirty="0"/>
              <a:t>, S., &amp; </a:t>
            </a:r>
            <a:r>
              <a:rPr lang="en-GB" sz="1200" dirty="0" err="1"/>
              <a:t>Gatersleben</a:t>
            </a:r>
            <a:r>
              <a:rPr lang="en-GB" sz="1200" dirty="0"/>
              <a:t>, B. (2012). The moral circle as a common motivational cause of cross‐situational pro‐environmentalism. </a:t>
            </a:r>
            <a:r>
              <a:rPr lang="en-GB" sz="1200" i="1" dirty="0"/>
              <a:t>European Journal of Social Psychology</a:t>
            </a:r>
            <a:r>
              <a:rPr lang="en-GB" sz="1200" dirty="0"/>
              <a:t>, </a:t>
            </a:r>
            <a:r>
              <a:rPr lang="en-GB" sz="1200" i="1" dirty="0"/>
              <a:t>42</a:t>
            </a:r>
            <a:r>
              <a:rPr lang="en-GB" sz="1200" dirty="0"/>
              <a:t>(5), 539-545.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200" dirty="0"/>
              <a:t>Tee, E. Y., Paulsen, N., &amp; </a:t>
            </a:r>
            <a:r>
              <a:rPr lang="en-GB" sz="1200" dirty="0" err="1"/>
              <a:t>Ashkanasy</a:t>
            </a:r>
            <a:r>
              <a:rPr lang="en-GB" sz="1200" dirty="0"/>
              <a:t>, N. M. (2013). Revisiting followership through a social identity perspective: The role of collective follower emotion and action. </a:t>
            </a:r>
            <a:r>
              <a:rPr lang="en-GB" sz="1200" i="1" dirty="0"/>
              <a:t>The Leadership Quarterly</a:t>
            </a:r>
            <a:r>
              <a:rPr lang="en-GB" sz="1200" dirty="0"/>
              <a:t>, </a:t>
            </a:r>
            <a:r>
              <a:rPr lang="en-GB" sz="1200" i="1" dirty="0"/>
              <a:t>24</a:t>
            </a:r>
            <a:r>
              <a:rPr lang="en-GB" sz="1200" dirty="0"/>
              <a:t>(6), </a:t>
            </a:r>
            <a:r>
              <a:rPr lang="en-GB" sz="1200" dirty="0" smtClean="0"/>
              <a:t>902-918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200" dirty="0" err="1"/>
              <a:t>Tajfel</a:t>
            </a:r>
            <a:r>
              <a:rPr lang="en-GB" sz="1200" dirty="0"/>
              <a:t>, H. (Ed.) (1978). </a:t>
            </a:r>
            <a:r>
              <a:rPr lang="en-GB" sz="1200" i="1" dirty="0"/>
              <a:t>Differentiation between social groups: Studies in the social psychology of intergroup relations</a:t>
            </a:r>
            <a:r>
              <a:rPr lang="en-GB" sz="1200" dirty="0"/>
              <a:t>. London: Academic Press.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200" dirty="0" err="1"/>
              <a:t>Tajfel</a:t>
            </a:r>
            <a:r>
              <a:rPr lang="en-GB" sz="1200" dirty="0"/>
              <a:t>, H., </a:t>
            </a:r>
            <a:r>
              <a:rPr lang="en-GB" sz="1200" dirty="0" err="1"/>
              <a:t>Flament</a:t>
            </a:r>
            <a:r>
              <a:rPr lang="en-GB" sz="1200" dirty="0"/>
              <a:t>, C., </a:t>
            </a:r>
            <a:r>
              <a:rPr lang="en-GB" sz="1200" dirty="0" err="1"/>
              <a:t>Billig</a:t>
            </a:r>
            <a:r>
              <a:rPr lang="en-GB" sz="1200" dirty="0"/>
              <a:t>, M. G., &amp; Bundy, R. F. (1971).  Social categorization and intergroup behaviour.  </a:t>
            </a:r>
            <a:r>
              <a:rPr lang="en-GB" sz="1200" i="1" dirty="0"/>
              <a:t>European Journal of Social Psychology, 1</a:t>
            </a:r>
            <a:r>
              <a:rPr lang="en-GB" sz="1200" dirty="0"/>
              <a:t>, 149-177.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200" dirty="0" err="1"/>
              <a:t>Tajfel</a:t>
            </a:r>
            <a:r>
              <a:rPr lang="en-GB" sz="1200" dirty="0"/>
              <a:t>, H., &amp; Turner, J. (1979). An integrative theory of intergroup conflict. In W. G. Austin &amp; S. </a:t>
            </a:r>
            <a:r>
              <a:rPr lang="en-GB" sz="1200" dirty="0" err="1"/>
              <a:t>Worchel</a:t>
            </a:r>
            <a:r>
              <a:rPr lang="en-GB" sz="1200" dirty="0"/>
              <a:t> (Eds.), </a:t>
            </a:r>
            <a:r>
              <a:rPr lang="en-GB" sz="1200" i="1" dirty="0"/>
              <a:t>The social psychology of intergroup relations </a:t>
            </a:r>
            <a:r>
              <a:rPr lang="en-GB" sz="1200" dirty="0"/>
              <a:t>(pp. 33-48). Monterey, CA: Brooks/Cole.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200" dirty="0"/>
              <a:t>Turner, J. C.  (1982).  Towards a cognitive redefinition of the social group.  In H. </a:t>
            </a:r>
            <a:r>
              <a:rPr lang="en-GB" sz="1200" dirty="0" err="1"/>
              <a:t>Tajfel</a:t>
            </a:r>
            <a:r>
              <a:rPr lang="en-GB" sz="1200" dirty="0"/>
              <a:t> (Ed.) </a:t>
            </a:r>
            <a:r>
              <a:rPr lang="en-GB" sz="1200" i="1" dirty="0"/>
              <a:t>Social identity and intergroup relations</a:t>
            </a:r>
            <a:r>
              <a:rPr lang="en-GB" sz="1200" dirty="0"/>
              <a:t> (pp. 15-40). Cambridge: Cambridge University Press.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200" dirty="0"/>
              <a:t>Turner, J.C. (1991). </a:t>
            </a:r>
            <a:r>
              <a:rPr lang="en-GB" sz="1200" i="1" dirty="0"/>
              <a:t>Social influence</a:t>
            </a:r>
            <a:r>
              <a:rPr lang="en-GB" sz="1200" dirty="0"/>
              <a:t>. Milton Keynes: Open University Press.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200" dirty="0"/>
              <a:t>Turner, J. C., Hogg, M. A., Oakes, P. J. </a:t>
            </a:r>
            <a:r>
              <a:rPr lang="en-GB" sz="1200" dirty="0" err="1"/>
              <a:t>Reicher</a:t>
            </a:r>
            <a:r>
              <a:rPr lang="en-GB" sz="1200" dirty="0"/>
              <a:t>, S. D. &amp; </a:t>
            </a:r>
            <a:r>
              <a:rPr lang="en-GB" sz="1200" dirty="0" err="1"/>
              <a:t>Wetherell</a:t>
            </a:r>
            <a:r>
              <a:rPr lang="en-GB" sz="1200" dirty="0"/>
              <a:t>, M. S. (1987). </a:t>
            </a:r>
            <a:r>
              <a:rPr lang="en-GB" sz="1200" i="1" dirty="0"/>
              <a:t>Rediscovering the social group: A Self-Categorization Theory.</a:t>
            </a:r>
            <a:r>
              <a:rPr lang="en-GB" sz="1200" dirty="0"/>
              <a:t> Oxford &amp; New York: </a:t>
            </a:r>
            <a:r>
              <a:rPr lang="en-GB" sz="1200" dirty="0" smtClean="0"/>
              <a:t>Blackwell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200" dirty="0"/>
              <a:t>Goffman E. (1963). Stigma: Notes on the management of spoiled </a:t>
            </a:r>
            <a:r>
              <a:rPr lang="en-GB" sz="1200" dirty="0" smtClean="0"/>
              <a:t>identity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200" dirty="0"/>
              <a:t>Major, B., &amp; O'Brien, L. T. (2005). The social psychology of stigma. </a:t>
            </a:r>
            <a:r>
              <a:rPr lang="en-GB" sz="1200" i="1" dirty="0" err="1"/>
              <a:t>Annu</a:t>
            </a:r>
            <a:r>
              <a:rPr lang="en-GB" sz="1200" i="1" dirty="0"/>
              <a:t>. Rev. Psychol.</a:t>
            </a:r>
            <a:r>
              <a:rPr lang="en-GB" sz="1200" dirty="0"/>
              <a:t>, </a:t>
            </a:r>
            <a:r>
              <a:rPr lang="en-GB" sz="1200" i="1" dirty="0"/>
              <a:t>56</a:t>
            </a:r>
            <a:r>
              <a:rPr lang="en-GB" sz="1200" dirty="0"/>
              <a:t>, </a:t>
            </a:r>
            <a:r>
              <a:rPr lang="en-GB" sz="1200" dirty="0" smtClean="0"/>
              <a:t>393-42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200" dirty="0"/>
              <a:t>Bratanova, B., </a:t>
            </a:r>
            <a:r>
              <a:rPr lang="en-GB" sz="1200" dirty="0" err="1"/>
              <a:t>Loughnan</a:t>
            </a:r>
            <a:r>
              <a:rPr lang="en-GB" sz="1200" dirty="0"/>
              <a:t>, S., &amp; </a:t>
            </a:r>
            <a:r>
              <a:rPr lang="en-GB" sz="1200" dirty="0" err="1"/>
              <a:t>Gatersleben</a:t>
            </a:r>
            <a:r>
              <a:rPr lang="en-GB" sz="1200" dirty="0"/>
              <a:t>, B. (2012). The moral circle as a common motivational cause of cross‐situational pro‐environmentalism. </a:t>
            </a:r>
            <a:r>
              <a:rPr lang="en-GB" sz="1200" i="1" dirty="0"/>
              <a:t>European Journal of Social Psychology</a:t>
            </a:r>
            <a:r>
              <a:rPr lang="en-GB" sz="1200" dirty="0"/>
              <a:t>, </a:t>
            </a:r>
            <a:r>
              <a:rPr lang="en-GB" sz="1200" i="1" dirty="0"/>
              <a:t>42</a:t>
            </a:r>
            <a:r>
              <a:rPr lang="en-GB" sz="1200" dirty="0"/>
              <a:t>(5), 539-545.</a:t>
            </a:r>
          </a:p>
          <a:p>
            <a:pPr marL="0" indent="0">
              <a:spcBef>
                <a:spcPts val="900"/>
              </a:spcBef>
              <a:buNone/>
            </a:pP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12439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Identity Work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/>
          <a:lstStyle/>
          <a:p>
            <a:r>
              <a:rPr lang="en-GB" dirty="0" smtClean="0"/>
              <a:t>So who are you again?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48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Identity work: </a:t>
            </a:r>
            <a:r>
              <a:rPr lang="en-GB" dirty="0" smtClean="0"/>
              <a:t>what is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/>
          </a:bodyPr>
          <a:lstStyle/>
          <a:p>
            <a:r>
              <a:rPr lang="en-GB" sz="3000" dirty="0" smtClean="0"/>
              <a:t>Interest in the continuous dynamic (struggle) between the self and the social</a:t>
            </a:r>
          </a:p>
          <a:p>
            <a:pPr marL="400050" lvl="1" indent="0">
              <a:buNone/>
            </a:pPr>
            <a:r>
              <a:rPr lang="en-GB" sz="2200" i="1" dirty="0"/>
              <a:t>...the mutually constitutive processes whereby people strive to shape a relatively coherent and distinctive notion of personal self-identity and struggle to come to terms with and, within limits, to influence the various social-identities which pertain to them in the various milieu in which they live their lives. </a:t>
            </a:r>
            <a:r>
              <a:rPr lang="en-GB" sz="2200" dirty="0"/>
              <a:t>(Watson, 2008, p.129)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05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FFFF"/>
                </a:solidFill>
              </a:rPr>
              <a:t>Aims of the workshop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7989"/>
            <a:ext cx="8229600" cy="454817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GB" sz="2200" dirty="0" smtClean="0">
                <a:solidFill>
                  <a:srgbClr val="FFFFFF"/>
                </a:solidFill>
              </a:rPr>
              <a:t>To review some </a:t>
            </a:r>
            <a:r>
              <a:rPr lang="en-GB" sz="2200" dirty="0">
                <a:solidFill>
                  <a:srgbClr val="FFFFFF"/>
                </a:solidFill>
              </a:rPr>
              <a:t>of the diverse streams within identity </a:t>
            </a:r>
            <a:r>
              <a:rPr lang="en-GB" sz="2200" dirty="0" smtClean="0">
                <a:solidFill>
                  <a:srgbClr val="FFFFFF"/>
                </a:solidFill>
              </a:rPr>
              <a:t>research</a:t>
            </a:r>
            <a:r>
              <a:rPr lang="en-GB" sz="2200" dirty="0">
                <a:solidFill>
                  <a:srgbClr val="FFFFFF"/>
                </a:solidFill>
              </a:rPr>
              <a:t> </a:t>
            </a:r>
            <a:r>
              <a:rPr lang="en-GB" sz="2200" dirty="0" smtClean="0">
                <a:solidFill>
                  <a:srgbClr val="FFFFFF"/>
                </a:solidFill>
              </a:rPr>
              <a:t>and </a:t>
            </a:r>
            <a:r>
              <a:rPr lang="en-GB" sz="2200" dirty="0">
                <a:solidFill>
                  <a:srgbClr val="FFFFFF"/>
                </a:solidFill>
              </a:rPr>
              <a:t>to explore some of the distinctions and relationships between </a:t>
            </a:r>
            <a:r>
              <a:rPr lang="en-GB" sz="2200" dirty="0" smtClean="0">
                <a:solidFill>
                  <a:srgbClr val="FFFFFF"/>
                </a:solidFill>
              </a:rPr>
              <a:t>them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GB" sz="2200" dirty="0" smtClean="0">
                <a:solidFill>
                  <a:srgbClr val="FFFFFF"/>
                </a:solidFill>
              </a:rPr>
              <a:t>To discuss </a:t>
            </a:r>
            <a:r>
              <a:rPr lang="en-GB" sz="2200" dirty="0">
                <a:solidFill>
                  <a:srgbClr val="FFFFFF"/>
                </a:solidFill>
              </a:rPr>
              <a:t>and reflect on the ways in which approaches to identity might relate </a:t>
            </a:r>
            <a:r>
              <a:rPr lang="en-GB" sz="2200" dirty="0" smtClean="0">
                <a:solidFill>
                  <a:srgbClr val="FFFFFF"/>
                </a:solidFill>
              </a:rPr>
              <a:t>to our own research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200" dirty="0" smtClean="0">
                <a:solidFill>
                  <a:srgbClr val="FFFFFF"/>
                </a:solidFill>
              </a:rPr>
              <a:t>To consider possible future </a:t>
            </a:r>
            <a:r>
              <a:rPr lang="en-GB" sz="2200" dirty="0">
                <a:solidFill>
                  <a:srgbClr val="FFFFFF"/>
                </a:solidFill>
              </a:rPr>
              <a:t>“frontiers” of identity </a:t>
            </a:r>
            <a:r>
              <a:rPr lang="en-GB" sz="2200" dirty="0" smtClean="0">
                <a:solidFill>
                  <a:srgbClr val="FFFFFF"/>
                </a:solidFill>
              </a:rPr>
              <a:t>research</a:t>
            </a:r>
          </a:p>
          <a:p>
            <a:pPr marL="984250" indent="-261938">
              <a:spcBef>
                <a:spcPts val="0"/>
              </a:spcBef>
              <a:spcAft>
                <a:spcPts val="600"/>
              </a:spcAft>
            </a:pPr>
            <a:r>
              <a:rPr lang="en-GB" sz="1900" dirty="0" smtClean="0">
                <a:solidFill>
                  <a:srgbClr val="FFFFFF"/>
                </a:solidFill>
              </a:rPr>
              <a:t>what </a:t>
            </a:r>
            <a:r>
              <a:rPr lang="en-GB" sz="1900" dirty="0">
                <a:solidFill>
                  <a:srgbClr val="FFFFFF"/>
                </a:solidFill>
              </a:rPr>
              <a:t>particular problems such frontiers might </a:t>
            </a:r>
            <a:r>
              <a:rPr lang="en-GB" sz="1900" dirty="0" smtClean="0">
                <a:solidFill>
                  <a:srgbClr val="FFFFFF"/>
                </a:solidFill>
              </a:rPr>
              <a:t>address?</a:t>
            </a:r>
          </a:p>
          <a:p>
            <a:pPr marL="984250" indent="-261938">
              <a:spcBef>
                <a:spcPts val="0"/>
              </a:spcBef>
              <a:spcAft>
                <a:spcPts val="1800"/>
              </a:spcAft>
            </a:pPr>
            <a:r>
              <a:rPr lang="en-GB" sz="1900" dirty="0" smtClean="0">
                <a:solidFill>
                  <a:srgbClr val="FFFFFF"/>
                </a:solidFill>
              </a:rPr>
              <a:t>what </a:t>
            </a:r>
            <a:r>
              <a:rPr lang="en-GB" sz="1900" dirty="0">
                <a:solidFill>
                  <a:srgbClr val="FFFFFF"/>
                </a:solidFill>
              </a:rPr>
              <a:t>new problems such frontiers might open </a:t>
            </a:r>
            <a:r>
              <a:rPr lang="en-GB" sz="1900" dirty="0" smtClean="0">
                <a:solidFill>
                  <a:srgbClr val="FFFFFF"/>
                </a:solidFill>
              </a:rPr>
              <a:t>up?</a:t>
            </a:r>
            <a:endParaRPr lang="en-GB" sz="1900" dirty="0">
              <a:solidFill>
                <a:srgbClr val="FFFFFF"/>
              </a:solidFill>
            </a:endParaRPr>
          </a:p>
          <a:p>
            <a:pPr>
              <a:spcAft>
                <a:spcPts val="1800"/>
              </a:spcAft>
            </a:pP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66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Identity work: </a:t>
            </a:r>
            <a:r>
              <a:rPr lang="en-GB" dirty="0" smtClean="0"/>
              <a:t>what is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/>
          </a:bodyPr>
          <a:lstStyle/>
          <a:p>
            <a:r>
              <a:rPr lang="en-GB" sz="3000" dirty="0" smtClean="0"/>
              <a:t>Interest in the continuous dynamic (struggle) between the self and the social</a:t>
            </a:r>
          </a:p>
          <a:p>
            <a:pPr marL="400050" lvl="1" indent="0">
              <a:buNone/>
            </a:pPr>
            <a:r>
              <a:rPr lang="en-GB" sz="2200" i="1" dirty="0"/>
              <a:t>...the </a:t>
            </a:r>
            <a:r>
              <a:rPr lang="en-GB" sz="2200" i="1" dirty="0">
                <a:solidFill>
                  <a:srgbClr val="C00000"/>
                </a:solidFill>
              </a:rPr>
              <a:t>mutually constitutive processes </a:t>
            </a:r>
            <a:r>
              <a:rPr lang="en-GB" sz="2200" i="1" dirty="0"/>
              <a:t>whereby people strive to shape a relatively coherent and distinctive notion of personal self-identity and </a:t>
            </a:r>
            <a:r>
              <a:rPr lang="en-GB" sz="2200" i="1" dirty="0">
                <a:solidFill>
                  <a:srgbClr val="C00000"/>
                </a:solidFill>
              </a:rPr>
              <a:t>struggle to come to terms with and, within limits, to influence the various social-identities which pertain to them </a:t>
            </a:r>
            <a:r>
              <a:rPr lang="en-GB" sz="2200" i="1" dirty="0"/>
              <a:t>in the various milieu in which they live their lives. </a:t>
            </a:r>
            <a:r>
              <a:rPr lang="en-GB" sz="2200" dirty="0"/>
              <a:t>(Watson, 2008, p.129)</a:t>
            </a:r>
          </a:p>
          <a:p>
            <a:pPr fontAlgn="ctr"/>
            <a:r>
              <a:rPr lang="en-GB" sz="3000" dirty="0"/>
              <a:t>Mutually constitutive - degree of agency</a:t>
            </a:r>
            <a:endParaRPr lang="en-GB" sz="3000" dirty="0" smtClean="0">
              <a:effectLst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3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Identity work: </a:t>
            </a:r>
            <a:r>
              <a:rPr lang="en-GB" dirty="0" smtClean="0"/>
              <a:t>what is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/>
          </a:bodyPr>
          <a:lstStyle/>
          <a:p>
            <a:r>
              <a:rPr lang="en-GB" sz="3000" dirty="0" smtClean="0"/>
              <a:t>Interest in the continuous dynamic (struggle) between the self and the social</a:t>
            </a:r>
          </a:p>
          <a:p>
            <a:pPr marL="400050" lvl="1" indent="0">
              <a:buNone/>
            </a:pPr>
            <a:r>
              <a:rPr lang="en-GB" sz="2200" i="1" dirty="0"/>
              <a:t>...the mutually constitutive processes whereby people </a:t>
            </a:r>
            <a:r>
              <a:rPr lang="en-GB" sz="2200" i="1" dirty="0">
                <a:solidFill>
                  <a:srgbClr val="C00000"/>
                </a:solidFill>
              </a:rPr>
              <a:t>strive to shape a</a:t>
            </a:r>
            <a:r>
              <a:rPr lang="en-GB" sz="2200" i="1" dirty="0"/>
              <a:t> </a:t>
            </a:r>
            <a:r>
              <a:rPr lang="en-GB" sz="2200" i="1" dirty="0">
                <a:solidFill>
                  <a:srgbClr val="C00000"/>
                </a:solidFill>
              </a:rPr>
              <a:t>relatively coherent and distinctive notion of personal self-identity</a:t>
            </a:r>
            <a:r>
              <a:rPr lang="en-GB" sz="2200" i="1" dirty="0"/>
              <a:t> and struggle to come to terms with and, within limits, to influence the various social-identities which pertain to them in the various milieu in which they live their lives. </a:t>
            </a:r>
            <a:r>
              <a:rPr lang="en-GB" sz="2200" dirty="0"/>
              <a:t>(Watson, 2008, p.129)</a:t>
            </a:r>
          </a:p>
          <a:p>
            <a:pPr fontAlgn="ctr"/>
            <a:r>
              <a:rPr lang="en-GB" sz="3000" dirty="0"/>
              <a:t>Mutually constitutive - degree of agency</a:t>
            </a:r>
            <a:endParaRPr lang="en-GB" sz="3000" dirty="0" smtClean="0">
              <a:effectLst/>
            </a:endParaRPr>
          </a:p>
          <a:p>
            <a:pPr fontAlgn="ctr"/>
            <a:r>
              <a:rPr lang="en-GB" sz="3000" dirty="0"/>
              <a:t>Individuals seek to establish coherence - but unfinished and changing project</a:t>
            </a:r>
            <a:endParaRPr lang="en-GB" sz="3000" dirty="0" smtClean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1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Identity work: </a:t>
            </a:r>
            <a:r>
              <a:rPr lang="en-GB" dirty="0" smtClean="0"/>
              <a:t>what is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en-GB" sz="3000" dirty="0" smtClean="0"/>
              <a:t>Interest in the continuous dynamic (struggle) between the self and the social</a:t>
            </a:r>
          </a:p>
          <a:p>
            <a:pPr marL="400050" lvl="1" indent="0">
              <a:buNone/>
            </a:pPr>
            <a:r>
              <a:rPr lang="en-GB" sz="2200" i="1" dirty="0"/>
              <a:t>...the mutually constitutive processes whereby people strive to shape a relatively coherent and distinctive notion of personal self-identity and struggle to come to terms with and, within limits, to influence the </a:t>
            </a:r>
            <a:r>
              <a:rPr lang="en-GB" sz="2200" i="1" dirty="0">
                <a:solidFill>
                  <a:srgbClr val="C00000"/>
                </a:solidFill>
              </a:rPr>
              <a:t>various social-identities which pertain to them in the various milieu in which they live their lives</a:t>
            </a:r>
            <a:r>
              <a:rPr lang="en-GB" sz="2200" i="1" dirty="0"/>
              <a:t>. </a:t>
            </a:r>
            <a:r>
              <a:rPr lang="en-GB" sz="2200" dirty="0"/>
              <a:t>(Watson, 2008, p.129)</a:t>
            </a:r>
          </a:p>
          <a:p>
            <a:pPr fontAlgn="ctr"/>
            <a:r>
              <a:rPr lang="en-GB" sz="3000" dirty="0"/>
              <a:t>Mutually constitutive - degree of agency</a:t>
            </a:r>
            <a:endParaRPr lang="en-GB" sz="3000" dirty="0" smtClean="0">
              <a:effectLst/>
            </a:endParaRPr>
          </a:p>
          <a:p>
            <a:pPr fontAlgn="ctr"/>
            <a:r>
              <a:rPr lang="en-GB" sz="3000" dirty="0"/>
              <a:t>Individuals seek to establish coherence - but unfinished and changing project</a:t>
            </a:r>
            <a:endParaRPr lang="en-GB" sz="3000" dirty="0" smtClean="0">
              <a:effectLst/>
            </a:endParaRPr>
          </a:p>
          <a:p>
            <a:pPr fontAlgn="ctr"/>
            <a:r>
              <a:rPr lang="en-GB" sz="3000" dirty="0"/>
              <a:t>Making sense of </a:t>
            </a:r>
            <a:r>
              <a:rPr lang="en-GB" sz="3000" dirty="0" smtClean="0"/>
              <a:t>one’s place </a:t>
            </a:r>
            <a:r>
              <a:rPr lang="en-GB" sz="3000" dirty="0"/>
              <a:t>in the world at any one time</a:t>
            </a:r>
            <a:endParaRPr lang="en-GB" sz="3000" dirty="0" smtClean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42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Identity work: </a:t>
            </a:r>
            <a:r>
              <a:rPr lang="en-GB" dirty="0" smtClean="0"/>
              <a:t>what makes it distinctive?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Attends to </a:t>
            </a:r>
            <a:r>
              <a:rPr lang="en-GB" dirty="0"/>
              <a:t>the "work" undertaken to create, sustain, repair, revise </a:t>
            </a:r>
            <a:r>
              <a:rPr lang="en-GB" dirty="0" smtClean="0"/>
              <a:t>self-concepts – </a:t>
            </a:r>
            <a:r>
              <a:rPr lang="en-GB" dirty="0" smtClean="0">
                <a:solidFill>
                  <a:srgbClr val="C00000"/>
                </a:solidFill>
              </a:rPr>
              <a:t>the individual in their context(s)</a:t>
            </a:r>
          </a:p>
          <a:p>
            <a:pPr lvl="1"/>
            <a:r>
              <a:rPr lang="en-GB" dirty="0" smtClean="0"/>
              <a:t>Processes of struggle and meaning-making</a:t>
            </a:r>
          </a:p>
          <a:p>
            <a:pPr lvl="1"/>
            <a:r>
              <a:rPr lang="en-GB" dirty="0" smtClean="0"/>
              <a:t>The range of strategies/tactics employed</a:t>
            </a:r>
          </a:p>
          <a:p>
            <a:r>
              <a:rPr lang="en-GB" dirty="0"/>
              <a:t>Incorporates both inward and outward processes and degree of consistency and fluidity - </a:t>
            </a:r>
            <a:r>
              <a:rPr lang="en-GB" i="1" dirty="0">
                <a:solidFill>
                  <a:srgbClr val="C00000"/>
                </a:solidFill>
              </a:rPr>
              <a:t>but degree of emphasis may </a:t>
            </a:r>
            <a:r>
              <a:rPr lang="en-GB" i="1" dirty="0" smtClean="0">
                <a:solidFill>
                  <a:srgbClr val="C00000"/>
                </a:solidFill>
              </a:rPr>
              <a:t>vary e.g.</a:t>
            </a:r>
          </a:p>
          <a:p>
            <a:pPr lvl="1"/>
            <a:r>
              <a:rPr lang="en-GB" dirty="0" smtClean="0"/>
              <a:t>Narrative approaches – commonly* focus </a:t>
            </a:r>
            <a:r>
              <a:rPr lang="en-GB" dirty="0"/>
              <a:t>on inward, self-reflection, </a:t>
            </a:r>
            <a:r>
              <a:rPr lang="en-GB" dirty="0" smtClean="0"/>
              <a:t>nature of self-identity and processes for creating, maintaining, repairing, revising</a:t>
            </a:r>
          </a:p>
          <a:p>
            <a:pPr lvl="1"/>
            <a:r>
              <a:rPr lang="en-GB" dirty="0" smtClean="0"/>
              <a:t>Performative approaches – focus </a:t>
            </a:r>
            <a:r>
              <a:rPr lang="en-GB" dirty="0"/>
              <a:t>on responses to outward context, selective </a:t>
            </a:r>
            <a:r>
              <a:rPr lang="en-GB" dirty="0" smtClean="0"/>
              <a:t>associations – the relational self</a:t>
            </a:r>
          </a:p>
          <a:p>
            <a:pPr marL="0" indent="0">
              <a:buNone/>
            </a:pPr>
            <a:r>
              <a:rPr lang="en-GB" sz="2400" dirty="0" smtClean="0"/>
              <a:t>*but...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2551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Identity work: </a:t>
            </a:r>
            <a:r>
              <a:rPr lang="en-GB" dirty="0" smtClean="0"/>
              <a:t>how is it being used (and where might it be going?)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ctr"/>
            <a:r>
              <a:rPr lang="en-GB" dirty="0"/>
              <a:t>How individuals make meaning from context and </a:t>
            </a:r>
            <a:r>
              <a:rPr lang="en-GB" dirty="0" smtClean="0"/>
              <a:t>experience </a:t>
            </a:r>
            <a:r>
              <a:rPr lang="en-GB" sz="2200" dirty="0" smtClean="0">
                <a:solidFill>
                  <a:srgbClr val="C00000"/>
                </a:solidFill>
              </a:rPr>
              <a:t>e.g. Beech et al, 2016; Brown and Coupland, 2015</a:t>
            </a:r>
            <a:r>
              <a:rPr lang="en-GB" sz="2200" dirty="0" smtClean="0"/>
              <a:t> </a:t>
            </a:r>
          </a:p>
          <a:p>
            <a:pPr fontAlgn="ctr"/>
            <a:r>
              <a:rPr lang="en-GB" dirty="0" smtClean="0"/>
              <a:t>Identity </a:t>
            </a:r>
            <a:r>
              <a:rPr lang="en-GB" dirty="0"/>
              <a:t>transitions (demanding/extreme forms of identity work</a:t>
            </a:r>
            <a:r>
              <a:rPr lang="en-GB" dirty="0" smtClean="0"/>
              <a:t>) </a:t>
            </a:r>
            <a:r>
              <a:rPr lang="en-GB" sz="2200" dirty="0" smtClean="0">
                <a:solidFill>
                  <a:srgbClr val="C00000"/>
                </a:solidFill>
              </a:rPr>
              <a:t>e.g. Ibarra and </a:t>
            </a:r>
            <a:r>
              <a:rPr lang="en-GB" sz="2200" dirty="0" err="1" smtClean="0">
                <a:solidFill>
                  <a:srgbClr val="C00000"/>
                </a:solidFill>
              </a:rPr>
              <a:t>Barbulescu</a:t>
            </a:r>
            <a:r>
              <a:rPr lang="en-GB" sz="2200" dirty="0" smtClean="0">
                <a:solidFill>
                  <a:srgbClr val="C00000"/>
                </a:solidFill>
              </a:rPr>
              <a:t>, 2010; Hay, 2014; </a:t>
            </a:r>
            <a:r>
              <a:rPr lang="en-GB" sz="2200" dirty="0" err="1" smtClean="0">
                <a:solidFill>
                  <a:srgbClr val="C00000"/>
                </a:solidFill>
              </a:rPr>
              <a:t>Mallett</a:t>
            </a:r>
            <a:r>
              <a:rPr lang="en-GB" sz="2200" dirty="0" smtClean="0">
                <a:solidFill>
                  <a:srgbClr val="C00000"/>
                </a:solidFill>
              </a:rPr>
              <a:t> and </a:t>
            </a:r>
            <a:r>
              <a:rPr lang="en-GB" sz="2200" dirty="0" err="1" smtClean="0">
                <a:solidFill>
                  <a:srgbClr val="C00000"/>
                </a:solidFill>
              </a:rPr>
              <a:t>Wapshop</a:t>
            </a:r>
            <a:r>
              <a:rPr lang="en-GB" sz="2200" dirty="0" smtClean="0">
                <a:solidFill>
                  <a:srgbClr val="C00000"/>
                </a:solidFill>
              </a:rPr>
              <a:t>, 2015 </a:t>
            </a:r>
            <a:endParaRPr lang="en-GB" sz="2200" dirty="0" smtClean="0">
              <a:solidFill>
                <a:srgbClr val="C00000"/>
              </a:solidFill>
              <a:effectLst/>
            </a:endParaRPr>
          </a:p>
          <a:p>
            <a:pPr fontAlgn="ctr"/>
            <a:r>
              <a:rPr lang="en-GB" dirty="0" smtClean="0"/>
              <a:t>Negotiating organisational roles and relationships  </a:t>
            </a:r>
            <a:r>
              <a:rPr lang="en-GB" sz="2200" dirty="0" smtClean="0">
                <a:solidFill>
                  <a:srgbClr val="C00000"/>
                </a:solidFill>
              </a:rPr>
              <a:t> e.g. </a:t>
            </a:r>
            <a:r>
              <a:rPr lang="en-GB" sz="2200" dirty="0" err="1" smtClean="0">
                <a:solidFill>
                  <a:srgbClr val="C00000"/>
                </a:solidFill>
              </a:rPr>
              <a:t>DeRue</a:t>
            </a:r>
            <a:r>
              <a:rPr lang="en-GB" sz="2200" dirty="0" smtClean="0">
                <a:solidFill>
                  <a:srgbClr val="C00000"/>
                </a:solidFill>
              </a:rPr>
              <a:t> and Ashford, 2010; Wright et al, 2012; </a:t>
            </a:r>
            <a:r>
              <a:rPr lang="en-GB" sz="2200" dirty="0" err="1" smtClean="0">
                <a:solidFill>
                  <a:srgbClr val="C00000"/>
                </a:solidFill>
              </a:rPr>
              <a:t>McInnes</a:t>
            </a:r>
            <a:r>
              <a:rPr lang="en-GB" sz="2200" dirty="0" smtClean="0">
                <a:solidFill>
                  <a:srgbClr val="C00000"/>
                </a:solidFill>
              </a:rPr>
              <a:t> and </a:t>
            </a:r>
            <a:r>
              <a:rPr lang="en-GB" sz="2200" dirty="0" err="1" smtClean="0">
                <a:solidFill>
                  <a:srgbClr val="C00000"/>
                </a:solidFill>
              </a:rPr>
              <a:t>Corlett</a:t>
            </a:r>
            <a:r>
              <a:rPr lang="en-GB" sz="2200" dirty="0" smtClean="0">
                <a:solidFill>
                  <a:srgbClr val="C00000"/>
                </a:solidFill>
              </a:rPr>
              <a:t>, 2012</a:t>
            </a:r>
            <a:endParaRPr lang="en-GB" sz="2200" dirty="0" smtClean="0">
              <a:solidFill>
                <a:srgbClr val="C00000"/>
              </a:solidFill>
              <a:effectLst/>
            </a:endParaRPr>
          </a:p>
          <a:p>
            <a:pPr fontAlgn="ctr"/>
            <a:r>
              <a:rPr lang="en-GB" dirty="0" smtClean="0"/>
              <a:t>Hybrid roles </a:t>
            </a:r>
            <a:r>
              <a:rPr lang="en-GB" sz="2200" dirty="0" smtClean="0">
                <a:solidFill>
                  <a:srgbClr val="C00000"/>
                </a:solidFill>
              </a:rPr>
              <a:t>e.g. McGivern et al, 2015; Currie and Croft, 2015</a:t>
            </a:r>
            <a:r>
              <a:rPr lang="en-GB" dirty="0" smtClean="0"/>
              <a:t> </a:t>
            </a:r>
          </a:p>
          <a:p>
            <a:pPr fontAlgn="ctr"/>
            <a:r>
              <a:rPr lang="en-GB" dirty="0" smtClean="0"/>
              <a:t>The legitimisation of organisations (reproducing</a:t>
            </a:r>
            <a:r>
              <a:rPr lang="en-GB" dirty="0"/>
              <a:t>, resisting, </a:t>
            </a:r>
            <a:r>
              <a:rPr lang="en-GB" dirty="0" smtClean="0"/>
              <a:t>accommodating organisational logics) </a:t>
            </a:r>
            <a:r>
              <a:rPr lang="en-GB" sz="2200" dirty="0" smtClean="0">
                <a:solidFill>
                  <a:srgbClr val="C00000"/>
                </a:solidFill>
              </a:rPr>
              <a:t>e.g. Brown and </a:t>
            </a:r>
            <a:r>
              <a:rPr lang="en-GB" sz="2200" dirty="0" err="1" smtClean="0">
                <a:solidFill>
                  <a:srgbClr val="C00000"/>
                </a:solidFill>
              </a:rPr>
              <a:t>Toyoki</a:t>
            </a:r>
            <a:r>
              <a:rPr lang="en-GB" sz="2200" dirty="0" smtClean="0">
                <a:solidFill>
                  <a:srgbClr val="C00000"/>
                </a:solidFill>
              </a:rPr>
              <a:t>, 2013; </a:t>
            </a:r>
            <a:r>
              <a:rPr lang="en-GB" sz="2200" dirty="0" err="1" smtClean="0">
                <a:solidFill>
                  <a:srgbClr val="C00000"/>
                </a:solidFill>
              </a:rPr>
              <a:t>Mangan</a:t>
            </a:r>
            <a:r>
              <a:rPr lang="en-GB" sz="2200" dirty="0" smtClean="0">
                <a:solidFill>
                  <a:srgbClr val="C00000"/>
                </a:solidFill>
              </a:rPr>
              <a:t> and </a:t>
            </a:r>
            <a:r>
              <a:rPr lang="en-GB" sz="2200" dirty="0" err="1" smtClean="0">
                <a:solidFill>
                  <a:srgbClr val="C00000"/>
                </a:solidFill>
              </a:rPr>
              <a:t>Brivit</a:t>
            </a:r>
            <a:r>
              <a:rPr lang="en-GB" sz="2200" dirty="0" smtClean="0">
                <a:solidFill>
                  <a:srgbClr val="C00000"/>
                </a:solidFill>
              </a:rPr>
              <a:t>, 2015; </a:t>
            </a:r>
            <a:r>
              <a:rPr lang="en-GB" sz="2200" dirty="0" err="1" smtClean="0">
                <a:solidFill>
                  <a:srgbClr val="C00000"/>
                </a:solidFill>
              </a:rPr>
              <a:t>Kreiner</a:t>
            </a:r>
            <a:r>
              <a:rPr lang="en-GB" sz="2200" dirty="0" smtClean="0">
                <a:solidFill>
                  <a:srgbClr val="C00000"/>
                </a:solidFill>
              </a:rPr>
              <a:t> et al, 2015</a:t>
            </a:r>
            <a:endParaRPr lang="en-GB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5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-457200">
              <a:buNone/>
            </a:pPr>
            <a:r>
              <a:rPr lang="en-GB" sz="3700" dirty="0"/>
              <a:t>Beech, N., Gilmore, C., </a:t>
            </a:r>
            <a:r>
              <a:rPr lang="en-GB" sz="3700" dirty="0" err="1"/>
              <a:t>Hibbert</a:t>
            </a:r>
            <a:r>
              <a:rPr lang="en-GB" sz="3700" dirty="0"/>
              <a:t>, P., &amp; </a:t>
            </a:r>
            <a:r>
              <a:rPr lang="en-GB" sz="3700" dirty="0" err="1"/>
              <a:t>Ybema</a:t>
            </a:r>
            <a:r>
              <a:rPr lang="en-GB" sz="3700" dirty="0"/>
              <a:t>, S. (2016). Identity-in-the-work and musicians' struggles: the production of self-questioning identity work. </a:t>
            </a:r>
            <a:r>
              <a:rPr lang="en-GB" sz="3700" i="1" dirty="0"/>
              <a:t>Work, Employment and Society, 30</a:t>
            </a:r>
            <a:r>
              <a:rPr lang="en-GB" sz="3700" dirty="0"/>
              <a:t>(3), 506-522. </a:t>
            </a:r>
          </a:p>
          <a:p>
            <a:pPr marL="0" indent="-457200">
              <a:buNone/>
            </a:pPr>
            <a:r>
              <a:rPr lang="en-GB" sz="3700" dirty="0"/>
              <a:t>Brown, A. D., &amp; Coupland, C. (2015). Identity threats, identity work and elite professionals. </a:t>
            </a:r>
            <a:r>
              <a:rPr lang="en-GB" sz="3700" i="1" dirty="0"/>
              <a:t>Organization Studies, 36</a:t>
            </a:r>
            <a:r>
              <a:rPr lang="en-GB" sz="3700" dirty="0"/>
              <a:t>(10), 1315-1336. </a:t>
            </a:r>
          </a:p>
          <a:p>
            <a:pPr marL="0" indent="-457200">
              <a:buNone/>
            </a:pPr>
            <a:r>
              <a:rPr lang="en-GB" sz="3700" dirty="0"/>
              <a:t>Brown, A. D., &amp; </a:t>
            </a:r>
            <a:r>
              <a:rPr lang="en-GB" sz="3700" dirty="0" err="1"/>
              <a:t>Toyoki</a:t>
            </a:r>
            <a:r>
              <a:rPr lang="en-GB" sz="3700" dirty="0"/>
              <a:t>, S. (2013). Identity work and legitimacy. </a:t>
            </a:r>
            <a:r>
              <a:rPr lang="en-GB" sz="3700" i="1" dirty="0"/>
              <a:t>Organization Studies, 34</a:t>
            </a:r>
            <a:r>
              <a:rPr lang="en-GB" sz="3700" dirty="0"/>
              <a:t>(7), 875-896. </a:t>
            </a:r>
          </a:p>
          <a:p>
            <a:pPr marL="0" indent="-457200">
              <a:buNone/>
            </a:pPr>
            <a:r>
              <a:rPr lang="en-GB" sz="3700" dirty="0"/>
              <a:t>Currie, G., &amp; Croft, C. (2015). Examining hybrid nurse managers as a case of identity transition in healthcare: developing a balanced research agenda. </a:t>
            </a:r>
            <a:r>
              <a:rPr lang="en-GB" sz="3700" i="1" dirty="0"/>
              <a:t>Work, Employment and Society, 29</a:t>
            </a:r>
            <a:r>
              <a:rPr lang="en-GB" sz="3700" dirty="0"/>
              <a:t>(5), 855-865. </a:t>
            </a:r>
          </a:p>
          <a:p>
            <a:pPr marL="0" indent="-457200">
              <a:buNone/>
            </a:pPr>
            <a:r>
              <a:rPr lang="en-GB" sz="3700" dirty="0" err="1"/>
              <a:t>DeRue</a:t>
            </a:r>
            <a:r>
              <a:rPr lang="en-GB" sz="3700" dirty="0"/>
              <a:t>, D. S., &amp; Ashford, S. J. (2010). Who will lead and who will follow? A social process of leadership identity construction in organizations. </a:t>
            </a:r>
            <a:r>
              <a:rPr lang="en-GB" sz="3700" i="1" dirty="0"/>
              <a:t>Academy of Management Review, 35</a:t>
            </a:r>
            <a:r>
              <a:rPr lang="en-GB" sz="3700" dirty="0"/>
              <a:t>(4), 627-647. </a:t>
            </a:r>
          </a:p>
          <a:p>
            <a:pPr marL="0" indent="-457200">
              <a:buNone/>
            </a:pPr>
            <a:r>
              <a:rPr lang="en-GB" sz="3700" dirty="0"/>
              <a:t>Hay, A. (2015). 'I </a:t>
            </a:r>
            <a:r>
              <a:rPr lang="en-GB" sz="3700" dirty="0" err="1"/>
              <a:t>don;t</a:t>
            </a:r>
            <a:r>
              <a:rPr lang="en-GB" sz="3700" dirty="0"/>
              <a:t> know what I'm doing!': Surfacing struggles of managerial identity work. </a:t>
            </a:r>
            <a:r>
              <a:rPr lang="en-GB" sz="3700" i="1" dirty="0"/>
              <a:t>Management Learning, 45</a:t>
            </a:r>
            <a:r>
              <a:rPr lang="en-GB" sz="3700" dirty="0"/>
              <a:t>(5), 509-524. </a:t>
            </a:r>
          </a:p>
          <a:p>
            <a:pPr marL="0" indent="-457200">
              <a:buNone/>
            </a:pPr>
            <a:r>
              <a:rPr lang="en-GB" sz="3700" dirty="0"/>
              <a:t>Ibarra, H., &amp; </a:t>
            </a:r>
            <a:r>
              <a:rPr lang="en-GB" sz="3700" dirty="0" err="1"/>
              <a:t>Barbulescu</a:t>
            </a:r>
            <a:r>
              <a:rPr lang="en-GB" sz="3700" dirty="0"/>
              <a:t>, R. (2010). Identity as narrative: Prevalence, effectiveness and consequences of narrative identity work in macro work transitions. </a:t>
            </a:r>
            <a:r>
              <a:rPr lang="en-GB" sz="3700" i="1" dirty="0"/>
              <a:t>Academy of Management Review, 35</a:t>
            </a:r>
            <a:r>
              <a:rPr lang="en-GB" sz="3700" dirty="0"/>
              <a:t>(1), 135-154. </a:t>
            </a:r>
          </a:p>
          <a:p>
            <a:pPr marL="0" indent="-457200">
              <a:buNone/>
            </a:pPr>
            <a:r>
              <a:rPr lang="en-GB" sz="3700" dirty="0" err="1"/>
              <a:t>Kreiner</a:t>
            </a:r>
            <a:r>
              <a:rPr lang="en-GB" sz="3700" dirty="0"/>
              <a:t>, G. E., </a:t>
            </a:r>
            <a:r>
              <a:rPr lang="en-GB" sz="3700" dirty="0" err="1"/>
              <a:t>Hollensbe</a:t>
            </a:r>
            <a:r>
              <a:rPr lang="en-GB" sz="3700" dirty="0"/>
              <a:t>, E. C., Sheep, M. L., Smith, B. R., &amp; </a:t>
            </a:r>
            <a:r>
              <a:rPr lang="en-GB" sz="3700" dirty="0" err="1"/>
              <a:t>Kataria</a:t>
            </a:r>
            <a:r>
              <a:rPr lang="en-GB" sz="3700" dirty="0"/>
              <a:t>, N. (2015). Elasticity and the dialectic tensions of organizational identity: How can we hold together while we are pulling apart? </a:t>
            </a:r>
            <a:r>
              <a:rPr lang="en-GB" sz="3700" i="1" dirty="0"/>
              <a:t>Academy of Management Journal, 58</a:t>
            </a:r>
            <a:r>
              <a:rPr lang="en-GB" sz="3700" dirty="0"/>
              <a:t>(4), 981-1011. </a:t>
            </a:r>
          </a:p>
          <a:p>
            <a:pPr marL="0" indent="-457200">
              <a:buNone/>
            </a:pPr>
            <a:r>
              <a:rPr lang="en-GB" sz="3700" dirty="0" err="1"/>
              <a:t>Mallett</a:t>
            </a:r>
            <a:r>
              <a:rPr lang="en-GB" sz="3700" dirty="0"/>
              <a:t>, O., &amp; </a:t>
            </a:r>
            <a:r>
              <a:rPr lang="en-GB" sz="3700" dirty="0" err="1"/>
              <a:t>Wapshott</a:t>
            </a:r>
            <a:r>
              <a:rPr lang="en-GB" sz="3700" dirty="0"/>
              <a:t>, R. (2015). Making sense of self-employment in late career: understanding the identity work of </a:t>
            </a:r>
            <a:r>
              <a:rPr lang="en-GB" sz="3700" dirty="0" err="1"/>
              <a:t>olderpreneurs</a:t>
            </a:r>
            <a:r>
              <a:rPr lang="en-GB" sz="3700" dirty="0"/>
              <a:t>. </a:t>
            </a:r>
            <a:r>
              <a:rPr lang="en-GB" sz="3700" i="1" dirty="0"/>
              <a:t>Work, Employment and Society, 29</a:t>
            </a:r>
            <a:r>
              <a:rPr lang="en-GB" sz="3700" dirty="0"/>
              <a:t>(2), 250-266. </a:t>
            </a:r>
          </a:p>
          <a:p>
            <a:pPr marL="0" indent="-457200">
              <a:buNone/>
            </a:pPr>
            <a:r>
              <a:rPr lang="en-GB" sz="3700" dirty="0" err="1"/>
              <a:t>Mangan</a:t>
            </a:r>
            <a:r>
              <a:rPr lang="en-GB" sz="3700" dirty="0"/>
              <a:t>, C., &amp; </a:t>
            </a:r>
            <a:r>
              <a:rPr lang="en-GB" sz="3700" dirty="0" err="1"/>
              <a:t>Brivot</a:t>
            </a:r>
            <a:r>
              <a:rPr lang="en-GB" sz="3700" dirty="0"/>
              <a:t>, M. (2015). The challenge of sustaining organizational hybridity: The role of power and agency. </a:t>
            </a:r>
            <a:r>
              <a:rPr lang="en-GB" sz="3700" i="1" dirty="0"/>
              <a:t>Human Relations, 68</a:t>
            </a:r>
            <a:r>
              <a:rPr lang="en-GB" sz="3700" dirty="0"/>
              <a:t>(4), 659-684. </a:t>
            </a:r>
          </a:p>
          <a:p>
            <a:pPr marL="0" indent="-457200">
              <a:buNone/>
            </a:pPr>
            <a:r>
              <a:rPr lang="en-GB" sz="3700" dirty="0"/>
              <a:t>McGivern, G., Currie, G., Ferlie, E., Fitzgerald, L., &amp; Waring, J. (2015). Hybrid manager-professionals' identity work: The maintenance and hybridization of medical professionalism in managerial contexts. </a:t>
            </a:r>
            <a:r>
              <a:rPr lang="en-GB" sz="3700" i="1" dirty="0"/>
              <a:t>Public Administration, 93</a:t>
            </a:r>
            <a:r>
              <a:rPr lang="en-GB" sz="3700" dirty="0"/>
              <a:t>(2), 412-432. </a:t>
            </a:r>
          </a:p>
          <a:p>
            <a:pPr marL="0" indent="-457200">
              <a:buNone/>
            </a:pPr>
            <a:r>
              <a:rPr lang="en-GB" sz="3700" dirty="0" err="1"/>
              <a:t>McInnes</a:t>
            </a:r>
            <a:r>
              <a:rPr lang="en-GB" sz="3700" dirty="0"/>
              <a:t>, P., &amp; </a:t>
            </a:r>
            <a:r>
              <a:rPr lang="en-GB" sz="3700" dirty="0" err="1"/>
              <a:t>Corlett</a:t>
            </a:r>
            <a:r>
              <a:rPr lang="en-GB" sz="3700" dirty="0"/>
              <a:t>, S. (2012). Conversational identity work in everyday interaction. </a:t>
            </a:r>
            <a:r>
              <a:rPr lang="en-GB" sz="3700" i="1" dirty="0"/>
              <a:t>Scandinavian Journal of Management, 28</a:t>
            </a:r>
            <a:r>
              <a:rPr lang="en-GB" sz="3700" dirty="0"/>
              <a:t>(4), 27-38. </a:t>
            </a:r>
          </a:p>
          <a:p>
            <a:pPr marL="0" indent="-457200">
              <a:buNone/>
            </a:pPr>
            <a:r>
              <a:rPr lang="en-GB" sz="3700" dirty="0"/>
              <a:t>Watson, T. J. (2008). Managing identity: Identity work, personal predicaments and structural circumstances. </a:t>
            </a:r>
            <a:r>
              <a:rPr lang="en-GB" sz="3700" i="1" dirty="0"/>
              <a:t>Organization 15</a:t>
            </a:r>
            <a:r>
              <a:rPr lang="en-GB" sz="3700" dirty="0"/>
              <a:t>(1), 121-143. </a:t>
            </a:r>
          </a:p>
          <a:p>
            <a:pPr marL="0" indent="-457200">
              <a:buNone/>
            </a:pPr>
            <a:r>
              <a:rPr lang="en-GB" sz="3700" dirty="0"/>
              <a:t>Wright, C., Nyberg, D., &amp; Grant, D. (2012). "Hippies on the third floor": Climate change, narrative identity and the micro-politics of corporate environmentalism. </a:t>
            </a:r>
            <a:r>
              <a:rPr lang="en-GB" sz="3700" i="1" dirty="0"/>
              <a:t>Organization Studies, 33</a:t>
            </a:r>
            <a:r>
              <a:rPr lang="en-GB" sz="3700" dirty="0"/>
              <a:t>(11), 1451-1475.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71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                   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7086600" cy="1752600"/>
          </a:xfrm>
        </p:spPr>
        <p:txBody>
          <a:bodyPr/>
          <a:lstStyle/>
          <a:p>
            <a:r>
              <a:rPr lang="en-GB" b="1" dirty="0" err="1">
                <a:solidFill>
                  <a:srgbClr val="000000"/>
                </a:solidFill>
              </a:rPr>
              <a:t>Dr.</a:t>
            </a:r>
            <a:r>
              <a:rPr lang="en-GB" b="1" dirty="0">
                <a:solidFill>
                  <a:srgbClr val="000000"/>
                </a:solidFill>
              </a:rPr>
              <a:t> Sandra </a:t>
            </a:r>
            <a:r>
              <a:rPr lang="en-GB" b="1" dirty="0" err="1">
                <a:solidFill>
                  <a:srgbClr val="000000"/>
                </a:solidFill>
              </a:rPr>
              <a:t>Corlett</a:t>
            </a:r>
            <a:r>
              <a:rPr lang="en-GB" b="1" dirty="0">
                <a:solidFill>
                  <a:srgbClr val="000000"/>
                </a:solidFill>
              </a:rPr>
              <a:t>, Northumbria University</a:t>
            </a:r>
          </a:p>
          <a:p>
            <a:endParaRPr lang="en-GB" b="1" dirty="0">
              <a:solidFill>
                <a:srgbClr val="000000"/>
              </a:solidFill>
            </a:endParaRPr>
          </a:p>
          <a:p>
            <a:r>
              <a:rPr lang="en-GB" b="1" dirty="0" err="1">
                <a:solidFill>
                  <a:srgbClr val="000000"/>
                </a:solidFill>
              </a:rPr>
              <a:t>Dr.</a:t>
            </a:r>
            <a:r>
              <a:rPr lang="en-GB" b="1" dirty="0">
                <a:solidFill>
                  <a:srgbClr val="000000"/>
                </a:solidFill>
              </a:rPr>
              <a:t> Caroline Clarke, Open University Business School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1326177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000" b="1" i="1" dirty="0" smtClean="0">
                <a:solidFill>
                  <a:srgbClr val="748A2F"/>
                </a:solidFill>
              </a:rPr>
              <a:t> </a:t>
            </a:r>
            <a:endParaRPr lang="en-GB" sz="2000" i="1" dirty="0">
              <a:solidFill>
                <a:srgbClr val="748A2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3888" y="27809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/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/>
            </a:r>
            <a:b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en-GB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/>
            </a:r>
            <a:br>
              <a:rPr lang="en-GB" b="1" dirty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endParaRPr lang="en-GB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952" y="404664"/>
            <a:ext cx="88569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 lang="en-GB" sz="3200" b="1" dirty="0" smtClean="0">
              <a:solidFill>
                <a:srgbClr val="000000"/>
              </a:solidFill>
            </a:endParaRPr>
          </a:p>
          <a:p>
            <a:pPr algn="ctr" defTabSz="914400"/>
            <a:r>
              <a:rPr lang="en-GB" sz="3200" b="1" dirty="0" smtClean="0">
                <a:solidFill>
                  <a:srgbClr val="000000"/>
                </a:solidFill>
              </a:rPr>
              <a:t>Material-Discursive Practices</a:t>
            </a:r>
            <a:endParaRPr lang="en-GB" sz="2800" b="1" dirty="0">
              <a:solidFill>
                <a:srgbClr val="000000"/>
              </a:solidFill>
            </a:endParaRPr>
          </a:p>
          <a:p>
            <a:pPr algn="ctr" defTabSz="914400"/>
            <a:endParaRPr lang="en-GB" sz="2800" b="1" dirty="0" smtClean="0">
              <a:solidFill>
                <a:srgbClr val="000000"/>
              </a:solidFill>
            </a:endParaRPr>
          </a:p>
          <a:p>
            <a:pPr algn="ctr" defTabSz="914400"/>
            <a:endParaRPr lang="en-GB" sz="2800" b="1" dirty="0">
              <a:solidFill>
                <a:srgbClr val="000000"/>
              </a:solidFill>
            </a:endParaRPr>
          </a:p>
          <a:p>
            <a:pPr algn="ctr" defTabSz="914400"/>
            <a:r>
              <a:rPr lang="en-GB" sz="2400" b="1" dirty="0" smtClean="0">
                <a:solidFill>
                  <a:srgbClr val="000000"/>
                </a:solidFill>
              </a:rPr>
              <a:t>British Academy of Management, Newcastle</a:t>
            </a:r>
          </a:p>
          <a:p>
            <a:pPr algn="ctr" defTabSz="914400"/>
            <a:endParaRPr lang="en-GB" b="1" dirty="0">
              <a:solidFill>
                <a:srgbClr val="000000"/>
              </a:solidFill>
            </a:endParaRPr>
          </a:p>
          <a:p>
            <a:pPr algn="ctr" defTabSz="914400"/>
            <a:r>
              <a:rPr lang="en-GB" sz="2000" b="1" dirty="0" smtClean="0">
                <a:solidFill>
                  <a:srgbClr val="000000"/>
                </a:solidFill>
              </a:rPr>
              <a:t>September 6</a:t>
            </a:r>
            <a:r>
              <a:rPr lang="en-GB" sz="2000" b="1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b="1" dirty="0" smtClean="0">
                <a:solidFill>
                  <a:srgbClr val="000000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417297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7272339" cy="836712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Alan Watts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929411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9512" y="1052736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 defTabSz="9144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1628800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en-US" sz="4000" dirty="0">
                <a:solidFill>
                  <a:srgbClr val="000000"/>
                </a:solidFill>
              </a:rPr>
              <a:t>Just as no one in his senses would look for the morning news in a dictionary, no one should use speaking and thinking to find out what cannot be spoken or thought (1966, p.141)</a:t>
            </a:r>
          </a:p>
        </p:txBody>
      </p:sp>
    </p:spTree>
    <p:extLst>
      <p:ext uri="{BB962C8B-B14F-4D97-AF65-F5344CB8AC3E}">
        <p14:creationId xmlns:p14="http://schemas.microsoft.com/office/powerpoint/2010/main" val="300626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3"/>
            <a:ext cx="8136904" cy="648072"/>
          </a:xfrm>
        </p:spPr>
        <p:txBody>
          <a:bodyPr>
            <a:noAutofit/>
          </a:bodyPr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Material-Discursive practice: meaning what?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136904" cy="576064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GB" sz="2000" b="0" dirty="0" smtClean="0"/>
              <a:t>Draws on post-humanist performative feminism (</a:t>
            </a:r>
            <a:r>
              <a:rPr lang="en-GB" sz="2000" b="0" dirty="0" err="1" smtClean="0"/>
              <a:t>Barad</a:t>
            </a:r>
            <a:r>
              <a:rPr lang="en-GB" sz="2000" b="0" dirty="0" smtClean="0"/>
              <a:t>, Butler ). Earlier anti-humanist Alan Watts helpful, ahead of his time (1951)</a:t>
            </a:r>
            <a:br>
              <a:rPr lang="en-GB" sz="2000" b="0" dirty="0" smtClean="0"/>
            </a:br>
            <a:endParaRPr lang="en-GB" sz="2000" b="0" dirty="0" smtClean="0"/>
          </a:p>
          <a:p>
            <a:pPr>
              <a:buFont typeface="Arial"/>
              <a:buChar char="•"/>
            </a:pPr>
            <a:r>
              <a:rPr lang="en-GB" sz="2000" b="0" dirty="0" smtClean="0"/>
              <a:t>Focuses on the </a:t>
            </a:r>
            <a:r>
              <a:rPr lang="en-GB" sz="2000" b="1" dirty="0" smtClean="0"/>
              <a:t>performative</a:t>
            </a:r>
            <a:r>
              <a:rPr lang="en-GB" sz="2000" dirty="0" smtClean="0"/>
              <a:t> nature of identity formation</a:t>
            </a:r>
            <a:r>
              <a:rPr lang="en-GB" sz="2000" b="0" dirty="0" smtClean="0"/>
              <a:t>, within and through </a:t>
            </a:r>
            <a:r>
              <a:rPr lang="en-GB" sz="2000" b="1" dirty="0" smtClean="0"/>
              <a:t>material-discursive practices</a:t>
            </a:r>
            <a:r>
              <a:rPr lang="en-GB" sz="2000" dirty="0" smtClean="0"/>
              <a:t>, and</a:t>
            </a:r>
            <a:r>
              <a:rPr lang="en-GB" sz="2000" b="0" dirty="0" smtClean="0"/>
              <a:t> challenges representationalist beliefs in words</a:t>
            </a:r>
            <a:r>
              <a:rPr lang="en-GB" sz="2000" b="0" i="1" dirty="0" smtClean="0"/>
              <a:t> </a:t>
            </a:r>
            <a:r>
              <a:rPr lang="en-GB" sz="2000" b="0" dirty="0" smtClean="0"/>
              <a:t>as </a:t>
            </a:r>
            <a:r>
              <a:rPr lang="en-GB" sz="2000" dirty="0" smtClean="0"/>
              <a:t>representing pre-existing things</a:t>
            </a:r>
            <a:r>
              <a:rPr lang="en-GB" sz="2000" b="0" dirty="0" smtClean="0"/>
              <a:t>. </a:t>
            </a:r>
            <a:br>
              <a:rPr lang="en-GB" sz="2000" b="0" dirty="0" smtClean="0"/>
            </a:br>
            <a:endParaRPr lang="en-GB" sz="2000" b="0" dirty="0" smtClean="0"/>
          </a:p>
          <a:p>
            <a:pPr>
              <a:buFont typeface="Arial"/>
              <a:buChar char="•"/>
            </a:pPr>
            <a:r>
              <a:rPr lang="en-GB" sz="2000" b="1" dirty="0" smtClean="0"/>
              <a:t>Performativity</a:t>
            </a:r>
            <a:r>
              <a:rPr lang="en-GB" sz="2000" b="0" dirty="0" smtClean="0"/>
              <a:t>: ‘a contestation of the excessive power granted to language to determine what is real…shifting to matters of practice/doings/actions’’ (</a:t>
            </a:r>
            <a:r>
              <a:rPr lang="en-GB" sz="2000" b="0" dirty="0" err="1" smtClean="0"/>
              <a:t>Barad</a:t>
            </a:r>
            <a:r>
              <a:rPr lang="en-GB" sz="2000" b="0" dirty="0" smtClean="0"/>
              <a:t>, 2003: 802)</a:t>
            </a:r>
            <a:br>
              <a:rPr lang="en-GB" sz="2000" b="0" dirty="0" smtClean="0"/>
            </a:br>
            <a:endParaRPr lang="en-GB" sz="2000" b="0" dirty="0" smtClean="0"/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‘The term </a:t>
            </a:r>
            <a:r>
              <a:rPr lang="en-US" sz="2000" b="1" dirty="0">
                <a:solidFill>
                  <a:schemeClr val="tx1"/>
                </a:solidFill>
              </a:rPr>
              <a:t>intra-action </a:t>
            </a:r>
            <a:r>
              <a:rPr lang="en-US" sz="2000" dirty="0">
                <a:solidFill>
                  <a:schemeClr val="tx1"/>
                </a:solidFill>
              </a:rPr>
              <a:t>as opposed to </a:t>
            </a:r>
            <a:r>
              <a:rPr lang="en-US" sz="2000" b="1" dirty="0">
                <a:solidFill>
                  <a:schemeClr val="tx1"/>
                </a:solidFill>
              </a:rPr>
              <a:t>interaction</a:t>
            </a:r>
            <a:r>
              <a:rPr lang="en-US" sz="2000" dirty="0">
                <a:solidFill>
                  <a:schemeClr val="tx1"/>
                </a:solidFill>
              </a:rPr>
              <a:t> is crucial because </a:t>
            </a:r>
            <a:r>
              <a:rPr lang="en-US" sz="2000" dirty="0" smtClean="0">
                <a:solidFill>
                  <a:schemeClr val="tx1"/>
                </a:solidFill>
              </a:rPr>
              <a:t>…it </a:t>
            </a:r>
            <a:r>
              <a:rPr lang="en-US" sz="2000" dirty="0">
                <a:solidFill>
                  <a:schemeClr val="tx1"/>
                </a:solidFill>
              </a:rPr>
              <a:t>captures an engagement of internally related yet unbounded elements that are in </a:t>
            </a:r>
            <a:r>
              <a:rPr lang="en-US" sz="2000" b="1" dirty="0">
                <a:solidFill>
                  <a:schemeClr val="tx1"/>
                </a:solidFill>
              </a:rPr>
              <a:t>the process of becoming </a:t>
            </a:r>
            <a:r>
              <a:rPr lang="en-US" sz="2000" dirty="0">
                <a:solidFill>
                  <a:schemeClr val="tx1"/>
                </a:solidFill>
              </a:rPr>
              <a:t>through their intra-action’ </a:t>
            </a:r>
            <a:r>
              <a:rPr lang="en-US" sz="2000" dirty="0" smtClean="0">
                <a:solidFill>
                  <a:schemeClr val="tx1"/>
                </a:solidFill>
              </a:rPr>
              <a:t>  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</a:rPr>
              <a:t>Knights, 2015:208)</a:t>
            </a:r>
          </a:p>
          <a:p>
            <a:pPr>
              <a:buFont typeface="Arial"/>
              <a:buChar char="•"/>
            </a:pP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49449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04056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/>
              <a:t>So, what’s distinctive?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08720"/>
            <a:ext cx="7704856" cy="6060008"/>
          </a:xfrm>
        </p:spPr>
        <p:txBody>
          <a:bodyPr>
            <a:normAutofit/>
          </a:bodyPr>
          <a:lstStyle/>
          <a:p>
            <a:r>
              <a:rPr lang="en-GB" dirty="0" smtClean="0"/>
              <a:t>Brings </a:t>
            </a:r>
            <a:r>
              <a:rPr lang="en-GB" b="1" dirty="0" smtClean="0"/>
              <a:t>materiality</a:t>
            </a:r>
            <a:r>
              <a:rPr lang="en-GB" dirty="0" smtClean="0"/>
              <a:t> to the forefront of organizational power relations and identity formation (</a:t>
            </a:r>
            <a:r>
              <a:rPr lang="en-GB" dirty="0" err="1" smtClean="0"/>
              <a:t>Bardon</a:t>
            </a:r>
            <a:r>
              <a:rPr lang="en-GB" dirty="0" smtClean="0"/>
              <a:t> et al, 2012)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Contests the notion of </a:t>
            </a:r>
            <a:r>
              <a:rPr lang="en-GB" b="1" dirty="0" smtClean="0"/>
              <a:t>self/subject </a:t>
            </a:r>
            <a:r>
              <a:rPr lang="en-GB" smtClean="0"/>
              <a:t>and </a:t>
            </a:r>
            <a:r>
              <a:rPr lang="en-GB"/>
              <a:t>identity as a stable entity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Has implications for understanding agency:</a:t>
            </a:r>
            <a:endParaRPr lang="en-GB" dirty="0"/>
          </a:p>
          <a:p>
            <a:endParaRPr lang="en-GB" dirty="0" smtClean="0"/>
          </a:p>
          <a:p>
            <a:pPr marL="295275" lvl="1" indent="0">
              <a:spcBef>
                <a:spcPts val="200"/>
              </a:spcBef>
              <a:buNone/>
            </a:pPr>
            <a:r>
              <a:rPr lang="en-GB" dirty="0"/>
              <a:t>‘not something someone or something has’ </a:t>
            </a:r>
          </a:p>
          <a:p>
            <a:pPr marL="295275" lvl="1" indent="0">
              <a:spcBef>
                <a:spcPts val="200"/>
              </a:spcBef>
              <a:buNone/>
            </a:pPr>
            <a:r>
              <a:rPr lang="en-GB" dirty="0"/>
              <a:t>but a matter of </a:t>
            </a:r>
            <a:r>
              <a:rPr lang="en-GB" b="1" dirty="0"/>
              <a:t>enacting </a:t>
            </a:r>
            <a:endParaRPr lang="en-GB" b="1" dirty="0" smtClean="0"/>
          </a:p>
          <a:p>
            <a:pPr marL="295275" lvl="1" indent="0">
              <a:spcBef>
                <a:spcPts val="200"/>
              </a:spcBef>
              <a:buNone/>
            </a:pPr>
            <a:r>
              <a:rPr lang="en-GB" dirty="0" smtClean="0"/>
              <a:t>‘</a:t>
            </a:r>
            <a:r>
              <a:rPr lang="en-GB" dirty="0"/>
              <a:t>iterative changes to </a:t>
            </a:r>
            <a:r>
              <a:rPr lang="en-GB" b="1" dirty="0"/>
              <a:t>particular </a:t>
            </a:r>
            <a:r>
              <a:rPr lang="en-GB" b="1" dirty="0" smtClean="0"/>
              <a:t>practices</a:t>
            </a:r>
            <a:r>
              <a:rPr lang="en-GB" dirty="0" smtClean="0"/>
              <a:t>…</a:t>
            </a:r>
          </a:p>
          <a:p>
            <a:pPr marL="295275" lvl="1" indent="0">
              <a:spcBef>
                <a:spcPts val="200"/>
              </a:spcBef>
              <a:buNone/>
            </a:pPr>
            <a:r>
              <a:rPr lang="en-GB" dirty="0" smtClean="0"/>
              <a:t>through </a:t>
            </a:r>
            <a:r>
              <a:rPr lang="en-GB" dirty="0"/>
              <a:t>the dynamics of </a:t>
            </a:r>
            <a:r>
              <a:rPr lang="en-GB" b="1" dirty="0"/>
              <a:t>intra-activity</a:t>
            </a:r>
            <a:r>
              <a:rPr lang="en-GB" dirty="0"/>
              <a:t>’ (</a:t>
            </a:r>
            <a:r>
              <a:rPr lang="en-GB" dirty="0" err="1"/>
              <a:t>Barad</a:t>
            </a:r>
            <a:r>
              <a:rPr lang="en-GB" dirty="0"/>
              <a:t>, 2007:178)</a:t>
            </a:r>
          </a:p>
          <a:p>
            <a:pPr lvl="2"/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5035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6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solidFill>
                  <a:srgbClr val="FFFFFF"/>
                </a:solidFill>
              </a:rPr>
              <a:t>Proposed format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078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100" dirty="0" smtClean="0">
                <a:solidFill>
                  <a:srgbClr val="FFFFFF"/>
                </a:solidFill>
              </a:rPr>
              <a:t>Identity: diverse perspectives (c.45mins)</a:t>
            </a:r>
          </a:p>
          <a:p>
            <a:pPr lvl="1">
              <a:buFont typeface="Arial"/>
              <a:buChar char="•"/>
            </a:pPr>
            <a:r>
              <a:rPr lang="en-GB" sz="2100" dirty="0" smtClean="0">
                <a:solidFill>
                  <a:srgbClr val="FFFFFF"/>
                </a:solidFill>
              </a:rPr>
              <a:t>Social identity approach (Juliette)</a:t>
            </a:r>
          </a:p>
          <a:p>
            <a:pPr lvl="1">
              <a:buFont typeface="Arial"/>
              <a:buChar char="•"/>
            </a:pPr>
            <a:r>
              <a:rPr lang="en-GB" sz="2100" dirty="0" smtClean="0">
                <a:solidFill>
                  <a:srgbClr val="FFFFFF"/>
                </a:solidFill>
              </a:rPr>
              <a:t>Identity work (Ali)</a:t>
            </a:r>
          </a:p>
          <a:p>
            <a:pPr lvl="1">
              <a:buFont typeface="Arial"/>
              <a:buChar char="•"/>
            </a:pPr>
            <a:r>
              <a:rPr lang="en-GB" sz="2100" dirty="0" smtClean="0">
                <a:solidFill>
                  <a:schemeClr val="bg1"/>
                </a:solidFill>
              </a:rPr>
              <a:t>Material discursive practices </a:t>
            </a:r>
            <a:r>
              <a:rPr lang="en-GB" sz="2100" dirty="0" smtClean="0">
                <a:solidFill>
                  <a:srgbClr val="FFFFFF"/>
                </a:solidFill>
              </a:rPr>
              <a:t>(Sandra and Caroline)</a:t>
            </a:r>
          </a:p>
          <a:p>
            <a:endParaRPr lang="en-GB" sz="2100" dirty="0" smtClean="0">
              <a:solidFill>
                <a:srgbClr val="FFFFFF"/>
              </a:solidFill>
            </a:endParaRPr>
          </a:p>
          <a:p>
            <a:r>
              <a:rPr lang="en-GB" sz="2100" dirty="0" smtClean="0">
                <a:solidFill>
                  <a:srgbClr val="FFFFFF"/>
                </a:solidFill>
              </a:rPr>
              <a:t>Small group facilitated discussion (c.45mins)</a:t>
            </a:r>
          </a:p>
          <a:p>
            <a:pPr marL="0" indent="0">
              <a:buNone/>
            </a:pPr>
            <a:endParaRPr lang="en-GB" sz="2100" dirty="0" smtClean="0">
              <a:solidFill>
                <a:srgbClr val="FFFFFF"/>
              </a:solidFill>
            </a:endParaRPr>
          </a:p>
          <a:p>
            <a:r>
              <a:rPr lang="en-GB" sz="2100" dirty="0" smtClean="0">
                <a:solidFill>
                  <a:srgbClr val="FFFFFF"/>
                </a:solidFill>
              </a:rPr>
              <a:t>Reconvening and feedback: </a:t>
            </a:r>
            <a:r>
              <a:rPr lang="en-GB" sz="2100" dirty="0">
                <a:solidFill>
                  <a:srgbClr val="FFFFFF"/>
                </a:solidFill>
              </a:rPr>
              <a:t>opening up new frontiers of identity research</a:t>
            </a:r>
            <a:r>
              <a:rPr lang="en-GB" sz="2100" dirty="0" smtClean="0">
                <a:solidFill>
                  <a:srgbClr val="FFFFFF"/>
                </a:solidFill>
                <a:effectLst/>
              </a:rPr>
              <a:t> </a:t>
            </a:r>
            <a:r>
              <a:rPr lang="en-GB" sz="2100" dirty="0" smtClean="0">
                <a:solidFill>
                  <a:srgbClr val="FFFFFF"/>
                </a:solidFill>
              </a:rPr>
              <a:t>(c.15mins)</a:t>
            </a:r>
            <a:endParaRPr lang="en-GB" sz="2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5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52626"/>
            <a:ext cx="8640960" cy="9807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/>
              <a:t>Possibilities for pushing the frontiers                   of identity research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5832648"/>
          </a:xfrm>
        </p:spPr>
        <p:txBody>
          <a:bodyPr/>
          <a:lstStyle/>
          <a:p>
            <a:r>
              <a:rPr lang="en-GB" dirty="0"/>
              <a:t>Challenging humanistic ideas of identity being a central </a:t>
            </a:r>
            <a:r>
              <a:rPr lang="en-GB" dirty="0" smtClean="0"/>
              <a:t>concern</a:t>
            </a:r>
            <a:br>
              <a:rPr lang="en-GB" dirty="0" smtClean="0"/>
            </a:br>
            <a:endParaRPr lang="en-GB" dirty="0"/>
          </a:p>
          <a:p>
            <a:r>
              <a:rPr lang="en-GB" dirty="0"/>
              <a:t>Attending to </a:t>
            </a:r>
            <a:r>
              <a:rPr lang="en-GB" b="1" dirty="0"/>
              <a:t>absent body </a:t>
            </a:r>
            <a:r>
              <a:rPr lang="en-GB" dirty="0"/>
              <a:t>in identity </a:t>
            </a:r>
            <a:r>
              <a:rPr lang="en-GB" dirty="0" smtClean="0"/>
              <a:t>studies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Embodied beings </a:t>
            </a:r>
            <a:r>
              <a:rPr lang="en-GB" b="1" dirty="0" smtClean="0"/>
              <a:t>entangled </a:t>
            </a:r>
            <a:r>
              <a:rPr lang="en-GB" dirty="0" smtClean="0"/>
              <a:t>with surrounding relations (others/non-human materiality/nature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A focus on material-discursive practices – </a:t>
            </a:r>
            <a:r>
              <a:rPr lang="en-GB" b="1" dirty="0" smtClean="0"/>
              <a:t>ethically engaged in an embodied way</a:t>
            </a:r>
            <a:r>
              <a:rPr lang="en-GB" dirty="0" smtClean="0"/>
              <a:t> with what we are doing 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5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16632"/>
            <a:ext cx="8424936" cy="6624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Identity as a </a:t>
            </a:r>
            <a:r>
              <a:rPr lang="en-US" sz="3200" b="1" dirty="0"/>
              <a:t>C</a:t>
            </a:r>
            <a:r>
              <a:rPr lang="en-US" sz="3200" b="1" dirty="0" smtClean="0"/>
              <a:t>entral </a:t>
            </a:r>
            <a:r>
              <a:rPr lang="en-US" sz="3200" b="1" dirty="0"/>
              <a:t>C</a:t>
            </a:r>
            <a:r>
              <a:rPr lang="en-US" sz="3200" b="1" dirty="0" smtClean="0"/>
              <a:t>oncern</a:t>
            </a:r>
            <a:br>
              <a:rPr lang="en-US" sz="3200" b="1" dirty="0" smtClean="0"/>
            </a:br>
            <a:endParaRPr lang="en-US" sz="3200" b="1" dirty="0" smtClean="0"/>
          </a:p>
          <a:p>
            <a:r>
              <a:rPr lang="en-US" dirty="0" smtClean="0"/>
              <a:t>Challenges taken-for-granted imperative to work on the self</a:t>
            </a:r>
          </a:p>
          <a:p>
            <a:pPr lvl="1"/>
            <a:r>
              <a:rPr lang="en-US" dirty="0" smtClean="0"/>
              <a:t> as a means to </a:t>
            </a:r>
            <a:r>
              <a:rPr lang="en-US" b="1" dirty="0" smtClean="0"/>
              <a:t>elevate</a:t>
            </a:r>
            <a:r>
              <a:rPr lang="en-US" dirty="0" smtClean="0"/>
              <a:t> and </a:t>
            </a:r>
            <a:r>
              <a:rPr lang="en-US" b="1" dirty="0" smtClean="0"/>
              <a:t>secure </a:t>
            </a:r>
            <a:r>
              <a:rPr lang="en-US" dirty="0" smtClean="0"/>
              <a:t>oneself, to </a:t>
            </a:r>
            <a:r>
              <a:rPr lang="en-US" b="1" dirty="0" smtClean="0"/>
              <a:t>escape</a:t>
            </a:r>
            <a:r>
              <a:rPr lang="en-US" dirty="0" smtClean="0"/>
              <a:t> from the present, and </a:t>
            </a:r>
            <a:r>
              <a:rPr lang="en-US" b="1" dirty="0" smtClean="0"/>
              <a:t>deny</a:t>
            </a:r>
            <a:r>
              <a:rPr lang="en-US" dirty="0" smtClean="0"/>
              <a:t> our own finitude (Becker, 1973)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Move towards </a:t>
            </a:r>
            <a:r>
              <a:rPr lang="en-US" b="1" dirty="0" smtClean="0"/>
              <a:t>knowing</a:t>
            </a:r>
            <a:r>
              <a:rPr lang="en-US" dirty="0" smtClean="0"/>
              <a:t> and </a:t>
            </a:r>
            <a:r>
              <a:rPr lang="en-US" b="1" dirty="0" smtClean="0"/>
              <a:t>being</a:t>
            </a:r>
            <a:r>
              <a:rPr lang="en-US" dirty="0" smtClean="0"/>
              <a:t>, rather than </a:t>
            </a:r>
            <a:r>
              <a:rPr lang="en-US" b="1" dirty="0" smtClean="0"/>
              <a:t>seeking</a:t>
            </a:r>
            <a:r>
              <a:rPr lang="en-US" dirty="0" smtClean="0"/>
              <a:t> and </a:t>
            </a:r>
            <a:r>
              <a:rPr lang="en-US" b="1" dirty="0" smtClean="0"/>
              <a:t>becoming</a:t>
            </a:r>
            <a:r>
              <a:rPr lang="en-US" dirty="0" smtClean="0"/>
              <a:t> (</a:t>
            </a:r>
            <a:r>
              <a:rPr lang="en-US" dirty="0"/>
              <a:t>Watts</a:t>
            </a:r>
            <a:r>
              <a:rPr lang="en-US" dirty="0" smtClean="0"/>
              <a:t>) to abandon the </a:t>
            </a:r>
            <a:r>
              <a:rPr lang="en-US" i="1" dirty="0" err="1" smtClean="0"/>
              <a:t>idee</a:t>
            </a:r>
            <a:r>
              <a:rPr lang="en-US" i="1" dirty="0" smtClean="0"/>
              <a:t> </a:t>
            </a:r>
            <a:r>
              <a:rPr lang="en-US" i="1" dirty="0" err="1" smtClean="0"/>
              <a:t>fixee</a:t>
            </a:r>
            <a:r>
              <a:rPr lang="en-US" i="1" dirty="0"/>
              <a:t> </a:t>
            </a:r>
            <a:r>
              <a:rPr lang="en-US" dirty="0" smtClean="0"/>
              <a:t>of </a:t>
            </a:r>
            <a:r>
              <a:rPr lang="en-US" dirty="0" err="1" smtClean="0"/>
              <a:t>self-fulfilment</a:t>
            </a:r>
            <a:r>
              <a:rPr lang="en-US" dirty="0" smtClean="0"/>
              <a:t> for:</a:t>
            </a:r>
          </a:p>
          <a:p>
            <a:pPr marL="577850" lvl="2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200" dirty="0" smtClean="0"/>
              <a:t>‘to pursue it is to pursue a constantly retreating phantom,               and the faster you chase it, the faster it runs ahead’</a:t>
            </a:r>
            <a:endParaRPr lang="en-US" dirty="0" smtClean="0"/>
          </a:p>
          <a:p>
            <a:r>
              <a:rPr lang="en-US" dirty="0" smtClean="0"/>
              <a:t>Later modernity has brought problems of ‘changing focus from </a:t>
            </a:r>
            <a:r>
              <a:rPr lang="en-US" b="1" i="1" dirty="0" smtClean="0"/>
              <a:t>what</a:t>
            </a:r>
            <a:r>
              <a:rPr lang="en-US" dirty="0" smtClean="0"/>
              <a:t> we are doing to the fascination of </a:t>
            </a:r>
            <a:r>
              <a:rPr lang="en-US" b="1" i="1" dirty="0" smtClean="0"/>
              <a:t>being the one </a:t>
            </a:r>
            <a:r>
              <a:rPr lang="en-US" dirty="0" smtClean="0"/>
              <a:t>doing it’ so we can ‘hide in the </a:t>
            </a:r>
            <a:r>
              <a:rPr lang="en-US" b="1" dirty="0" smtClean="0"/>
              <a:t>limitless concerns of identity</a:t>
            </a:r>
            <a:r>
              <a:rPr lang="en-US" dirty="0" smtClean="0"/>
              <a:t>’ (Ekman, 2013)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575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7272339" cy="836712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The </a:t>
            </a:r>
            <a:r>
              <a:rPr lang="en-GB" sz="2000" dirty="0" smtClean="0">
                <a:solidFill>
                  <a:schemeClr val="tx1"/>
                </a:solidFill>
              </a:rPr>
              <a:t>absent</a:t>
            </a:r>
            <a:r>
              <a:rPr lang="en-GB" sz="3200" dirty="0" smtClean="0">
                <a:solidFill>
                  <a:schemeClr val="tx1"/>
                </a:solidFill>
              </a:rPr>
              <a:t> body – almost always erased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4929411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67544" y="1052736"/>
            <a:ext cx="82809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Identity studies tend to ignore the body of the researcher (Clarke et al, 2014) and researched, it is </a:t>
            </a:r>
            <a:r>
              <a:rPr lang="en-US" sz="2000" b="1" dirty="0" smtClean="0">
                <a:solidFill>
                  <a:srgbClr val="000000"/>
                </a:solidFill>
              </a:rPr>
              <a:t>absent but present</a:t>
            </a:r>
            <a:r>
              <a:rPr lang="en-US" sz="2000" dirty="0" smtClean="0">
                <a:solidFill>
                  <a:srgbClr val="000000"/>
                </a:solidFill>
              </a:rPr>
              <a:t> (</a:t>
            </a:r>
            <a:r>
              <a:rPr lang="en-US" sz="2000" dirty="0" err="1" smtClean="0">
                <a:solidFill>
                  <a:srgbClr val="000000"/>
                </a:solidFill>
              </a:rPr>
              <a:t>Slutskaya</a:t>
            </a:r>
            <a:r>
              <a:rPr lang="en-US" sz="2000" dirty="0" smtClean="0">
                <a:solidFill>
                  <a:srgbClr val="000000"/>
                </a:solidFill>
              </a:rPr>
              <a:t> &amp; De Cook, 2008)</a:t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social agent is ‘</a:t>
            </a:r>
            <a:r>
              <a:rPr lang="en-US" sz="2000" b="1" dirty="0" smtClean="0">
                <a:solidFill>
                  <a:srgbClr val="000000"/>
                </a:solidFill>
              </a:rPr>
              <a:t>embodied and embedded</a:t>
            </a:r>
            <a:r>
              <a:rPr lang="en-US" sz="2000" dirty="0" smtClean="0">
                <a:solidFill>
                  <a:srgbClr val="000000"/>
                </a:solidFill>
              </a:rPr>
              <a:t>’ … ‘we should </a:t>
            </a:r>
            <a:r>
              <a:rPr lang="en-US" sz="2000" b="1" dirty="0" smtClean="0">
                <a:solidFill>
                  <a:srgbClr val="000000"/>
                </a:solidFill>
              </a:rPr>
              <a:t>use our bodies</a:t>
            </a:r>
            <a:r>
              <a:rPr lang="en-US" sz="2000" dirty="0" smtClean="0">
                <a:solidFill>
                  <a:srgbClr val="000000"/>
                </a:solidFill>
              </a:rPr>
              <a:t> to become better acquainted with the world we are studying’ (</a:t>
            </a:r>
            <a:r>
              <a:rPr lang="en-US" sz="2000" dirty="0" err="1" smtClean="0">
                <a:solidFill>
                  <a:srgbClr val="000000"/>
                </a:solidFill>
              </a:rPr>
              <a:t>Wacquant</a:t>
            </a:r>
            <a:r>
              <a:rPr lang="en-US" sz="2000" dirty="0" smtClean="0">
                <a:solidFill>
                  <a:srgbClr val="000000"/>
                </a:solidFill>
              </a:rPr>
              <a:t>, 2015:4)</a:t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</a:rPr>
              <a:t>Glesne</a:t>
            </a:r>
            <a:r>
              <a:rPr lang="en-US" sz="2000" dirty="0" smtClean="0">
                <a:solidFill>
                  <a:srgbClr val="000000"/>
                </a:solidFill>
              </a:rPr>
              <a:t> in doing fieldwork ‘you conduct two  research projects at the same time: one into your topic and </a:t>
            </a:r>
            <a:r>
              <a:rPr lang="en-US" sz="2000" b="1" dirty="0" smtClean="0">
                <a:solidFill>
                  <a:srgbClr val="000000"/>
                </a:solidFill>
              </a:rPr>
              <a:t>one into yourself</a:t>
            </a:r>
            <a:r>
              <a:rPr lang="en-US" sz="2000" dirty="0" smtClean="0">
                <a:solidFill>
                  <a:srgbClr val="000000"/>
                </a:solidFill>
              </a:rPr>
              <a:t>’ (2006: 126)</a:t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Decisions ‘can serve to keep people or </a:t>
            </a:r>
            <a:r>
              <a:rPr lang="en-US" sz="2000" b="1" dirty="0" smtClean="0">
                <a:solidFill>
                  <a:srgbClr val="000000"/>
                </a:solidFill>
              </a:rPr>
              <a:t>events at a distance</a:t>
            </a:r>
            <a:r>
              <a:rPr lang="en-US" sz="2000" dirty="0" smtClean="0">
                <a:solidFill>
                  <a:srgbClr val="000000"/>
                </a:solidFill>
              </a:rPr>
              <a:t>’ (</a:t>
            </a:r>
            <a:r>
              <a:rPr lang="en-US" sz="2000" dirty="0" err="1" smtClean="0">
                <a:solidFill>
                  <a:srgbClr val="000000"/>
                </a:solidFill>
              </a:rPr>
              <a:t>Maile</a:t>
            </a:r>
            <a:r>
              <a:rPr lang="en-US" sz="2000" dirty="0" smtClean="0">
                <a:solidFill>
                  <a:srgbClr val="000000"/>
                </a:solidFill>
              </a:rPr>
              <a:t>, 2014: 112)</a:t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Disembodied research = subject/object as seemingly separate, but research is practice based = </a:t>
            </a:r>
            <a:r>
              <a:rPr lang="en-US" sz="2000" b="1" dirty="0" smtClean="0">
                <a:solidFill>
                  <a:srgbClr val="000000"/>
                </a:solidFill>
              </a:rPr>
              <a:t>the ‘doing’ and ‘performing</a:t>
            </a:r>
            <a:r>
              <a:rPr lang="en-US" sz="2000" dirty="0" smtClean="0">
                <a:solidFill>
                  <a:srgbClr val="000000"/>
                </a:solidFill>
              </a:rPr>
              <a:t>’ make the </a:t>
            </a:r>
            <a:r>
              <a:rPr lang="en-US" sz="2000" b="1" dirty="0" smtClean="0">
                <a:solidFill>
                  <a:srgbClr val="000000"/>
                </a:solidFill>
              </a:rPr>
              <a:t>subject and object difficult to disentangle from mutually constituted practices of enactment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</a:rPr>
              <a:t>Mol</a:t>
            </a:r>
            <a:r>
              <a:rPr lang="en-US" sz="2000" dirty="0" smtClean="0">
                <a:solidFill>
                  <a:srgbClr val="000000"/>
                </a:solidFill>
              </a:rPr>
              <a:t>, 2002)</a:t>
            </a:r>
          </a:p>
          <a:p>
            <a:pPr marL="285750" indent="-285750" defTabSz="914400">
              <a:buFont typeface="Arial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 defTabSz="914400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5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24936" cy="93610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800" dirty="0" smtClean="0">
                <a:solidFill>
                  <a:schemeClr val="tx1"/>
                </a:solidFill>
              </a:rPr>
              <a:t>Embodied beings are entangled with and       inseparable from surrounding relations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136904" cy="532859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In the act of putting everything at a </a:t>
            </a:r>
            <a:r>
              <a:rPr lang="en-GB" b="1" dirty="0" smtClean="0"/>
              <a:t>distance</a:t>
            </a:r>
            <a:r>
              <a:rPr lang="en-GB" dirty="0" smtClean="0"/>
              <a:t> so as to </a:t>
            </a:r>
            <a:r>
              <a:rPr lang="en-GB" b="1" dirty="0" smtClean="0"/>
              <a:t>describe and control it</a:t>
            </a:r>
            <a:r>
              <a:rPr lang="en-GB" dirty="0" smtClean="0"/>
              <a:t>, we have </a:t>
            </a:r>
            <a:r>
              <a:rPr lang="en-GB" b="1" dirty="0" smtClean="0"/>
              <a:t>orphaned ourselves</a:t>
            </a:r>
            <a:r>
              <a:rPr lang="en-GB" dirty="0" smtClean="0"/>
              <a:t> from the surrounding </a:t>
            </a:r>
            <a:r>
              <a:rPr lang="en-GB" b="1" dirty="0" smtClean="0"/>
              <a:t>world</a:t>
            </a:r>
            <a:r>
              <a:rPr lang="en-GB" dirty="0" smtClean="0"/>
              <a:t> and from </a:t>
            </a:r>
            <a:r>
              <a:rPr lang="en-GB" b="1" dirty="0" smtClean="0"/>
              <a:t>our own bodies</a:t>
            </a:r>
            <a:r>
              <a:rPr lang="en-GB" b="1" dirty="0"/>
              <a:t> </a:t>
            </a:r>
            <a:r>
              <a:rPr lang="en-GB" dirty="0" smtClean="0"/>
              <a:t>(Watts)</a:t>
            </a:r>
          </a:p>
          <a:p>
            <a:r>
              <a:rPr lang="en-GB" dirty="0" smtClean="0"/>
              <a:t>The relationship between </a:t>
            </a:r>
            <a:r>
              <a:rPr lang="en-GB" b="1" dirty="0" smtClean="0"/>
              <a:t>self and society </a:t>
            </a:r>
            <a:r>
              <a:rPr lang="en-GB" dirty="0" smtClean="0"/>
              <a:t>is rather an ‘unrelenting, </a:t>
            </a:r>
            <a:r>
              <a:rPr lang="en-GB" b="1" dirty="0" smtClean="0"/>
              <a:t>inter and intra-dependent, co-constituting </a:t>
            </a:r>
            <a:r>
              <a:rPr lang="en-GB" dirty="0" smtClean="0"/>
              <a:t>phenomenon (</a:t>
            </a:r>
            <a:r>
              <a:rPr lang="en-GB" dirty="0" err="1" smtClean="0"/>
              <a:t>Barad</a:t>
            </a:r>
            <a:r>
              <a:rPr lang="en-GB" dirty="0" smtClean="0"/>
              <a:t>, 2007)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r>
              <a:rPr lang="en-GB" dirty="0" smtClean="0"/>
              <a:t>Identity often reinforces its hierarchical/political construction involving </a:t>
            </a:r>
            <a:r>
              <a:rPr lang="en-GB" b="1" dirty="0" smtClean="0"/>
              <a:t>normative assumptions </a:t>
            </a:r>
            <a:r>
              <a:rPr lang="en-GB" dirty="0" smtClean="0"/>
              <a:t>– </a:t>
            </a:r>
            <a:r>
              <a:rPr lang="en-GB" b="1" dirty="0" smtClean="0"/>
              <a:t>marked identities</a:t>
            </a:r>
            <a:r>
              <a:rPr lang="en-GB" dirty="0" smtClean="0"/>
              <a:t> (</a:t>
            </a:r>
            <a:r>
              <a:rPr lang="en-GB" dirty="0" err="1" smtClean="0"/>
              <a:t>Laclau</a:t>
            </a:r>
            <a:r>
              <a:rPr lang="en-GB" dirty="0" smtClean="0"/>
              <a:t>) Man/Woman, White/Black, Human-animal/animal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Materiality is embedded within self/identity as ‘a </a:t>
            </a:r>
            <a:r>
              <a:rPr lang="en-GB" b="1" dirty="0" smtClean="0"/>
              <a:t>complex web of entanglements</a:t>
            </a:r>
            <a:r>
              <a:rPr lang="en-GB" dirty="0" smtClean="0"/>
              <a:t>, the boundaries of which are fluid and fragile’ (</a:t>
            </a:r>
            <a:r>
              <a:rPr lang="en-GB" dirty="0" err="1" smtClean="0"/>
              <a:t>Barad</a:t>
            </a:r>
            <a:r>
              <a:rPr lang="en-GB" dirty="0" smtClean="0"/>
              <a:t>, 2007) rather than ‘distinct and comparatively </a:t>
            </a:r>
            <a:r>
              <a:rPr lang="en-GB" b="1" dirty="0" smtClean="0"/>
              <a:t>“fixed” </a:t>
            </a:r>
            <a:r>
              <a:rPr lang="en-GB" dirty="0" smtClean="0"/>
              <a:t>identities’  (Knights, 2015)</a:t>
            </a:r>
            <a:br>
              <a:rPr lang="en-GB" dirty="0" smtClean="0"/>
            </a:br>
            <a:endParaRPr lang="en-GB" dirty="0" smtClean="0"/>
          </a:p>
          <a:p>
            <a:pPr algn="just"/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6610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48464" cy="72008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400" dirty="0" smtClean="0">
                <a:solidFill>
                  <a:schemeClr val="tx1"/>
                </a:solidFill>
              </a:rPr>
              <a:t>Focus on material-discursive practices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 = ethically/embodied engagement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48680"/>
            <a:ext cx="8712968" cy="63093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Spinoza invites us to </a:t>
            </a:r>
            <a:r>
              <a:rPr lang="en-GB" b="1" dirty="0" smtClean="0"/>
              <a:t>‘really be there’ </a:t>
            </a:r>
            <a:r>
              <a:rPr lang="en-GB" dirty="0" smtClean="0"/>
              <a:t>in the social  </a:t>
            </a:r>
            <a:r>
              <a:rPr lang="en-GB" dirty="0"/>
              <a:t>(</a:t>
            </a:r>
            <a:r>
              <a:rPr lang="en-GB" dirty="0" err="1"/>
              <a:t>Negri</a:t>
            </a:r>
            <a:r>
              <a:rPr lang="en-GB" dirty="0"/>
              <a:t>, </a:t>
            </a:r>
            <a:r>
              <a:rPr lang="en-GB" dirty="0" smtClean="0"/>
              <a:t>2013)</a:t>
            </a:r>
            <a:r>
              <a:rPr lang="en-GB" dirty="0"/>
              <a:t>. </a:t>
            </a:r>
            <a:r>
              <a:rPr lang="en-GB" dirty="0" smtClean="0"/>
              <a:t>This implies </a:t>
            </a:r>
            <a:r>
              <a:rPr lang="en-GB" dirty="0"/>
              <a:t>a fully embodied and engaged presence, </a:t>
            </a:r>
            <a:r>
              <a:rPr lang="en-GB" dirty="0" smtClean="0"/>
              <a:t>without detached/narrow/ cognitive/controlled ‘hoax of egocentricity’ 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Post-humanism opposes individualism and ideals of enlightenment autonomy/rationality/anthropocentricism without abandoning or dismissing all humanistic values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Opens up possibilities for ethically engaged embodied experiences with ‘our responsibility to the other who is different from us but to whom we cannot be indifferent’ (</a:t>
            </a:r>
            <a:r>
              <a:rPr lang="en-GB" dirty="0" err="1" smtClean="0"/>
              <a:t>Levinas</a:t>
            </a:r>
            <a:r>
              <a:rPr lang="en-GB" dirty="0" smtClean="0"/>
              <a:t>, 1985: 95) 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Antidote to legitimising tendencies to ‘trample all over other people’ (Harding 2016: 75)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7655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1612"/>
            <a:ext cx="7992888" cy="562075"/>
          </a:xfrm>
        </p:spPr>
        <p:txBody>
          <a:bodyPr/>
          <a:lstStyle/>
          <a:p>
            <a:r>
              <a:rPr lang="en-US" sz="2800" dirty="0" smtClean="0"/>
              <a:t>References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92696"/>
            <a:ext cx="8280920" cy="5976664"/>
          </a:xfrm>
        </p:spPr>
        <p:txBody>
          <a:bodyPr>
            <a:normAutofit fontScale="25000" lnSpcReduction="20000"/>
          </a:bodyPr>
          <a:lstStyle/>
          <a:p>
            <a:r>
              <a:rPr lang="en-US" b="1" dirty="0"/>
              <a:t> </a:t>
            </a:r>
            <a:endParaRPr lang="en-GB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4800" dirty="0" err="1"/>
              <a:t>Barad</a:t>
            </a:r>
            <a:r>
              <a:rPr lang="en-GB" sz="4800" dirty="0"/>
              <a:t>, K. (2003) </a:t>
            </a:r>
            <a:r>
              <a:rPr lang="en-GB" sz="4800" dirty="0" err="1"/>
              <a:t>Posthumanist</a:t>
            </a:r>
            <a:r>
              <a:rPr lang="en-GB" sz="4800" dirty="0"/>
              <a:t> performativity: Toward an understanding of how matter comes to matter, </a:t>
            </a:r>
            <a:r>
              <a:rPr lang="en-GB" sz="4800" i="1" dirty="0"/>
              <a:t>Signs, 28(3), 801-831</a:t>
            </a:r>
            <a:r>
              <a:rPr lang="en-GB" sz="4800" i="1" dirty="0" smtClean="0"/>
              <a:t>.</a:t>
            </a:r>
            <a:endParaRPr lang="en-GB" sz="48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4800" dirty="0" err="1"/>
              <a:t>Barad</a:t>
            </a:r>
            <a:r>
              <a:rPr lang="en-GB" sz="4800" dirty="0"/>
              <a:t>, K. (2007) </a:t>
            </a:r>
            <a:r>
              <a:rPr lang="en-GB" sz="4800" i="1" dirty="0"/>
              <a:t>Meeting the universe halfway: Quantum physics and the entanglement of matter and meaning, Durham, NC: Duke University Press</a:t>
            </a:r>
            <a:r>
              <a:rPr lang="en-GB" sz="4800" i="1" dirty="0" smtClean="0"/>
              <a:t>.</a:t>
            </a:r>
            <a:endParaRPr lang="en-GB" sz="48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4800" dirty="0" err="1"/>
              <a:t>Bardon</a:t>
            </a:r>
            <a:r>
              <a:rPr lang="en-GB" sz="4800" dirty="0"/>
              <a:t>, T., Clegg, S., &amp; </a:t>
            </a:r>
            <a:r>
              <a:rPr lang="en-GB" sz="4800" dirty="0" err="1"/>
              <a:t>Josserand</a:t>
            </a:r>
            <a:r>
              <a:rPr lang="en-GB" sz="4800" dirty="0"/>
              <a:t>, E. (2012) Exploring identity construction from a critical management perspective: a research agenda, </a:t>
            </a:r>
            <a:r>
              <a:rPr lang="en-GB" sz="4800" i="1" dirty="0" err="1"/>
              <a:t>M@n@gement</a:t>
            </a:r>
            <a:r>
              <a:rPr lang="en-GB" sz="4800" i="1" dirty="0"/>
              <a:t>, 15(4), 351-366</a:t>
            </a:r>
            <a:r>
              <a:rPr lang="en-GB" sz="4800" i="1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4800" dirty="0"/>
              <a:t>Becker, E. (1973) </a:t>
            </a:r>
            <a:r>
              <a:rPr lang="en-GB" sz="4800" i="1" dirty="0"/>
              <a:t>The Denial of Death.</a:t>
            </a:r>
            <a:r>
              <a:rPr lang="en-GB" sz="4800" dirty="0"/>
              <a:t> New York: Free Press</a:t>
            </a:r>
            <a:r>
              <a:rPr lang="en-GB" sz="4800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4800" dirty="0"/>
              <a:t>Clarke, C., </a:t>
            </a:r>
            <a:r>
              <a:rPr lang="en-GB" sz="4800" dirty="0" err="1"/>
              <a:t>Broussine</a:t>
            </a:r>
            <a:r>
              <a:rPr lang="en-GB" sz="4800" dirty="0"/>
              <a:t>, M., &amp; Watts, L. (Eds.). (2014). </a:t>
            </a:r>
            <a:r>
              <a:rPr lang="en-GB" sz="4800" i="1" dirty="0"/>
              <a:t>Researching with Feeling: The Emotional Aspects of Social and Organizational Research</a:t>
            </a:r>
            <a:r>
              <a:rPr lang="en-GB" sz="4800" dirty="0"/>
              <a:t>. </a:t>
            </a:r>
            <a:r>
              <a:rPr lang="en-GB" sz="4800" dirty="0" err="1"/>
              <a:t>Routledge</a:t>
            </a:r>
            <a:r>
              <a:rPr lang="en-GB" sz="4800" dirty="0"/>
              <a:t>. </a:t>
            </a:r>
            <a:endParaRPr lang="en-GB" sz="48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dirty="0"/>
              <a:t>Ekman, S. (2013). Work as Limitless Potential − how managers and employees seduce each other through dynamics of mutual recognition. </a:t>
            </a:r>
            <a:r>
              <a:rPr lang="en-US" sz="4800" i="1" dirty="0"/>
              <a:t>Human Relations, </a:t>
            </a:r>
            <a:r>
              <a:rPr lang="en-US" sz="4800" b="1" dirty="0"/>
              <a:t>66</a:t>
            </a:r>
            <a:r>
              <a:rPr lang="en-US" sz="4800" dirty="0"/>
              <a:t>, 9, pp.1159-1181</a:t>
            </a:r>
            <a:r>
              <a:rPr lang="en-US" sz="4800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dirty="0" err="1" smtClean="0"/>
              <a:t>Glesne</a:t>
            </a:r>
            <a:r>
              <a:rPr lang="en-US" sz="4800" dirty="0" smtClean="0"/>
              <a:t>, C. (2016) </a:t>
            </a:r>
            <a:r>
              <a:rPr lang="en-US" sz="4800" i="1" dirty="0" smtClean="0"/>
              <a:t>Becoming Qualitative Researchers An Introduction</a:t>
            </a:r>
            <a:endParaRPr lang="en-GB" sz="48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4800" dirty="0" err="1"/>
              <a:t>Kleinman</a:t>
            </a:r>
            <a:r>
              <a:rPr lang="en-GB" sz="4800" dirty="0"/>
              <a:t>, A (2012), Intra-actions – An interview of Karen </a:t>
            </a:r>
            <a:r>
              <a:rPr lang="en-GB" sz="4800" dirty="0" err="1"/>
              <a:t>Barad</a:t>
            </a:r>
            <a:r>
              <a:rPr lang="en-GB" sz="4800" dirty="0"/>
              <a:t>, </a:t>
            </a:r>
            <a:r>
              <a:rPr lang="en-GB" sz="4800" i="1" dirty="0"/>
              <a:t>Mousse, </a:t>
            </a:r>
            <a:r>
              <a:rPr lang="en-GB" sz="4800" dirty="0"/>
              <a:t>34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4800" dirty="0"/>
              <a:t>Knights, David (2015) Binaries need to shatter for bodies to matter: Do disembodied masculinities undermine organizational ethics? Organization, 22(2), 200-216 </a:t>
            </a:r>
            <a:endParaRPr lang="en-GB" sz="48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4800" dirty="0" err="1" smtClean="0"/>
              <a:t>Levinas</a:t>
            </a:r>
            <a:r>
              <a:rPr lang="en-GB" sz="4800" dirty="0" smtClean="0"/>
              <a:t>, E. (1985) </a:t>
            </a:r>
            <a:r>
              <a:rPr lang="en-GB" sz="4800" i="1" dirty="0" smtClean="0"/>
              <a:t>Ethics and Infinity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4800" dirty="0" err="1"/>
              <a:t>Maile</a:t>
            </a:r>
            <a:r>
              <a:rPr lang="en-GB" sz="4800" dirty="0"/>
              <a:t>, S</a:t>
            </a:r>
            <a:r>
              <a:rPr lang="en-GB" sz="4800" dirty="0" smtClean="0"/>
              <a:t>. (2014</a:t>
            </a:r>
            <a:r>
              <a:rPr lang="en-GB" sz="4800" dirty="0"/>
              <a:t>)</a:t>
            </a:r>
            <a:r>
              <a:rPr lang="en-GB" sz="4800" dirty="0" smtClean="0"/>
              <a:t> </a:t>
            </a:r>
            <a:r>
              <a:rPr lang="en-GB" sz="4800" dirty="0"/>
              <a:t>Not researching where we grew up. Researching with Feeling: The Emotional Aspects of Social and Organizational Research, p.111</a:t>
            </a:r>
            <a:r>
              <a:rPr lang="en-GB" sz="4800" dirty="0" smtClean="0"/>
              <a:t>.</a:t>
            </a:r>
            <a:endParaRPr lang="en-GB" sz="4800" i="1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dirty="0" err="1"/>
              <a:t>Mol</a:t>
            </a:r>
            <a:r>
              <a:rPr lang="en-US" sz="4800" dirty="0"/>
              <a:t>, A (2002) </a:t>
            </a:r>
            <a:r>
              <a:rPr lang="en-US" sz="4800" i="1" dirty="0"/>
              <a:t>The Body Multiple: Ontology in Medical Practice</a:t>
            </a:r>
            <a:r>
              <a:rPr lang="en-US" sz="4800" dirty="0"/>
              <a:t>, Duke University Press Books. </a:t>
            </a:r>
            <a:endParaRPr lang="en-GB" sz="48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4800" dirty="0" err="1"/>
              <a:t>Negri</a:t>
            </a:r>
            <a:r>
              <a:rPr lang="en-GB" sz="4800" dirty="0"/>
              <a:t>, A (2013) </a:t>
            </a:r>
            <a:r>
              <a:rPr lang="en-GB" sz="4800" i="1" dirty="0"/>
              <a:t>Spinoza for Our Time</a:t>
            </a:r>
            <a:r>
              <a:rPr lang="en-GB" sz="4800" dirty="0"/>
              <a:t>, New York: Columbia Univ. Press, Kindle.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4800" dirty="0" err="1"/>
              <a:t>Slutskaya</a:t>
            </a:r>
            <a:r>
              <a:rPr lang="en-GB" sz="4800" dirty="0"/>
              <a:t>, </a:t>
            </a:r>
            <a:r>
              <a:rPr lang="en-GB" sz="4800" dirty="0" smtClean="0"/>
              <a:t>N </a:t>
            </a:r>
            <a:r>
              <a:rPr lang="en-GB" sz="4800" dirty="0"/>
              <a:t>and De Cock, </a:t>
            </a:r>
            <a:r>
              <a:rPr lang="en-GB" sz="4800" dirty="0" smtClean="0"/>
              <a:t>C(2008</a:t>
            </a:r>
            <a:r>
              <a:rPr lang="en-GB" sz="4800" dirty="0"/>
              <a:t>) The body dances: Carnival dance and organization, Organization, 15(6), 851-</a:t>
            </a:r>
            <a:r>
              <a:rPr lang="en-GB" sz="4800" dirty="0" smtClean="0"/>
              <a:t>868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4800" dirty="0" err="1" smtClean="0"/>
              <a:t>Wacquant</a:t>
            </a:r>
            <a:r>
              <a:rPr lang="en-GB" sz="4800" dirty="0"/>
              <a:t>, L (2015)  For a sociology of flesh and blood. </a:t>
            </a:r>
            <a:r>
              <a:rPr lang="en-GB" sz="4800" i="1" dirty="0"/>
              <a:t>Qualitative Sociology</a:t>
            </a:r>
            <a:r>
              <a:rPr lang="en-GB" sz="4800" dirty="0"/>
              <a:t>, </a:t>
            </a:r>
            <a:r>
              <a:rPr lang="en-GB" sz="4800" i="1" dirty="0"/>
              <a:t>38</a:t>
            </a:r>
            <a:r>
              <a:rPr lang="en-GB" sz="4800" dirty="0"/>
              <a:t>(1</a:t>
            </a:r>
            <a:r>
              <a:rPr lang="en-GB" sz="4800"/>
              <a:t>), </a:t>
            </a:r>
            <a:r>
              <a:rPr lang="en-GB" sz="4800" smtClean="0"/>
              <a:t>1-11 </a:t>
            </a:r>
            <a:endParaRPr lang="en-GB" sz="48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4800" dirty="0"/>
              <a:t>Watts, A. (1966)  </a:t>
            </a:r>
            <a:r>
              <a:rPr lang="en-GB" sz="4800" i="1" dirty="0"/>
              <a:t>The Book: On the taboo against knowing who you are</a:t>
            </a:r>
            <a:r>
              <a:rPr lang="en-GB" sz="4800" dirty="0"/>
              <a:t>. Pantheon Books.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2116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542" y="2769557"/>
            <a:ext cx="2751760" cy="650795"/>
          </a:xfrm>
        </p:spPr>
        <p:txBody>
          <a:bodyPr>
            <a:normAutofit/>
          </a:bodyPr>
          <a:lstStyle/>
          <a:p>
            <a:pPr algn="l"/>
            <a:r>
              <a:rPr lang="en-US" sz="3200" b="1" i="1" dirty="0" smtClean="0">
                <a:solidFill>
                  <a:schemeClr val="bg1"/>
                </a:solidFill>
              </a:rPr>
              <a:t>Individually …..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2268" y="502459"/>
            <a:ext cx="5623754" cy="4708525"/>
          </a:xfrm>
        </p:spPr>
        <p:txBody>
          <a:bodyPr>
            <a:normAutofit/>
          </a:bodyPr>
          <a:lstStyle/>
          <a:p>
            <a:r>
              <a:rPr lang="en-GB" sz="2100" dirty="0" smtClean="0">
                <a:solidFill>
                  <a:schemeClr val="bg1"/>
                </a:solidFill>
              </a:rPr>
              <a:t>Position yourself and your research in relation to </a:t>
            </a:r>
            <a:r>
              <a:rPr lang="en-GB" sz="2100" b="1" i="1" u="sng" dirty="0" smtClean="0">
                <a:solidFill>
                  <a:schemeClr val="bg1"/>
                </a:solidFill>
              </a:rPr>
              <a:t>one</a:t>
            </a:r>
            <a:r>
              <a:rPr lang="en-GB" sz="2100" dirty="0" smtClean="0">
                <a:solidFill>
                  <a:schemeClr val="bg1"/>
                </a:solidFill>
              </a:rPr>
              <a:t> of these approaches/streams discussed </a:t>
            </a:r>
          </a:p>
          <a:p>
            <a:pPr marL="896938" lvl="1" indent="-274638"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chemeClr val="bg1"/>
                </a:solidFill>
              </a:rPr>
              <a:t>… or consider which approach/stream might be most beneficial to you … or has struck you as interesting, different ……</a:t>
            </a:r>
          </a:p>
          <a:p>
            <a:pPr marL="0" indent="0">
              <a:buNone/>
            </a:pPr>
            <a:endParaRPr lang="en-GB" sz="2100" dirty="0" smtClean="0">
              <a:solidFill>
                <a:schemeClr val="bg1"/>
              </a:solidFill>
            </a:endParaRPr>
          </a:p>
          <a:p>
            <a:r>
              <a:rPr lang="en-GB" sz="2100" dirty="0" smtClean="0">
                <a:solidFill>
                  <a:schemeClr val="bg1"/>
                </a:solidFill>
              </a:rPr>
              <a:t>Forms groups based around these approaches/streams</a:t>
            </a:r>
            <a:endParaRPr lang="en-GB" sz="2100" dirty="0">
              <a:solidFill>
                <a:schemeClr val="bg1"/>
              </a:solidFill>
            </a:endParaRPr>
          </a:p>
          <a:p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19" y="274638"/>
            <a:ext cx="2504621" cy="2582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508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518" y="2590038"/>
            <a:ext cx="2336791" cy="597701"/>
          </a:xfrm>
        </p:spPr>
        <p:txBody>
          <a:bodyPr>
            <a:normAutofit/>
          </a:bodyPr>
          <a:lstStyle/>
          <a:p>
            <a:pPr algn="l"/>
            <a:r>
              <a:rPr lang="en-US" sz="3200" b="1" i="1" dirty="0" smtClean="0">
                <a:solidFill>
                  <a:schemeClr val="bg1"/>
                </a:solidFill>
              </a:rPr>
              <a:t>In groups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6727" y="432020"/>
            <a:ext cx="5402524" cy="517143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100" dirty="0" smtClean="0">
                <a:solidFill>
                  <a:schemeClr val="bg1"/>
                </a:solidFill>
              </a:rPr>
              <a:t>Discuss this chosen </a:t>
            </a:r>
            <a:r>
              <a:rPr lang="en-GB" sz="2100" dirty="0">
                <a:solidFill>
                  <a:schemeClr val="bg1"/>
                </a:solidFill>
              </a:rPr>
              <a:t>identity </a:t>
            </a:r>
            <a:r>
              <a:rPr lang="en-GB" sz="2100" dirty="0" smtClean="0">
                <a:solidFill>
                  <a:schemeClr val="bg1"/>
                </a:solidFill>
              </a:rPr>
              <a:t>approach/stream </a:t>
            </a:r>
            <a:r>
              <a:rPr lang="en-GB" sz="2100" dirty="0">
                <a:solidFill>
                  <a:schemeClr val="bg1"/>
                </a:solidFill>
              </a:rPr>
              <a:t>within the context </a:t>
            </a:r>
            <a:r>
              <a:rPr lang="en-GB" sz="2100" dirty="0" smtClean="0">
                <a:solidFill>
                  <a:schemeClr val="bg1"/>
                </a:solidFill>
              </a:rPr>
              <a:t>of your own </a:t>
            </a:r>
            <a:r>
              <a:rPr lang="en-GB" sz="2100" dirty="0">
                <a:solidFill>
                  <a:schemeClr val="bg1"/>
                </a:solidFill>
              </a:rPr>
              <a:t>past, current or future </a:t>
            </a:r>
            <a:r>
              <a:rPr lang="en-GB" sz="2100" dirty="0" smtClean="0">
                <a:solidFill>
                  <a:schemeClr val="bg1"/>
                </a:solidFill>
              </a:rPr>
              <a:t>research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100" dirty="0" smtClean="0">
                <a:solidFill>
                  <a:schemeClr val="bg1"/>
                </a:solidFill>
              </a:rPr>
              <a:t>Within the group, are you able to identify fruitful </a:t>
            </a:r>
            <a:r>
              <a:rPr lang="en-GB" sz="2100" dirty="0">
                <a:solidFill>
                  <a:schemeClr val="bg1"/>
                </a:solidFill>
              </a:rPr>
              <a:t>dialogues that might be had between </a:t>
            </a:r>
            <a:r>
              <a:rPr lang="en-GB" sz="2100" dirty="0" smtClean="0">
                <a:solidFill>
                  <a:schemeClr val="bg1"/>
                </a:solidFill>
              </a:rPr>
              <a:t>this </a:t>
            </a:r>
            <a:r>
              <a:rPr lang="en-GB" sz="2100" dirty="0">
                <a:solidFill>
                  <a:schemeClr val="bg1"/>
                </a:solidFill>
              </a:rPr>
              <a:t>identity stream and different subjects and </a:t>
            </a:r>
            <a:r>
              <a:rPr lang="en-GB" sz="2100" dirty="0" smtClean="0">
                <a:solidFill>
                  <a:schemeClr val="bg1"/>
                </a:solidFill>
              </a:rPr>
              <a:t>disciplines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100" dirty="0" smtClean="0">
                <a:solidFill>
                  <a:schemeClr val="bg1"/>
                </a:solidFill>
              </a:rPr>
              <a:t>Consider:</a:t>
            </a:r>
          </a:p>
          <a:p>
            <a:pPr marL="722313" indent="-2746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100" dirty="0" smtClean="0">
                <a:solidFill>
                  <a:schemeClr val="bg1"/>
                </a:solidFill>
              </a:rPr>
              <a:t>what </a:t>
            </a:r>
            <a:r>
              <a:rPr lang="en-GB" sz="2100" dirty="0">
                <a:solidFill>
                  <a:schemeClr val="bg1"/>
                </a:solidFill>
              </a:rPr>
              <a:t>the future “frontiers” of identity research might </a:t>
            </a:r>
            <a:r>
              <a:rPr lang="en-GB" sz="2100" dirty="0" smtClean="0">
                <a:solidFill>
                  <a:schemeClr val="bg1"/>
                </a:solidFill>
              </a:rPr>
              <a:t>be?</a:t>
            </a:r>
          </a:p>
          <a:p>
            <a:pPr marL="722313" indent="-2746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100" dirty="0" smtClean="0">
                <a:solidFill>
                  <a:schemeClr val="bg1"/>
                </a:solidFill>
              </a:rPr>
              <a:t>what </a:t>
            </a:r>
            <a:r>
              <a:rPr lang="en-GB" sz="2100" dirty="0">
                <a:solidFill>
                  <a:schemeClr val="bg1"/>
                </a:solidFill>
              </a:rPr>
              <a:t>particular problems such frontiers might </a:t>
            </a:r>
            <a:r>
              <a:rPr lang="en-GB" sz="2100" dirty="0" smtClean="0">
                <a:solidFill>
                  <a:schemeClr val="bg1"/>
                </a:solidFill>
              </a:rPr>
              <a:t>address?</a:t>
            </a:r>
          </a:p>
          <a:p>
            <a:pPr marL="722313" indent="-274638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100" dirty="0" smtClean="0">
                <a:solidFill>
                  <a:schemeClr val="bg1"/>
                </a:solidFill>
              </a:rPr>
              <a:t>what </a:t>
            </a:r>
            <a:r>
              <a:rPr lang="en-GB" sz="2100" dirty="0">
                <a:solidFill>
                  <a:schemeClr val="bg1"/>
                </a:solidFill>
              </a:rPr>
              <a:t>new problems such frontiers might open </a:t>
            </a:r>
            <a:r>
              <a:rPr lang="en-GB" sz="2100" dirty="0" smtClean="0">
                <a:solidFill>
                  <a:schemeClr val="bg1"/>
                </a:solidFill>
              </a:rPr>
              <a:t>up?</a:t>
            </a:r>
            <a:endParaRPr lang="en-GB" sz="21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07" y="410920"/>
            <a:ext cx="2993819" cy="2291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476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Drawing conclusions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 smtClean="0">
                <a:solidFill>
                  <a:schemeClr val="bg1"/>
                </a:solidFill>
              </a:rPr>
              <a:t>Not the only ways ….</a:t>
            </a:r>
          </a:p>
          <a:p>
            <a:r>
              <a:rPr lang="en-US" sz="2100" dirty="0">
                <a:solidFill>
                  <a:schemeClr val="bg1"/>
                </a:solidFill>
              </a:rPr>
              <a:t>Different conversations - making sure you are clear which you are </a:t>
            </a:r>
            <a:r>
              <a:rPr lang="en-US" sz="2100" dirty="0" smtClean="0">
                <a:solidFill>
                  <a:schemeClr val="bg1"/>
                </a:solidFill>
              </a:rPr>
              <a:t>entering</a:t>
            </a:r>
            <a:endParaRPr lang="en-US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8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0915" r="-40915"/>
          <a:stretch>
            <a:fillRect/>
          </a:stretch>
        </p:blipFill>
        <p:spPr>
          <a:xfrm>
            <a:off x="-904301" y="966434"/>
            <a:ext cx="5254064" cy="2889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22866" r="6244" b="13055"/>
          <a:stretch/>
        </p:blipFill>
        <p:spPr>
          <a:xfrm>
            <a:off x="292100" y="330842"/>
            <a:ext cx="2806701" cy="63559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7" name="Rectangle 6"/>
          <p:cNvSpPr/>
          <p:nvPr/>
        </p:nvSpPr>
        <p:spPr>
          <a:xfrm>
            <a:off x="3428163" y="350292"/>
            <a:ext cx="33409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0000" endA="300" endPos="50000" dist="60007" dir="5400000" sy="-100000" algn="bl" rotWithShape="0"/>
                </a:effectLst>
              </a:rPr>
              <a:t>Identity</a:t>
            </a:r>
            <a:endParaRPr lang="en-GB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963" y="4017597"/>
            <a:ext cx="84285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defRPr/>
            </a:pPr>
            <a:r>
              <a:rPr lang="en-GB" sz="2100" dirty="0" smtClean="0">
                <a:solidFill>
                  <a:srgbClr val="FFFFFF"/>
                </a:solidFill>
              </a:rPr>
              <a:t>Potential </a:t>
            </a:r>
            <a:r>
              <a:rPr lang="en-GB" sz="2100" dirty="0">
                <a:solidFill>
                  <a:srgbClr val="FFFFFF"/>
                </a:solidFill>
              </a:rPr>
              <a:t>to advance understanding in almost every aspect of organisational life (Haslam and </a:t>
            </a:r>
            <a:r>
              <a:rPr lang="en-GB" sz="2100" dirty="0" err="1">
                <a:solidFill>
                  <a:srgbClr val="FFFFFF"/>
                </a:solidFill>
              </a:rPr>
              <a:t>Reicher</a:t>
            </a:r>
            <a:r>
              <a:rPr lang="en-GB" sz="2100" dirty="0">
                <a:solidFill>
                  <a:srgbClr val="FFFFFF"/>
                </a:solidFill>
              </a:rPr>
              <a:t>, 2006)</a:t>
            </a:r>
          </a:p>
        </p:txBody>
      </p:sp>
    </p:spTree>
    <p:extLst>
      <p:ext uri="{BB962C8B-B14F-4D97-AF65-F5344CB8AC3E}">
        <p14:creationId xmlns:p14="http://schemas.microsoft.com/office/powerpoint/2010/main" val="321586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2204" b="13550"/>
          <a:stretch/>
        </p:blipFill>
        <p:spPr>
          <a:xfrm>
            <a:off x="395536" y="332656"/>
            <a:ext cx="22455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2641084" y="454027"/>
            <a:ext cx="62095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 smtClean="0">
                <a:solidFill>
                  <a:srgbClr val="FFFFFF"/>
                </a:solidFill>
              </a:rPr>
              <a:t>Who are we?</a:t>
            </a:r>
          </a:p>
          <a:p>
            <a:pPr>
              <a:spcAft>
                <a:spcPts val="1200"/>
              </a:spcAft>
            </a:pPr>
            <a:r>
              <a:rPr lang="en-GB" sz="2200" dirty="0" smtClean="0">
                <a:solidFill>
                  <a:srgbClr val="FFFFFF"/>
                </a:solidFill>
              </a:rPr>
              <a:t>	Multiple conceptualisations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6864" y="2339718"/>
            <a:ext cx="81699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lvl="1" indent="-442913">
              <a:spcAft>
                <a:spcPts val="1200"/>
              </a:spcAft>
              <a:buFont typeface="Arial"/>
              <a:buChar char="•"/>
            </a:pPr>
            <a:r>
              <a:rPr lang="en-GB" sz="2200" dirty="0" smtClean="0">
                <a:solidFill>
                  <a:schemeClr val="bg1"/>
                </a:solidFill>
              </a:rPr>
              <a:t>A “slippery” concept (Alvesson, 2010)</a:t>
            </a:r>
          </a:p>
          <a:p>
            <a:pPr marL="442913" lvl="1" indent="-442913">
              <a:spcAft>
                <a:spcPts val="1200"/>
              </a:spcAft>
              <a:buFont typeface="Arial"/>
              <a:buChar char="•"/>
            </a:pPr>
            <a:r>
              <a:rPr lang="en-GB" sz="2200" dirty="0" smtClean="0">
                <a:solidFill>
                  <a:schemeClr val="bg1"/>
                </a:solidFill>
              </a:rPr>
              <a:t>“an explanatory concept … over used and under specified” (Pratt, 2003, p.162)</a:t>
            </a:r>
            <a:endParaRPr lang="en-GB" sz="2200" dirty="0">
              <a:solidFill>
                <a:schemeClr val="bg1"/>
              </a:solidFill>
            </a:endParaRPr>
          </a:p>
          <a:p>
            <a:pPr marL="900113" lvl="2" indent="-442913">
              <a:spcAft>
                <a:spcPts val="1200"/>
              </a:spcAft>
              <a:buFont typeface="Arial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“a concept which means everything means nothing</a:t>
            </a:r>
            <a:r>
              <a:rPr lang="en-GB" sz="2200" dirty="0" smtClean="0">
                <a:solidFill>
                  <a:schemeClr val="bg1"/>
                </a:solidFill>
              </a:rPr>
              <a:t>” (Pratt, 2003, p.</a:t>
            </a:r>
            <a:r>
              <a:rPr lang="en-GB" sz="2200" dirty="0" smtClean="0">
                <a:solidFill>
                  <a:schemeClr val="bg1"/>
                </a:solidFill>
              </a:rPr>
              <a:t>162)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864" y="4848713"/>
            <a:ext cx="811091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GB" sz="2100" dirty="0">
                <a:solidFill>
                  <a:srgbClr val="FFFFFF"/>
                </a:solidFill>
              </a:rPr>
              <a:t>The “meanings that individuals attach reflexively to their selves”  (Brown 2015, p.2)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100" dirty="0" smtClean="0">
                <a:solidFill>
                  <a:schemeClr val="bg1"/>
                </a:solidFill>
              </a:rPr>
              <a:t>Individual … within, and at the interface of, the social and organisational</a:t>
            </a:r>
            <a:endParaRPr lang="en-US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0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2204" b="13550"/>
          <a:stretch/>
        </p:blipFill>
        <p:spPr>
          <a:xfrm>
            <a:off x="395536" y="332656"/>
            <a:ext cx="22455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2641084" y="454027"/>
            <a:ext cx="62095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200" dirty="0" smtClean="0">
                <a:solidFill>
                  <a:srgbClr val="FFFFFF"/>
                </a:solidFill>
              </a:rPr>
              <a:t>Who are we? 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884" y="2289077"/>
            <a:ext cx="811091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100" dirty="0">
                <a:solidFill>
                  <a:srgbClr val="FFFFFF"/>
                </a:solidFill>
              </a:rPr>
              <a:t>The “meanings that individuals attach reflexively to their selves”  (Brown 2015, p.2)</a:t>
            </a:r>
          </a:p>
          <a:p>
            <a:endParaRPr lang="en-US" sz="2100" dirty="0" smtClean="0">
              <a:solidFill>
                <a:schemeClr val="bg1"/>
              </a:solidFill>
            </a:endParaRPr>
          </a:p>
          <a:p>
            <a:r>
              <a:rPr lang="en-US" sz="2100" dirty="0" smtClean="0">
                <a:solidFill>
                  <a:schemeClr val="bg1"/>
                </a:solidFill>
              </a:rPr>
              <a:t>Individual … within, and at the interface of, the social and organisational</a:t>
            </a:r>
            <a:endParaRPr lang="en-US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3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7111322" y="55707"/>
            <a:ext cx="194468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sz="1900" dirty="0">
                <a:solidFill>
                  <a:schemeClr val="bg1"/>
                </a:solidFill>
              </a:rPr>
              <a:t>Alvesson (2010)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9952" y="5598277"/>
            <a:ext cx="1066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Structure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36263"/>
            <a:ext cx="1056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Agency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056370" y="683945"/>
            <a:ext cx="0" cy="5252886"/>
          </a:xfrm>
          <a:prstGeom prst="line">
            <a:avLst/>
          </a:prstGeom>
          <a:ln w="38100" cmpd="sng">
            <a:solidFill>
              <a:schemeClr val="bg1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51720" y="6063962"/>
            <a:ext cx="4788000" cy="0"/>
          </a:xfrm>
          <a:prstGeom prst="line">
            <a:avLst/>
          </a:prstGeom>
          <a:ln w="38100" cmpd="sng">
            <a:solidFill>
              <a:schemeClr val="bg1"/>
            </a:solidFill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53200" y="6143080"/>
            <a:ext cx="18085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Robust, integrated and coherent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7659" y="6158018"/>
            <a:ext cx="21411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uncertain, precarious and fluid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50" y="1875362"/>
            <a:ext cx="1217370" cy="1217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771" y="4814445"/>
            <a:ext cx="1189318" cy="1122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3199" y="3738449"/>
            <a:ext cx="1616521" cy="1075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3967" y="411842"/>
            <a:ext cx="1116244" cy="146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11887" r="10038"/>
          <a:stretch/>
        </p:blipFill>
        <p:spPr>
          <a:xfrm>
            <a:off x="2754103" y="3289678"/>
            <a:ext cx="1071040" cy="915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/>
          <a:srcRect t="14142" r="17740"/>
          <a:stretch/>
        </p:blipFill>
        <p:spPr>
          <a:xfrm>
            <a:off x="1622376" y="4205359"/>
            <a:ext cx="1266389" cy="881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5078" y="1875362"/>
            <a:ext cx="1116244" cy="109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2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1654" b="162"/>
          <a:stretch/>
        </p:blipFill>
        <p:spPr>
          <a:xfrm>
            <a:off x="206173" y="166940"/>
            <a:ext cx="8605439" cy="522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4160" y="533217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Alvesson, M. (2010) Images of self-identities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3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7441" y="359208"/>
            <a:ext cx="5990769" cy="45259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FFFFFF"/>
                </a:solidFill>
              </a:rPr>
              <a:t>Social identity approach</a:t>
            </a:r>
          </a:p>
          <a:p>
            <a:r>
              <a:rPr lang="en-US" sz="2200" dirty="0">
                <a:solidFill>
                  <a:srgbClr val="FFFFFF"/>
                </a:solidFill>
              </a:rPr>
              <a:t>Identity work</a:t>
            </a:r>
          </a:p>
          <a:p>
            <a:r>
              <a:rPr lang="en-US" sz="2200" dirty="0" smtClean="0">
                <a:solidFill>
                  <a:srgbClr val="FFFFFF"/>
                </a:solidFill>
              </a:rPr>
              <a:t>Material discursive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200" dirty="0" smtClean="0">
                <a:solidFill>
                  <a:srgbClr val="FFFFFF"/>
                </a:solidFill>
              </a:rPr>
              <a:t>May </a:t>
            </a:r>
            <a:r>
              <a:rPr lang="en-GB" sz="2200" dirty="0">
                <a:solidFill>
                  <a:srgbClr val="FFFFFF"/>
                </a:solidFill>
              </a:rPr>
              <a:t>not be regarded as “hermetically sealed” </a:t>
            </a:r>
            <a:r>
              <a:rPr lang="en-GB" sz="2200" dirty="0" smtClean="0">
                <a:solidFill>
                  <a:srgbClr val="FFFFFF"/>
                </a:solidFill>
              </a:rPr>
              <a:t>but as related, complementary and/or </a:t>
            </a:r>
            <a:r>
              <a:rPr lang="en-GB" sz="2200" dirty="0">
                <a:solidFill>
                  <a:srgbClr val="FFFFFF"/>
                </a:solidFill>
              </a:rPr>
              <a:t>overlapping (Brown, 2015, p. 23) </a:t>
            </a:r>
            <a:endParaRPr lang="en-US" sz="2200" dirty="0" smtClean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712" t="7292" b="16344"/>
          <a:stretch/>
        </p:blipFill>
        <p:spPr>
          <a:xfrm>
            <a:off x="396323" y="249041"/>
            <a:ext cx="2181118" cy="2116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02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3546</Words>
  <Application>Microsoft Macintosh PowerPoint</Application>
  <PresentationFormat>On-screen Show (4:3)</PresentationFormat>
  <Paragraphs>347</Paragraphs>
  <Slides>38</Slides>
  <Notes>28</Notes>
  <HiddenSlides>6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Tradition</vt:lpstr>
      <vt:lpstr>Professional Development Workshop  Identity Research: Mapping the terrain, opening frontiers  </vt:lpstr>
      <vt:lpstr>Aims of the workshop</vt:lpstr>
      <vt:lpstr>Proposed format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Identity Approach</vt:lpstr>
      <vt:lpstr>What is SIA? – Underpinning Concepts</vt:lpstr>
      <vt:lpstr>What is SIA? - Underlying Assumptions</vt:lpstr>
      <vt:lpstr>Relational Nature of SIA</vt:lpstr>
      <vt:lpstr>Change is key to SIA</vt:lpstr>
      <vt:lpstr>SIA use in Management Debates</vt:lpstr>
      <vt:lpstr>Where is it going?</vt:lpstr>
      <vt:lpstr>References</vt:lpstr>
      <vt:lpstr>Identity Work</vt:lpstr>
      <vt:lpstr>Identity work: what is it?</vt:lpstr>
      <vt:lpstr>Identity work: what is it?</vt:lpstr>
      <vt:lpstr>Identity work: what is it?</vt:lpstr>
      <vt:lpstr>Identity work: what is it?</vt:lpstr>
      <vt:lpstr>Identity work: what makes it distinctive?</vt:lpstr>
      <vt:lpstr>Identity work: how is it being used (and where might it be going?)</vt:lpstr>
      <vt:lpstr>References</vt:lpstr>
      <vt:lpstr>                              </vt:lpstr>
      <vt:lpstr>Alan Watts</vt:lpstr>
      <vt:lpstr>Material-Discursive practice: meaning what?</vt:lpstr>
      <vt:lpstr>So, what’s distinctive?</vt:lpstr>
      <vt:lpstr>Possibilities for pushing the frontiers                   of identity research </vt:lpstr>
      <vt:lpstr> </vt:lpstr>
      <vt:lpstr>The absent body – almost always erased</vt:lpstr>
      <vt:lpstr>Embodied beings are entangled with and       inseparable from surrounding relations</vt:lpstr>
      <vt:lpstr>Focus on material-discursive practices  = ethically/embodied engagement</vt:lpstr>
      <vt:lpstr>References</vt:lpstr>
      <vt:lpstr>Individually …..</vt:lpstr>
      <vt:lpstr>In groups</vt:lpstr>
      <vt:lpstr>Drawing 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</dc:creator>
  <cp:lastModifiedBy>Kate</cp:lastModifiedBy>
  <cp:revision>66</cp:revision>
  <cp:lastPrinted>2016-09-01T07:52:52Z</cp:lastPrinted>
  <dcterms:created xsi:type="dcterms:W3CDTF">2016-08-04T10:09:00Z</dcterms:created>
  <dcterms:modified xsi:type="dcterms:W3CDTF">2016-09-05T20:14:31Z</dcterms:modified>
</cp:coreProperties>
</file>