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4" r:id="rId3"/>
    <p:sldId id="258" r:id="rId4"/>
    <p:sldId id="261" r:id="rId5"/>
    <p:sldId id="259" r:id="rId6"/>
    <p:sldId id="265" r:id="rId7"/>
    <p:sldId id="260" r:id="rId8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DFCB2-D5F1-437D-9CEC-DD339759EBB5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AF7B5-F269-4F27-A529-7739B9329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5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5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5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51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2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3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0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1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6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3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B8FA-0948-4B47-8B95-0331DDD30146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62EC-706D-4629-8F8A-40E15942A6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6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r>
              <a:rPr lang="en-GB" i="1" dirty="0" err="1" smtClean="0"/>
              <a:t>Civis</a:t>
            </a:r>
            <a:r>
              <a:rPr lang="en-GB" i="1" dirty="0" smtClean="0"/>
              <a:t> Romanus Sum</a:t>
            </a:r>
            <a:r>
              <a:rPr lang="en-GB" dirty="0" smtClean="0"/>
              <a:t>’ and the Legal Protection of Nationals Abroad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6400800" cy="1752600"/>
          </a:xfrm>
        </p:spPr>
        <p:txBody>
          <a:bodyPr>
            <a:normAutofit/>
          </a:bodyPr>
          <a:lstStyle/>
          <a:p>
            <a:r>
              <a:rPr lang="en-GB" sz="1600" b="1" dirty="0" smtClean="0"/>
              <a:t>Dr Conall Mallory</a:t>
            </a:r>
          </a:p>
          <a:p>
            <a:r>
              <a:rPr lang="en-GB" sz="1600" b="1" dirty="0" smtClean="0"/>
              <a:t>School of Law,</a:t>
            </a:r>
            <a:br>
              <a:rPr lang="en-GB" sz="1600" b="1" dirty="0" smtClean="0"/>
            </a:br>
            <a:r>
              <a:rPr lang="en-GB" sz="1600" b="1" dirty="0" smtClean="0"/>
              <a:t>Northumbria University, </a:t>
            </a:r>
            <a:br>
              <a:rPr lang="en-GB" sz="1600" b="1" dirty="0" smtClean="0"/>
            </a:br>
            <a:r>
              <a:rPr lang="en-GB" sz="1600" b="1" dirty="0" smtClean="0"/>
              <a:t>Newcastle upon Tyne</a:t>
            </a:r>
            <a:endParaRPr lang="en-GB" sz="1600" b="1" dirty="0"/>
          </a:p>
        </p:txBody>
      </p:sp>
      <p:pic>
        <p:nvPicPr>
          <p:cNvPr id="4" name="Picture 3" descr="Law Letterhea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50" y="0"/>
            <a:ext cx="3957850" cy="968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3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61048"/>
            <a:ext cx="2746648" cy="226511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United Kingdom</a:t>
            </a:r>
            <a:endParaRPr lang="en-GB" b="1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6228184" y="3861048"/>
            <a:ext cx="2746375" cy="2293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United States of America</a:t>
            </a:r>
            <a:endParaRPr lang="en-GB" b="1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"/>
          </p:nvPr>
        </p:nvSpPr>
        <p:spPr>
          <a:xfrm>
            <a:off x="3347864" y="3861048"/>
            <a:ext cx="2746648" cy="2293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    Canada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20478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57" y="1795636"/>
            <a:ext cx="2468563" cy="166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60" y="1764014"/>
            <a:ext cx="2241591" cy="16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1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Obligations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en-GB" dirty="0" smtClean="0"/>
              <a:t>Diplomatic Protection</a:t>
            </a:r>
          </a:p>
          <a:p>
            <a:r>
              <a:rPr lang="en-GB" dirty="0" smtClean="0"/>
              <a:t>Consular Assistance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7584" y="1844824"/>
            <a:ext cx="698477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GB" sz="2000" dirty="0" smtClean="0"/>
              <a:t>Positive Obligations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2746648" cy="35612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000" b="1" dirty="0" smtClean="0"/>
              <a:t>United Kingdom</a:t>
            </a:r>
          </a:p>
          <a:p>
            <a:r>
              <a:rPr lang="en-GB" sz="2000" dirty="0" smtClean="0"/>
              <a:t>No legal right to consular assistance or diplomatic protection.</a:t>
            </a:r>
          </a:p>
          <a:p>
            <a:r>
              <a:rPr lang="en-GB" sz="2000" dirty="0" smtClean="0"/>
              <a:t>Assistance is provided at the discretion of the State.</a:t>
            </a:r>
          </a:p>
          <a:p>
            <a:r>
              <a:rPr lang="en-GB" sz="2000" dirty="0" smtClean="0"/>
              <a:t>Enforceable only through principles of judicial review.</a:t>
            </a:r>
          </a:p>
          <a:p>
            <a:endParaRPr lang="en-GB" sz="2000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6228184" y="2492896"/>
            <a:ext cx="2746375" cy="3661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USA</a:t>
            </a:r>
          </a:p>
          <a:p>
            <a:r>
              <a:rPr lang="en-GB" sz="2000" dirty="0" smtClean="0"/>
              <a:t>A legal right extended to the bearer of a US passport.</a:t>
            </a:r>
          </a:p>
          <a:p>
            <a:r>
              <a:rPr lang="en-GB" sz="2000" dirty="0" smtClean="0"/>
              <a:t>A codified legal obligation.</a:t>
            </a:r>
          </a:p>
          <a:p>
            <a:r>
              <a:rPr lang="en-GB" sz="2000" dirty="0" smtClean="0"/>
              <a:t>Very rarely litigated.</a:t>
            </a:r>
          </a:p>
          <a:p>
            <a:endParaRPr lang="en-GB" sz="2000" b="1" dirty="0" smtClean="0"/>
          </a:p>
          <a:p>
            <a:endParaRPr lang="en-GB" sz="200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"/>
          </p:nvPr>
        </p:nvSpPr>
        <p:spPr>
          <a:xfrm>
            <a:off x="3347864" y="2564904"/>
            <a:ext cx="2746648" cy="3589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Canada</a:t>
            </a:r>
          </a:p>
          <a:p>
            <a:r>
              <a:rPr lang="en-GB" sz="2000" dirty="0" smtClean="0"/>
              <a:t>Also no legal </a:t>
            </a:r>
            <a:r>
              <a:rPr lang="en-GB" sz="2000" dirty="0"/>
              <a:t>right </a:t>
            </a:r>
            <a:r>
              <a:rPr lang="en-GB" sz="2000" dirty="0" smtClean="0"/>
              <a:t>to consular assistance or diplomatic protection.</a:t>
            </a:r>
            <a:endParaRPr lang="en-GB" sz="2000" dirty="0"/>
          </a:p>
          <a:p>
            <a:r>
              <a:rPr lang="en-GB" sz="2000" dirty="0" smtClean="0"/>
              <a:t>Assistance is provided at the discretion of the State.</a:t>
            </a:r>
          </a:p>
          <a:p>
            <a:r>
              <a:rPr lang="en-GB" sz="2000" dirty="0" smtClean="0"/>
              <a:t>Enforceable only through </a:t>
            </a:r>
            <a:r>
              <a:rPr lang="en-GB" sz="2000" dirty="0"/>
              <a:t>principles of judicial </a:t>
            </a:r>
            <a:r>
              <a:rPr lang="en-GB" sz="2000" dirty="0" smtClean="0"/>
              <a:t>review.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20478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56" y="794966"/>
            <a:ext cx="2468563" cy="166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59" y="768425"/>
            <a:ext cx="2241591" cy="16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6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Negative Obligations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en-GB" dirty="0" smtClean="0"/>
              <a:t>Here we consider the extent to which a state is prohibited from </a:t>
            </a:r>
            <a:r>
              <a:rPr lang="en-GB" dirty="0" smtClean="0"/>
              <a:t>harming citizens. </a:t>
            </a:r>
            <a:endParaRPr lang="en-GB" dirty="0"/>
          </a:p>
        </p:txBody>
      </p:sp>
      <p:sp>
        <p:nvSpPr>
          <p:cNvPr id="4" name="&quot;No&quot; Symbol 3"/>
          <p:cNvSpPr/>
          <p:nvPr/>
        </p:nvSpPr>
        <p:spPr>
          <a:xfrm>
            <a:off x="3347864" y="1196752"/>
            <a:ext cx="2160240" cy="1512168"/>
          </a:xfrm>
          <a:prstGeom prst="noSmoking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Negative Obligations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2746648" cy="35612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United Kingdom</a:t>
            </a:r>
          </a:p>
          <a:p>
            <a:r>
              <a:rPr lang="en-GB" dirty="0" smtClean="0"/>
              <a:t>Guided by European Convention on Human Rights 1950 implemented into UK law by Human Rights Act 1998. </a:t>
            </a:r>
          </a:p>
          <a:p>
            <a:r>
              <a:rPr lang="en-GB" dirty="0" smtClean="0"/>
              <a:t>Human rights owed to anyone within a state’s ‘jurisdiction’. </a:t>
            </a:r>
          </a:p>
          <a:p>
            <a:r>
              <a:rPr lang="en-GB" dirty="0" smtClean="0"/>
              <a:t>Neither regional nor domestic judges award added protection to citizens. </a:t>
            </a:r>
          </a:p>
          <a:p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6156176" y="2492896"/>
            <a:ext cx="2987824" cy="36618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b="1" dirty="0" smtClean="0"/>
              <a:t>USA</a:t>
            </a:r>
          </a:p>
          <a:p>
            <a:r>
              <a:rPr lang="en-GB" sz="2600" dirty="0" smtClean="0"/>
              <a:t>Guided by Constitutional Protection. </a:t>
            </a:r>
          </a:p>
          <a:p>
            <a:r>
              <a:rPr lang="en-GB" sz="2600" dirty="0" smtClean="0"/>
              <a:t>Citizenship as a shield, a ‘high privilege and ‘priceless treasure’. </a:t>
            </a:r>
          </a:p>
          <a:p>
            <a:r>
              <a:rPr lang="en-GB" sz="2600" dirty="0" smtClean="0"/>
              <a:t>Legal protection for the citizen ‘against the arbitrary action of their own government’. </a:t>
            </a:r>
          </a:p>
          <a:p>
            <a:r>
              <a:rPr lang="en-GB" sz="2600" dirty="0" err="1" smtClean="0"/>
              <a:t>DoJ</a:t>
            </a:r>
            <a:r>
              <a:rPr lang="en-GB" sz="2600" dirty="0" smtClean="0"/>
              <a:t> White Paper – Lawfulness of Lethal Operation Directed Against US citizens</a:t>
            </a:r>
          </a:p>
          <a:p>
            <a:endParaRPr lang="en-GB" sz="2600" dirty="0" smtClean="0"/>
          </a:p>
          <a:p>
            <a:endParaRPr lang="en-GB" sz="260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"/>
          </p:nvPr>
        </p:nvSpPr>
        <p:spPr>
          <a:xfrm>
            <a:off x="3347864" y="2564904"/>
            <a:ext cx="2746648" cy="3589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900" b="1" dirty="0" smtClean="0"/>
              <a:t>Canada</a:t>
            </a:r>
          </a:p>
          <a:p>
            <a:r>
              <a:rPr lang="en-GB" sz="1900" dirty="0" smtClean="0"/>
              <a:t>Guided by Canadian Charter of Rights and Freedoms.</a:t>
            </a:r>
            <a:endParaRPr lang="en-GB" sz="1900" dirty="0"/>
          </a:p>
          <a:p>
            <a:r>
              <a:rPr lang="en-GB" sz="1900" dirty="0" smtClean="0"/>
              <a:t>Citizenship also not a relevant factor.</a:t>
            </a:r>
          </a:p>
          <a:p>
            <a:r>
              <a:rPr lang="en-GB" sz="1900" dirty="0" smtClean="0"/>
              <a:t>Interpretation instead concerned with principles of public international law and international human rights law.</a:t>
            </a:r>
            <a:endParaRPr lang="en-GB" sz="1900" dirty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20478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56" y="794966"/>
            <a:ext cx="2468563" cy="166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59" y="768425"/>
            <a:ext cx="2241591" cy="16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7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Explanations for </a:t>
            </a:r>
            <a:br>
              <a:rPr lang="en-GB" dirty="0" smtClean="0"/>
            </a:br>
            <a:r>
              <a:rPr lang="en-GB" dirty="0" smtClean="0"/>
              <a:t>Differing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Financial </a:t>
            </a:r>
            <a:r>
              <a:rPr lang="en-GB" dirty="0" smtClean="0"/>
              <a:t>explanations</a:t>
            </a:r>
            <a:endParaRPr lang="en-GB" dirty="0" smtClean="0"/>
          </a:p>
          <a:p>
            <a:r>
              <a:rPr lang="en-GB" dirty="0" smtClean="0"/>
              <a:t>Historical </a:t>
            </a:r>
            <a:r>
              <a:rPr lang="en-GB" dirty="0" smtClean="0"/>
              <a:t>distinctions in approach to citizenship</a:t>
            </a:r>
          </a:p>
          <a:p>
            <a:r>
              <a:rPr lang="en-GB" dirty="0" smtClean="0"/>
              <a:t>Synergy with international law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2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272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‘Civis Romanus Sum’ and the Legal Protection of Nationals Abroad</vt:lpstr>
      <vt:lpstr>PowerPoint Presentation</vt:lpstr>
      <vt:lpstr>Positive Obligations</vt:lpstr>
      <vt:lpstr>Positive Obligations</vt:lpstr>
      <vt:lpstr>Negative Obligations</vt:lpstr>
      <vt:lpstr>Negative Obligations</vt:lpstr>
      <vt:lpstr>Potential Explanations for  Differing Approaches</vt:lpstr>
    </vt:vector>
  </TitlesOfParts>
  <Company>Northumbria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‘Civis Romanus Sum’ and the Legal Protection of Nationals Abroad</dc:title>
  <dc:creator>Northumbria University</dc:creator>
  <cp:lastModifiedBy>Northumbria University</cp:lastModifiedBy>
  <cp:revision>26</cp:revision>
  <dcterms:created xsi:type="dcterms:W3CDTF">2016-03-10T15:20:58Z</dcterms:created>
  <dcterms:modified xsi:type="dcterms:W3CDTF">2016-03-18T16:54:50Z</dcterms:modified>
</cp:coreProperties>
</file>