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7" r:id="rId2"/>
    <p:sldId id="258" r:id="rId3"/>
    <p:sldId id="259" r:id="rId4"/>
    <p:sldId id="263" r:id="rId5"/>
    <p:sldId id="261" r:id="rId6"/>
    <p:sldId id="262" r:id="rId7"/>
    <p:sldId id="265" r:id="rId8"/>
    <p:sldId id="266" r:id="rId9"/>
    <p:sldId id="264" r:id="rId10"/>
    <p:sldId id="270" r:id="rId11"/>
    <p:sldId id="271" r:id="rId12"/>
    <p:sldId id="273"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3FEB1AD-5435-4228-A0B6-CEFD9B25A926}" type="doc">
      <dgm:prSet loTypeId="urn:microsoft.com/office/officeart/2005/8/layout/radial3" loCatId="cycle" qsTypeId="urn:microsoft.com/office/officeart/2005/8/quickstyle/simple1" qsCatId="simple" csTypeId="urn:microsoft.com/office/officeart/2005/8/colors/accent1_2" csCatId="accent1" phldr="1"/>
      <dgm:spPr/>
      <dgm:t>
        <a:bodyPr/>
        <a:lstStyle/>
        <a:p>
          <a:endParaRPr lang="en-GB"/>
        </a:p>
      </dgm:t>
    </dgm:pt>
    <dgm:pt modelId="{BED084E4-9C35-4BE4-9AE4-E97FABA8B2D6}">
      <dgm:prSet phldrT="[Text]" custT="1"/>
      <dgm:spPr>
        <a:solidFill>
          <a:schemeClr val="bg1">
            <a:alpha val="50000"/>
          </a:schemeClr>
        </a:solidFill>
        <a:ln>
          <a:solidFill>
            <a:schemeClr val="tx1"/>
          </a:solidFill>
        </a:ln>
      </dgm:spPr>
      <dgm:t>
        <a:bodyPr/>
        <a:lstStyle/>
        <a:p>
          <a:r>
            <a:rPr lang="en-GB" sz="1600"/>
            <a:t>Local</a:t>
          </a:r>
          <a:r>
            <a:rPr lang="en-GB" sz="2200"/>
            <a:t> </a:t>
          </a:r>
          <a:r>
            <a:rPr lang="en-GB" sz="1600"/>
            <a:t>Market</a:t>
          </a:r>
        </a:p>
      </dgm:t>
    </dgm:pt>
    <dgm:pt modelId="{BB3BA23E-CBAE-4B80-86D0-77416870609E}" type="parTrans" cxnId="{4E3E20B7-6F64-403C-9D3C-1861496C43C8}">
      <dgm:prSet/>
      <dgm:spPr/>
      <dgm:t>
        <a:bodyPr/>
        <a:lstStyle/>
        <a:p>
          <a:endParaRPr lang="en-GB"/>
        </a:p>
      </dgm:t>
    </dgm:pt>
    <dgm:pt modelId="{F3BAA589-0D31-46A5-BBAC-75B5AC662978}" type="sibTrans" cxnId="{4E3E20B7-6F64-403C-9D3C-1861496C43C8}">
      <dgm:prSet/>
      <dgm:spPr/>
      <dgm:t>
        <a:bodyPr/>
        <a:lstStyle/>
        <a:p>
          <a:endParaRPr lang="en-GB"/>
        </a:p>
      </dgm:t>
    </dgm:pt>
    <dgm:pt modelId="{A6B1E5C3-5401-4919-BC1C-C197A60D8E19}">
      <dgm:prSet phldrT="[Text]"/>
      <dgm:spPr>
        <a:solidFill>
          <a:schemeClr val="bg1">
            <a:alpha val="50000"/>
          </a:schemeClr>
        </a:solidFill>
        <a:ln>
          <a:solidFill>
            <a:schemeClr val="tx1"/>
          </a:solidFill>
        </a:ln>
      </dgm:spPr>
      <dgm:t>
        <a:bodyPr/>
        <a:lstStyle/>
        <a:p>
          <a:r>
            <a:rPr lang="en-GB"/>
            <a:t>National policy environment</a:t>
          </a:r>
        </a:p>
      </dgm:t>
    </dgm:pt>
    <dgm:pt modelId="{1632FA52-9D70-412A-8896-DD56B9F77B55}" type="parTrans" cxnId="{EB7421C3-B1D5-4505-A8C0-B3BC0B6CFE0B}">
      <dgm:prSet/>
      <dgm:spPr/>
      <dgm:t>
        <a:bodyPr/>
        <a:lstStyle/>
        <a:p>
          <a:endParaRPr lang="en-GB"/>
        </a:p>
      </dgm:t>
    </dgm:pt>
    <dgm:pt modelId="{FA4F19FB-0F95-4DD4-9344-7AE05CD7FE8D}" type="sibTrans" cxnId="{EB7421C3-B1D5-4505-A8C0-B3BC0B6CFE0B}">
      <dgm:prSet/>
      <dgm:spPr/>
      <dgm:t>
        <a:bodyPr/>
        <a:lstStyle/>
        <a:p>
          <a:endParaRPr lang="en-GB"/>
        </a:p>
      </dgm:t>
    </dgm:pt>
    <dgm:pt modelId="{4F74EB0A-B346-4173-BB14-7AB248C5BD7C}">
      <dgm:prSet phldrT="[Text]"/>
      <dgm:spPr>
        <a:solidFill>
          <a:schemeClr val="bg1">
            <a:alpha val="50000"/>
          </a:schemeClr>
        </a:solidFill>
        <a:ln>
          <a:solidFill>
            <a:schemeClr val="tx1"/>
          </a:solidFill>
        </a:ln>
      </dgm:spPr>
      <dgm:t>
        <a:bodyPr/>
        <a:lstStyle/>
        <a:p>
          <a:r>
            <a:rPr lang="en-GB"/>
            <a:t>Local policy</a:t>
          </a:r>
        </a:p>
        <a:p>
          <a:r>
            <a:rPr lang="en-GB"/>
            <a:t>environment </a:t>
          </a:r>
        </a:p>
      </dgm:t>
    </dgm:pt>
    <dgm:pt modelId="{EA8AFAD2-DD80-4A8A-8652-DDFF56448132}" type="parTrans" cxnId="{A93A3DBD-30A8-48D6-A82F-736FBF184FF3}">
      <dgm:prSet/>
      <dgm:spPr/>
      <dgm:t>
        <a:bodyPr/>
        <a:lstStyle/>
        <a:p>
          <a:endParaRPr lang="en-GB"/>
        </a:p>
      </dgm:t>
    </dgm:pt>
    <dgm:pt modelId="{5D72F695-9D63-4FCA-9CCD-4D3295FC8C31}" type="sibTrans" cxnId="{A93A3DBD-30A8-48D6-A82F-736FBF184FF3}">
      <dgm:prSet/>
      <dgm:spPr/>
      <dgm:t>
        <a:bodyPr/>
        <a:lstStyle/>
        <a:p>
          <a:endParaRPr lang="en-GB"/>
        </a:p>
      </dgm:t>
    </dgm:pt>
    <dgm:pt modelId="{75B10AD5-8A42-4243-9C02-B01BDD78D90F}">
      <dgm:prSet phldrT="[Text]"/>
      <dgm:spPr>
        <a:solidFill>
          <a:schemeClr val="bg1">
            <a:alpha val="50000"/>
          </a:schemeClr>
        </a:solidFill>
        <a:ln>
          <a:solidFill>
            <a:schemeClr val="tx1"/>
          </a:solidFill>
        </a:ln>
      </dgm:spPr>
      <dgm:t>
        <a:bodyPr/>
        <a:lstStyle/>
        <a:p>
          <a:r>
            <a:rPr lang="en-GB"/>
            <a:t>Utilising organisational experience </a:t>
          </a:r>
        </a:p>
      </dgm:t>
    </dgm:pt>
    <dgm:pt modelId="{7EC1DA7B-0CD3-4057-A2D7-EBE63920DBD1}" type="parTrans" cxnId="{E39F3AEB-FF17-469D-85B0-7FFE3E5525BB}">
      <dgm:prSet/>
      <dgm:spPr/>
      <dgm:t>
        <a:bodyPr/>
        <a:lstStyle/>
        <a:p>
          <a:endParaRPr lang="en-GB"/>
        </a:p>
      </dgm:t>
    </dgm:pt>
    <dgm:pt modelId="{F413EFD9-C97D-4388-BE11-C16C1F363A28}" type="sibTrans" cxnId="{E39F3AEB-FF17-469D-85B0-7FFE3E5525BB}">
      <dgm:prSet/>
      <dgm:spPr/>
      <dgm:t>
        <a:bodyPr/>
        <a:lstStyle/>
        <a:p>
          <a:endParaRPr lang="en-GB"/>
        </a:p>
      </dgm:t>
    </dgm:pt>
    <dgm:pt modelId="{B3C56B76-ECB0-4879-AA57-E8B598D6D9AD}">
      <dgm:prSet phldrT="[Text]"/>
      <dgm:spPr>
        <a:solidFill>
          <a:schemeClr val="bg1">
            <a:alpha val="50000"/>
          </a:schemeClr>
        </a:solidFill>
        <a:ln>
          <a:solidFill>
            <a:schemeClr val="tx1"/>
          </a:solidFill>
        </a:ln>
      </dgm:spPr>
      <dgm:t>
        <a:bodyPr/>
        <a:lstStyle/>
        <a:p>
          <a:r>
            <a:rPr lang="en-GB"/>
            <a:t>Organisational culture and values</a:t>
          </a:r>
        </a:p>
      </dgm:t>
    </dgm:pt>
    <dgm:pt modelId="{AA2B091A-F050-4E34-800B-02E031BDB9B0}" type="sibTrans" cxnId="{DF35B6F0-1EE0-4CC4-8BF4-75113F2B50B6}">
      <dgm:prSet/>
      <dgm:spPr/>
      <dgm:t>
        <a:bodyPr/>
        <a:lstStyle/>
        <a:p>
          <a:endParaRPr lang="en-GB"/>
        </a:p>
      </dgm:t>
    </dgm:pt>
    <dgm:pt modelId="{37EBBB3C-67D0-4E52-818A-6CC60B02C31F}" type="parTrans" cxnId="{DF35B6F0-1EE0-4CC4-8BF4-75113F2B50B6}">
      <dgm:prSet/>
      <dgm:spPr/>
      <dgm:t>
        <a:bodyPr/>
        <a:lstStyle/>
        <a:p>
          <a:endParaRPr lang="en-GB"/>
        </a:p>
      </dgm:t>
    </dgm:pt>
    <dgm:pt modelId="{FE8A1B0E-6ED4-460A-86BA-B02257FE0463}">
      <dgm:prSet phldrT="[Text]"/>
      <dgm:spPr>
        <a:solidFill>
          <a:schemeClr val="bg1">
            <a:alpha val="50000"/>
          </a:schemeClr>
        </a:solidFill>
        <a:ln>
          <a:solidFill>
            <a:schemeClr val="tx1"/>
          </a:solidFill>
        </a:ln>
      </dgm:spPr>
      <dgm:t>
        <a:bodyPr/>
        <a:lstStyle/>
        <a:p>
          <a:r>
            <a:rPr lang="en-GB"/>
            <a:t>Business drivers</a:t>
          </a:r>
        </a:p>
      </dgm:t>
    </dgm:pt>
    <dgm:pt modelId="{2C1B9DE6-0339-46B5-91D9-8613F577EE4A}" type="sibTrans" cxnId="{5F0C0B0C-541E-4805-A8B8-7B424BE48EC2}">
      <dgm:prSet/>
      <dgm:spPr/>
      <dgm:t>
        <a:bodyPr/>
        <a:lstStyle/>
        <a:p>
          <a:endParaRPr lang="en-GB"/>
        </a:p>
      </dgm:t>
    </dgm:pt>
    <dgm:pt modelId="{70EFA153-7C05-4208-A302-8BFEC19C70FD}" type="parTrans" cxnId="{5F0C0B0C-541E-4805-A8B8-7B424BE48EC2}">
      <dgm:prSet/>
      <dgm:spPr/>
      <dgm:t>
        <a:bodyPr/>
        <a:lstStyle/>
        <a:p>
          <a:endParaRPr lang="en-GB"/>
        </a:p>
      </dgm:t>
    </dgm:pt>
    <dgm:pt modelId="{2F26A780-0EC2-4B19-8605-75A00C2D96F4}" type="pres">
      <dgm:prSet presAssocID="{C3FEB1AD-5435-4228-A0B6-CEFD9B25A926}" presName="composite" presStyleCnt="0">
        <dgm:presLayoutVars>
          <dgm:chMax val="1"/>
          <dgm:dir/>
          <dgm:resizeHandles val="exact"/>
        </dgm:presLayoutVars>
      </dgm:prSet>
      <dgm:spPr/>
      <dgm:t>
        <a:bodyPr/>
        <a:lstStyle/>
        <a:p>
          <a:endParaRPr lang="en-GB"/>
        </a:p>
      </dgm:t>
    </dgm:pt>
    <dgm:pt modelId="{86260990-471A-454F-A342-6F96AD79EBAE}" type="pres">
      <dgm:prSet presAssocID="{C3FEB1AD-5435-4228-A0B6-CEFD9B25A926}" presName="radial" presStyleCnt="0">
        <dgm:presLayoutVars>
          <dgm:animLvl val="ctr"/>
        </dgm:presLayoutVars>
      </dgm:prSet>
      <dgm:spPr/>
    </dgm:pt>
    <dgm:pt modelId="{AEF87E6E-1CB1-48A7-84BB-8570602FB83C}" type="pres">
      <dgm:prSet presAssocID="{BED084E4-9C35-4BE4-9AE4-E97FABA8B2D6}" presName="centerShape" presStyleLbl="vennNode1" presStyleIdx="0" presStyleCnt="6" custScaleX="83448" custScaleY="66532" custLinFactNeighborX="-795" custLinFactNeighborY="795"/>
      <dgm:spPr/>
      <dgm:t>
        <a:bodyPr/>
        <a:lstStyle/>
        <a:p>
          <a:endParaRPr lang="en-GB"/>
        </a:p>
      </dgm:t>
    </dgm:pt>
    <dgm:pt modelId="{0326C909-ACF0-4FAD-9086-1D905E90256D}" type="pres">
      <dgm:prSet presAssocID="{A6B1E5C3-5401-4919-BC1C-C197A60D8E19}" presName="node" presStyleLbl="vennNode1" presStyleIdx="1" presStyleCnt="6" custScaleX="190412" custScaleY="113872" custRadScaleRad="77734" custRadScaleInc="814">
        <dgm:presLayoutVars>
          <dgm:bulletEnabled val="1"/>
        </dgm:presLayoutVars>
      </dgm:prSet>
      <dgm:spPr/>
      <dgm:t>
        <a:bodyPr/>
        <a:lstStyle/>
        <a:p>
          <a:endParaRPr lang="en-GB"/>
        </a:p>
      </dgm:t>
    </dgm:pt>
    <dgm:pt modelId="{9C2DA74E-85F5-4662-95FF-C9BEDF4002E4}" type="pres">
      <dgm:prSet presAssocID="{4F74EB0A-B346-4173-BB14-7AB248C5BD7C}" presName="node" presStyleLbl="vennNode1" presStyleIdx="2" presStyleCnt="6" custScaleX="170627" custScaleY="114877" custRadScaleRad="104030" custRadScaleInc="7300">
        <dgm:presLayoutVars>
          <dgm:bulletEnabled val="1"/>
        </dgm:presLayoutVars>
      </dgm:prSet>
      <dgm:spPr/>
      <dgm:t>
        <a:bodyPr/>
        <a:lstStyle/>
        <a:p>
          <a:endParaRPr lang="en-GB"/>
        </a:p>
      </dgm:t>
    </dgm:pt>
    <dgm:pt modelId="{A3E7580C-DDDD-46E5-B092-42C3EB579DD5}" type="pres">
      <dgm:prSet presAssocID="{B3C56B76-ECB0-4879-AA57-E8B598D6D9AD}" presName="node" presStyleLbl="vennNode1" presStyleIdx="3" presStyleCnt="6" custScaleX="171244" custScaleY="120833" custRadScaleRad="93588" custRadScaleInc="-20253">
        <dgm:presLayoutVars>
          <dgm:bulletEnabled val="1"/>
        </dgm:presLayoutVars>
      </dgm:prSet>
      <dgm:spPr/>
      <dgm:t>
        <a:bodyPr/>
        <a:lstStyle/>
        <a:p>
          <a:endParaRPr lang="en-GB"/>
        </a:p>
      </dgm:t>
    </dgm:pt>
    <dgm:pt modelId="{2E3D90FE-A728-4366-8645-867048E107A2}" type="pres">
      <dgm:prSet presAssocID="{FE8A1B0E-6ED4-460A-86BA-B02257FE0463}" presName="node" presStyleLbl="vennNode1" presStyleIdx="4" presStyleCnt="6" custScaleX="174797" custScaleY="114556" custRadScaleRad="87022" custRadScaleInc="6103">
        <dgm:presLayoutVars>
          <dgm:bulletEnabled val="1"/>
        </dgm:presLayoutVars>
      </dgm:prSet>
      <dgm:spPr/>
      <dgm:t>
        <a:bodyPr/>
        <a:lstStyle/>
        <a:p>
          <a:endParaRPr lang="en-GB"/>
        </a:p>
      </dgm:t>
    </dgm:pt>
    <dgm:pt modelId="{553B902B-3009-450E-AF09-3ED8FF05AD86}" type="pres">
      <dgm:prSet presAssocID="{75B10AD5-8A42-4243-9C02-B01BDD78D90F}" presName="node" presStyleLbl="vennNode1" presStyleIdx="5" presStyleCnt="6" custScaleX="163841" custScaleY="122374" custRadScaleRad="98246" custRadScaleInc="-10846">
        <dgm:presLayoutVars>
          <dgm:bulletEnabled val="1"/>
        </dgm:presLayoutVars>
      </dgm:prSet>
      <dgm:spPr/>
      <dgm:t>
        <a:bodyPr/>
        <a:lstStyle/>
        <a:p>
          <a:endParaRPr lang="en-GB"/>
        </a:p>
      </dgm:t>
    </dgm:pt>
  </dgm:ptLst>
  <dgm:cxnLst>
    <dgm:cxn modelId="{4E3E20B7-6F64-403C-9D3C-1861496C43C8}" srcId="{C3FEB1AD-5435-4228-A0B6-CEFD9B25A926}" destId="{BED084E4-9C35-4BE4-9AE4-E97FABA8B2D6}" srcOrd="0" destOrd="0" parTransId="{BB3BA23E-CBAE-4B80-86D0-77416870609E}" sibTransId="{F3BAA589-0D31-46A5-BBAC-75B5AC662978}"/>
    <dgm:cxn modelId="{EB7421C3-B1D5-4505-A8C0-B3BC0B6CFE0B}" srcId="{BED084E4-9C35-4BE4-9AE4-E97FABA8B2D6}" destId="{A6B1E5C3-5401-4919-BC1C-C197A60D8E19}" srcOrd="0" destOrd="0" parTransId="{1632FA52-9D70-412A-8896-DD56B9F77B55}" sibTransId="{FA4F19FB-0F95-4DD4-9344-7AE05CD7FE8D}"/>
    <dgm:cxn modelId="{A09541D7-97B0-40BD-8EE1-81C7C942D41A}" type="presOf" srcId="{B3C56B76-ECB0-4879-AA57-E8B598D6D9AD}" destId="{A3E7580C-DDDD-46E5-B092-42C3EB579DD5}" srcOrd="0" destOrd="0" presId="urn:microsoft.com/office/officeart/2005/8/layout/radial3"/>
    <dgm:cxn modelId="{990B7CBA-3C4C-48F0-908E-1091E951B141}" type="presOf" srcId="{75B10AD5-8A42-4243-9C02-B01BDD78D90F}" destId="{553B902B-3009-450E-AF09-3ED8FF05AD86}" srcOrd="0" destOrd="0" presId="urn:microsoft.com/office/officeart/2005/8/layout/radial3"/>
    <dgm:cxn modelId="{DBC7AFC2-9F83-4070-9D15-972D44CB5699}" type="presOf" srcId="{FE8A1B0E-6ED4-460A-86BA-B02257FE0463}" destId="{2E3D90FE-A728-4366-8645-867048E107A2}" srcOrd="0" destOrd="0" presId="urn:microsoft.com/office/officeart/2005/8/layout/radial3"/>
    <dgm:cxn modelId="{81DC1141-9437-4685-B8DE-9C0A3FE7ED3E}" type="presOf" srcId="{A6B1E5C3-5401-4919-BC1C-C197A60D8E19}" destId="{0326C909-ACF0-4FAD-9086-1D905E90256D}" srcOrd="0" destOrd="0" presId="urn:microsoft.com/office/officeart/2005/8/layout/radial3"/>
    <dgm:cxn modelId="{5F0C0B0C-541E-4805-A8B8-7B424BE48EC2}" srcId="{BED084E4-9C35-4BE4-9AE4-E97FABA8B2D6}" destId="{FE8A1B0E-6ED4-460A-86BA-B02257FE0463}" srcOrd="3" destOrd="0" parTransId="{70EFA153-7C05-4208-A302-8BFEC19C70FD}" sibTransId="{2C1B9DE6-0339-46B5-91D9-8613F577EE4A}"/>
    <dgm:cxn modelId="{E39F3AEB-FF17-469D-85B0-7FFE3E5525BB}" srcId="{BED084E4-9C35-4BE4-9AE4-E97FABA8B2D6}" destId="{75B10AD5-8A42-4243-9C02-B01BDD78D90F}" srcOrd="4" destOrd="0" parTransId="{7EC1DA7B-0CD3-4057-A2D7-EBE63920DBD1}" sibTransId="{F413EFD9-C97D-4388-BE11-C16C1F363A28}"/>
    <dgm:cxn modelId="{C959D05E-EFDC-42C2-9C43-6FE827C3292A}" type="presOf" srcId="{C3FEB1AD-5435-4228-A0B6-CEFD9B25A926}" destId="{2F26A780-0EC2-4B19-8605-75A00C2D96F4}" srcOrd="0" destOrd="0" presId="urn:microsoft.com/office/officeart/2005/8/layout/radial3"/>
    <dgm:cxn modelId="{A93A3DBD-30A8-48D6-A82F-736FBF184FF3}" srcId="{BED084E4-9C35-4BE4-9AE4-E97FABA8B2D6}" destId="{4F74EB0A-B346-4173-BB14-7AB248C5BD7C}" srcOrd="1" destOrd="0" parTransId="{EA8AFAD2-DD80-4A8A-8652-DDFF56448132}" sibTransId="{5D72F695-9D63-4FCA-9CCD-4D3295FC8C31}"/>
    <dgm:cxn modelId="{DF35B6F0-1EE0-4CC4-8BF4-75113F2B50B6}" srcId="{BED084E4-9C35-4BE4-9AE4-E97FABA8B2D6}" destId="{B3C56B76-ECB0-4879-AA57-E8B598D6D9AD}" srcOrd="2" destOrd="0" parTransId="{37EBBB3C-67D0-4E52-818A-6CC60B02C31F}" sibTransId="{AA2B091A-F050-4E34-800B-02E031BDB9B0}"/>
    <dgm:cxn modelId="{BCD75DD3-731D-46DB-889A-3E6A2AFD750F}" type="presOf" srcId="{BED084E4-9C35-4BE4-9AE4-E97FABA8B2D6}" destId="{AEF87E6E-1CB1-48A7-84BB-8570602FB83C}" srcOrd="0" destOrd="0" presId="urn:microsoft.com/office/officeart/2005/8/layout/radial3"/>
    <dgm:cxn modelId="{A1F8B605-302D-4A2F-97D7-AD58F6958B8A}" type="presOf" srcId="{4F74EB0A-B346-4173-BB14-7AB248C5BD7C}" destId="{9C2DA74E-85F5-4662-95FF-C9BEDF4002E4}" srcOrd="0" destOrd="0" presId="urn:microsoft.com/office/officeart/2005/8/layout/radial3"/>
    <dgm:cxn modelId="{FCEA83A5-6B6E-441C-8D17-6E9F0F8A1AFA}" type="presParOf" srcId="{2F26A780-0EC2-4B19-8605-75A00C2D96F4}" destId="{86260990-471A-454F-A342-6F96AD79EBAE}" srcOrd="0" destOrd="0" presId="urn:microsoft.com/office/officeart/2005/8/layout/radial3"/>
    <dgm:cxn modelId="{E9BD0FCB-E1CB-49E5-8A7E-B9BAF1EC05CC}" type="presParOf" srcId="{86260990-471A-454F-A342-6F96AD79EBAE}" destId="{AEF87E6E-1CB1-48A7-84BB-8570602FB83C}" srcOrd="0" destOrd="0" presId="urn:microsoft.com/office/officeart/2005/8/layout/radial3"/>
    <dgm:cxn modelId="{E1CA2C76-799F-4BE7-BB73-CF7394A309AA}" type="presParOf" srcId="{86260990-471A-454F-A342-6F96AD79EBAE}" destId="{0326C909-ACF0-4FAD-9086-1D905E90256D}" srcOrd="1" destOrd="0" presId="urn:microsoft.com/office/officeart/2005/8/layout/radial3"/>
    <dgm:cxn modelId="{4266D9A0-E326-4D0D-8E79-485CAC887095}" type="presParOf" srcId="{86260990-471A-454F-A342-6F96AD79EBAE}" destId="{9C2DA74E-85F5-4662-95FF-C9BEDF4002E4}" srcOrd="2" destOrd="0" presId="urn:microsoft.com/office/officeart/2005/8/layout/radial3"/>
    <dgm:cxn modelId="{4E1311D5-2BFB-4412-AD53-B3C3FEE4628A}" type="presParOf" srcId="{86260990-471A-454F-A342-6F96AD79EBAE}" destId="{A3E7580C-DDDD-46E5-B092-42C3EB579DD5}" srcOrd="3" destOrd="0" presId="urn:microsoft.com/office/officeart/2005/8/layout/radial3"/>
    <dgm:cxn modelId="{B02F9CC6-3E81-4977-8011-33CB9E17A3B4}" type="presParOf" srcId="{86260990-471A-454F-A342-6F96AD79EBAE}" destId="{2E3D90FE-A728-4366-8645-867048E107A2}" srcOrd="4" destOrd="0" presId="urn:microsoft.com/office/officeart/2005/8/layout/radial3"/>
    <dgm:cxn modelId="{136CBCD5-2FF3-4E6C-B0CD-52D0DC232645}" type="presParOf" srcId="{86260990-471A-454F-A342-6F96AD79EBAE}" destId="{553B902B-3009-450E-AF09-3ED8FF05AD86}" srcOrd="5" destOrd="0" presId="urn:microsoft.com/office/officeart/2005/8/layout/radial3"/>
  </dgm:cxnLst>
  <dgm:bg/>
  <dgm:whole>
    <a:ln>
      <a:solidFill>
        <a:schemeClr val="bg1"/>
      </a:solidFill>
    </a:ln>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3FEB1AD-5435-4228-A0B6-CEFD9B25A926}" type="doc">
      <dgm:prSet loTypeId="urn:microsoft.com/office/officeart/2005/8/layout/radial3" loCatId="cycle" qsTypeId="urn:microsoft.com/office/officeart/2005/8/quickstyle/simple1" qsCatId="simple" csTypeId="urn:microsoft.com/office/officeart/2005/8/colors/accent1_2" csCatId="accent1" phldr="1"/>
      <dgm:spPr/>
      <dgm:t>
        <a:bodyPr/>
        <a:lstStyle/>
        <a:p>
          <a:endParaRPr lang="en-GB"/>
        </a:p>
      </dgm:t>
    </dgm:pt>
    <dgm:pt modelId="{BED084E4-9C35-4BE4-9AE4-E97FABA8B2D6}">
      <dgm:prSet phldrT="[Text]" custT="1"/>
      <dgm:spPr>
        <a:solidFill>
          <a:schemeClr val="bg1">
            <a:alpha val="50000"/>
          </a:schemeClr>
        </a:solidFill>
        <a:ln>
          <a:solidFill>
            <a:schemeClr val="tx1"/>
          </a:solidFill>
        </a:ln>
      </dgm:spPr>
      <dgm:t>
        <a:bodyPr/>
        <a:lstStyle/>
        <a:p>
          <a:r>
            <a:rPr lang="en-GB" sz="1600"/>
            <a:t>Local</a:t>
          </a:r>
          <a:r>
            <a:rPr lang="en-GB" sz="2200"/>
            <a:t> </a:t>
          </a:r>
          <a:r>
            <a:rPr lang="en-GB" sz="1600"/>
            <a:t>Market</a:t>
          </a:r>
        </a:p>
      </dgm:t>
    </dgm:pt>
    <dgm:pt modelId="{BB3BA23E-CBAE-4B80-86D0-77416870609E}" type="parTrans" cxnId="{4E3E20B7-6F64-403C-9D3C-1861496C43C8}">
      <dgm:prSet/>
      <dgm:spPr/>
      <dgm:t>
        <a:bodyPr/>
        <a:lstStyle/>
        <a:p>
          <a:endParaRPr lang="en-GB"/>
        </a:p>
      </dgm:t>
    </dgm:pt>
    <dgm:pt modelId="{F3BAA589-0D31-46A5-BBAC-75B5AC662978}" type="sibTrans" cxnId="{4E3E20B7-6F64-403C-9D3C-1861496C43C8}">
      <dgm:prSet/>
      <dgm:spPr/>
      <dgm:t>
        <a:bodyPr/>
        <a:lstStyle/>
        <a:p>
          <a:endParaRPr lang="en-GB"/>
        </a:p>
      </dgm:t>
    </dgm:pt>
    <dgm:pt modelId="{A6B1E5C3-5401-4919-BC1C-C197A60D8E19}">
      <dgm:prSet phldrT="[Text]"/>
      <dgm:spPr>
        <a:solidFill>
          <a:schemeClr val="bg1">
            <a:alpha val="50000"/>
          </a:schemeClr>
        </a:solidFill>
        <a:ln>
          <a:solidFill>
            <a:schemeClr val="tx1"/>
          </a:solidFill>
        </a:ln>
      </dgm:spPr>
      <dgm:t>
        <a:bodyPr/>
        <a:lstStyle/>
        <a:p>
          <a:r>
            <a:rPr lang="en-GB"/>
            <a:t>National policy environment</a:t>
          </a:r>
        </a:p>
      </dgm:t>
    </dgm:pt>
    <dgm:pt modelId="{1632FA52-9D70-412A-8896-DD56B9F77B55}" type="parTrans" cxnId="{EB7421C3-B1D5-4505-A8C0-B3BC0B6CFE0B}">
      <dgm:prSet/>
      <dgm:spPr/>
      <dgm:t>
        <a:bodyPr/>
        <a:lstStyle/>
        <a:p>
          <a:endParaRPr lang="en-GB"/>
        </a:p>
      </dgm:t>
    </dgm:pt>
    <dgm:pt modelId="{FA4F19FB-0F95-4DD4-9344-7AE05CD7FE8D}" type="sibTrans" cxnId="{EB7421C3-B1D5-4505-A8C0-B3BC0B6CFE0B}">
      <dgm:prSet/>
      <dgm:spPr/>
      <dgm:t>
        <a:bodyPr/>
        <a:lstStyle/>
        <a:p>
          <a:endParaRPr lang="en-GB"/>
        </a:p>
      </dgm:t>
    </dgm:pt>
    <dgm:pt modelId="{4F74EB0A-B346-4173-BB14-7AB248C5BD7C}">
      <dgm:prSet phldrT="[Text]"/>
      <dgm:spPr>
        <a:solidFill>
          <a:schemeClr val="bg1">
            <a:alpha val="50000"/>
          </a:schemeClr>
        </a:solidFill>
        <a:ln>
          <a:solidFill>
            <a:schemeClr val="tx1"/>
          </a:solidFill>
        </a:ln>
      </dgm:spPr>
      <dgm:t>
        <a:bodyPr/>
        <a:lstStyle/>
        <a:p>
          <a:r>
            <a:rPr lang="en-GB"/>
            <a:t>Local policy</a:t>
          </a:r>
        </a:p>
        <a:p>
          <a:r>
            <a:rPr lang="en-GB"/>
            <a:t>environment </a:t>
          </a:r>
        </a:p>
      </dgm:t>
    </dgm:pt>
    <dgm:pt modelId="{EA8AFAD2-DD80-4A8A-8652-DDFF56448132}" type="parTrans" cxnId="{A93A3DBD-30A8-48D6-A82F-736FBF184FF3}">
      <dgm:prSet/>
      <dgm:spPr/>
      <dgm:t>
        <a:bodyPr/>
        <a:lstStyle/>
        <a:p>
          <a:endParaRPr lang="en-GB"/>
        </a:p>
      </dgm:t>
    </dgm:pt>
    <dgm:pt modelId="{5D72F695-9D63-4FCA-9CCD-4D3295FC8C31}" type="sibTrans" cxnId="{A93A3DBD-30A8-48D6-A82F-736FBF184FF3}">
      <dgm:prSet/>
      <dgm:spPr/>
      <dgm:t>
        <a:bodyPr/>
        <a:lstStyle/>
        <a:p>
          <a:endParaRPr lang="en-GB"/>
        </a:p>
      </dgm:t>
    </dgm:pt>
    <dgm:pt modelId="{75B10AD5-8A42-4243-9C02-B01BDD78D90F}">
      <dgm:prSet phldrT="[Text]"/>
      <dgm:spPr>
        <a:solidFill>
          <a:schemeClr val="bg1">
            <a:alpha val="50000"/>
          </a:schemeClr>
        </a:solidFill>
        <a:ln>
          <a:solidFill>
            <a:schemeClr val="tx1"/>
          </a:solidFill>
        </a:ln>
      </dgm:spPr>
      <dgm:t>
        <a:bodyPr/>
        <a:lstStyle/>
        <a:p>
          <a:r>
            <a:rPr lang="en-GB"/>
            <a:t>Utilising organisational experience </a:t>
          </a:r>
        </a:p>
      </dgm:t>
    </dgm:pt>
    <dgm:pt modelId="{7EC1DA7B-0CD3-4057-A2D7-EBE63920DBD1}" type="parTrans" cxnId="{E39F3AEB-FF17-469D-85B0-7FFE3E5525BB}">
      <dgm:prSet/>
      <dgm:spPr/>
      <dgm:t>
        <a:bodyPr/>
        <a:lstStyle/>
        <a:p>
          <a:endParaRPr lang="en-GB"/>
        </a:p>
      </dgm:t>
    </dgm:pt>
    <dgm:pt modelId="{F413EFD9-C97D-4388-BE11-C16C1F363A28}" type="sibTrans" cxnId="{E39F3AEB-FF17-469D-85B0-7FFE3E5525BB}">
      <dgm:prSet/>
      <dgm:spPr/>
      <dgm:t>
        <a:bodyPr/>
        <a:lstStyle/>
        <a:p>
          <a:endParaRPr lang="en-GB"/>
        </a:p>
      </dgm:t>
    </dgm:pt>
    <dgm:pt modelId="{B3C56B76-ECB0-4879-AA57-E8B598D6D9AD}">
      <dgm:prSet phldrT="[Text]"/>
      <dgm:spPr>
        <a:solidFill>
          <a:schemeClr val="bg1">
            <a:alpha val="50000"/>
          </a:schemeClr>
        </a:solidFill>
        <a:ln>
          <a:solidFill>
            <a:schemeClr val="tx1"/>
          </a:solidFill>
        </a:ln>
      </dgm:spPr>
      <dgm:t>
        <a:bodyPr/>
        <a:lstStyle/>
        <a:p>
          <a:r>
            <a:rPr lang="en-GB"/>
            <a:t>Organisational culture and values</a:t>
          </a:r>
        </a:p>
      </dgm:t>
    </dgm:pt>
    <dgm:pt modelId="{AA2B091A-F050-4E34-800B-02E031BDB9B0}" type="sibTrans" cxnId="{DF35B6F0-1EE0-4CC4-8BF4-75113F2B50B6}">
      <dgm:prSet/>
      <dgm:spPr/>
      <dgm:t>
        <a:bodyPr/>
        <a:lstStyle/>
        <a:p>
          <a:endParaRPr lang="en-GB"/>
        </a:p>
      </dgm:t>
    </dgm:pt>
    <dgm:pt modelId="{37EBBB3C-67D0-4E52-818A-6CC60B02C31F}" type="parTrans" cxnId="{DF35B6F0-1EE0-4CC4-8BF4-75113F2B50B6}">
      <dgm:prSet/>
      <dgm:spPr/>
      <dgm:t>
        <a:bodyPr/>
        <a:lstStyle/>
        <a:p>
          <a:endParaRPr lang="en-GB"/>
        </a:p>
      </dgm:t>
    </dgm:pt>
    <dgm:pt modelId="{FE8A1B0E-6ED4-460A-86BA-B02257FE0463}">
      <dgm:prSet phldrT="[Text]"/>
      <dgm:spPr>
        <a:solidFill>
          <a:schemeClr val="bg1">
            <a:alpha val="50000"/>
          </a:schemeClr>
        </a:solidFill>
        <a:ln>
          <a:solidFill>
            <a:schemeClr val="tx1"/>
          </a:solidFill>
        </a:ln>
      </dgm:spPr>
      <dgm:t>
        <a:bodyPr/>
        <a:lstStyle/>
        <a:p>
          <a:r>
            <a:rPr lang="en-GB"/>
            <a:t>Business drivers</a:t>
          </a:r>
        </a:p>
      </dgm:t>
    </dgm:pt>
    <dgm:pt modelId="{2C1B9DE6-0339-46B5-91D9-8613F577EE4A}" type="sibTrans" cxnId="{5F0C0B0C-541E-4805-A8B8-7B424BE48EC2}">
      <dgm:prSet/>
      <dgm:spPr/>
      <dgm:t>
        <a:bodyPr/>
        <a:lstStyle/>
        <a:p>
          <a:endParaRPr lang="en-GB"/>
        </a:p>
      </dgm:t>
    </dgm:pt>
    <dgm:pt modelId="{70EFA153-7C05-4208-A302-8BFEC19C70FD}" type="parTrans" cxnId="{5F0C0B0C-541E-4805-A8B8-7B424BE48EC2}">
      <dgm:prSet/>
      <dgm:spPr/>
      <dgm:t>
        <a:bodyPr/>
        <a:lstStyle/>
        <a:p>
          <a:endParaRPr lang="en-GB"/>
        </a:p>
      </dgm:t>
    </dgm:pt>
    <dgm:pt modelId="{2F26A780-0EC2-4B19-8605-75A00C2D96F4}" type="pres">
      <dgm:prSet presAssocID="{C3FEB1AD-5435-4228-A0B6-CEFD9B25A926}" presName="composite" presStyleCnt="0">
        <dgm:presLayoutVars>
          <dgm:chMax val="1"/>
          <dgm:dir/>
          <dgm:resizeHandles val="exact"/>
        </dgm:presLayoutVars>
      </dgm:prSet>
      <dgm:spPr/>
      <dgm:t>
        <a:bodyPr/>
        <a:lstStyle/>
        <a:p>
          <a:endParaRPr lang="en-GB"/>
        </a:p>
      </dgm:t>
    </dgm:pt>
    <dgm:pt modelId="{86260990-471A-454F-A342-6F96AD79EBAE}" type="pres">
      <dgm:prSet presAssocID="{C3FEB1AD-5435-4228-A0B6-CEFD9B25A926}" presName="radial" presStyleCnt="0">
        <dgm:presLayoutVars>
          <dgm:animLvl val="ctr"/>
        </dgm:presLayoutVars>
      </dgm:prSet>
      <dgm:spPr/>
    </dgm:pt>
    <dgm:pt modelId="{AEF87E6E-1CB1-48A7-84BB-8570602FB83C}" type="pres">
      <dgm:prSet presAssocID="{BED084E4-9C35-4BE4-9AE4-E97FABA8B2D6}" presName="centerShape" presStyleLbl="vennNode1" presStyleIdx="0" presStyleCnt="6" custScaleX="83448" custScaleY="66532" custLinFactNeighborX="-795" custLinFactNeighborY="795"/>
      <dgm:spPr/>
      <dgm:t>
        <a:bodyPr/>
        <a:lstStyle/>
        <a:p>
          <a:endParaRPr lang="en-GB"/>
        </a:p>
      </dgm:t>
    </dgm:pt>
    <dgm:pt modelId="{0326C909-ACF0-4FAD-9086-1D905E90256D}" type="pres">
      <dgm:prSet presAssocID="{A6B1E5C3-5401-4919-BC1C-C197A60D8E19}" presName="node" presStyleLbl="vennNode1" presStyleIdx="1" presStyleCnt="6" custScaleX="190412" custScaleY="113872" custRadScaleRad="77734" custRadScaleInc="814">
        <dgm:presLayoutVars>
          <dgm:bulletEnabled val="1"/>
        </dgm:presLayoutVars>
      </dgm:prSet>
      <dgm:spPr/>
      <dgm:t>
        <a:bodyPr/>
        <a:lstStyle/>
        <a:p>
          <a:endParaRPr lang="en-GB"/>
        </a:p>
      </dgm:t>
    </dgm:pt>
    <dgm:pt modelId="{9C2DA74E-85F5-4662-95FF-C9BEDF4002E4}" type="pres">
      <dgm:prSet presAssocID="{4F74EB0A-B346-4173-BB14-7AB248C5BD7C}" presName="node" presStyleLbl="vennNode1" presStyleIdx="2" presStyleCnt="6" custScaleX="170627" custScaleY="114877" custRadScaleRad="104030" custRadScaleInc="7300">
        <dgm:presLayoutVars>
          <dgm:bulletEnabled val="1"/>
        </dgm:presLayoutVars>
      </dgm:prSet>
      <dgm:spPr/>
      <dgm:t>
        <a:bodyPr/>
        <a:lstStyle/>
        <a:p>
          <a:endParaRPr lang="en-GB"/>
        </a:p>
      </dgm:t>
    </dgm:pt>
    <dgm:pt modelId="{A3E7580C-DDDD-46E5-B092-42C3EB579DD5}" type="pres">
      <dgm:prSet presAssocID="{B3C56B76-ECB0-4879-AA57-E8B598D6D9AD}" presName="node" presStyleLbl="vennNode1" presStyleIdx="3" presStyleCnt="6" custScaleX="171244" custScaleY="120833" custRadScaleRad="93588" custRadScaleInc="-20253">
        <dgm:presLayoutVars>
          <dgm:bulletEnabled val="1"/>
        </dgm:presLayoutVars>
      </dgm:prSet>
      <dgm:spPr/>
      <dgm:t>
        <a:bodyPr/>
        <a:lstStyle/>
        <a:p>
          <a:endParaRPr lang="en-GB"/>
        </a:p>
      </dgm:t>
    </dgm:pt>
    <dgm:pt modelId="{2E3D90FE-A728-4366-8645-867048E107A2}" type="pres">
      <dgm:prSet presAssocID="{FE8A1B0E-6ED4-460A-86BA-B02257FE0463}" presName="node" presStyleLbl="vennNode1" presStyleIdx="4" presStyleCnt="6" custScaleX="174797" custScaleY="114556" custRadScaleRad="87022" custRadScaleInc="6103">
        <dgm:presLayoutVars>
          <dgm:bulletEnabled val="1"/>
        </dgm:presLayoutVars>
      </dgm:prSet>
      <dgm:spPr/>
      <dgm:t>
        <a:bodyPr/>
        <a:lstStyle/>
        <a:p>
          <a:endParaRPr lang="en-GB"/>
        </a:p>
      </dgm:t>
    </dgm:pt>
    <dgm:pt modelId="{553B902B-3009-450E-AF09-3ED8FF05AD86}" type="pres">
      <dgm:prSet presAssocID="{75B10AD5-8A42-4243-9C02-B01BDD78D90F}" presName="node" presStyleLbl="vennNode1" presStyleIdx="5" presStyleCnt="6" custScaleX="163841" custScaleY="122374" custRadScaleRad="98246" custRadScaleInc="-10846">
        <dgm:presLayoutVars>
          <dgm:bulletEnabled val="1"/>
        </dgm:presLayoutVars>
      </dgm:prSet>
      <dgm:spPr/>
      <dgm:t>
        <a:bodyPr/>
        <a:lstStyle/>
        <a:p>
          <a:endParaRPr lang="en-GB"/>
        </a:p>
      </dgm:t>
    </dgm:pt>
  </dgm:ptLst>
  <dgm:cxnLst>
    <dgm:cxn modelId="{4E3E20B7-6F64-403C-9D3C-1861496C43C8}" srcId="{C3FEB1AD-5435-4228-A0B6-CEFD9B25A926}" destId="{BED084E4-9C35-4BE4-9AE4-E97FABA8B2D6}" srcOrd="0" destOrd="0" parTransId="{BB3BA23E-CBAE-4B80-86D0-77416870609E}" sibTransId="{F3BAA589-0D31-46A5-BBAC-75B5AC662978}"/>
    <dgm:cxn modelId="{D0AF54B5-223F-4DED-BEED-BD0B276DE8C9}" type="presOf" srcId="{BED084E4-9C35-4BE4-9AE4-E97FABA8B2D6}" destId="{AEF87E6E-1CB1-48A7-84BB-8570602FB83C}" srcOrd="0" destOrd="0" presId="urn:microsoft.com/office/officeart/2005/8/layout/radial3"/>
    <dgm:cxn modelId="{EB7421C3-B1D5-4505-A8C0-B3BC0B6CFE0B}" srcId="{BED084E4-9C35-4BE4-9AE4-E97FABA8B2D6}" destId="{A6B1E5C3-5401-4919-BC1C-C197A60D8E19}" srcOrd="0" destOrd="0" parTransId="{1632FA52-9D70-412A-8896-DD56B9F77B55}" sibTransId="{FA4F19FB-0F95-4DD4-9344-7AE05CD7FE8D}"/>
    <dgm:cxn modelId="{5F0C0B0C-541E-4805-A8B8-7B424BE48EC2}" srcId="{BED084E4-9C35-4BE4-9AE4-E97FABA8B2D6}" destId="{FE8A1B0E-6ED4-460A-86BA-B02257FE0463}" srcOrd="3" destOrd="0" parTransId="{70EFA153-7C05-4208-A302-8BFEC19C70FD}" sibTransId="{2C1B9DE6-0339-46B5-91D9-8613F577EE4A}"/>
    <dgm:cxn modelId="{F8807579-C4A6-4D34-B6CC-3955A2D3F11E}" type="presOf" srcId="{FE8A1B0E-6ED4-460A-86BA-B02257FE0463}" destId="{2E3D90FE-A728-4366-8645-867048E107A2}" srcOrd="0" destOrd="0" presId="urn:microsoft.com/office/officeart/2005/8/layout/radial3"/>
    <dgm:cxn modelId="{DF35B6F0-1EE0-4CC4-8BF4-75113F2B50B6}" srcId="{BED084E4-9C35-4BE4-9AE4-E97FABA8B2D6}" destId="{B3C56B76-ECB0-4879-AA57-E8B598D6D9AD}" srcOrd="2" destOrd="0" parTransId="{37EBBB3C-67D0-4E52-818A-6CC60B02C31F}" sibTransId="{AA2B091A-F050-4E34-800B-02E031BDB9B0}"/>
    <dgm:cxn modelId="{53C3E49D-939C-4689-8882-5C27164B5671}" type="presOf" srcId="{4F74EB0A-B346-4173-BB14-7AB248C5BD7C}" destId="{9C2DA74E-85F5-4662-95FF-C9BEDF4002E4}" srcOrd="0" destOrd="0" presId="urn:microsoft.com/office/officeart/2005/8/layout/radial3"/>
    <dgm:cxn modelId="{A93A3DBD-30A8-48D6-A82F-736FBF184FF3}" srcId="{BED084E4-9C35-4BE4-9AE4-E97FABA8B2D6}" destId="{4F74EB0A-B346-4173-BB14-7AB248C5BD7C}" srcOrd="1" destOrd="0" parTransId="{EA8AFAD2-DD80-4A8A-8652-DDFF56448132}" sibTransId="{5D72F695-9D63-4FCA-9CCD-4D3295FC8C31}"/>
    <dgm:cxn modelId="{9C1D60DA-800B-4EAF-A4FA-E4C6D90B83A7}" type="presOf" srcId="{75B10AD5-8A42-4243-9C02-B01BDD78D90F}" destId="{553B902B-3009-450E-AF09-3ED8FF05AD86}" srcOrd="0" destOrd="0" presId="urn:microsoft.com/office/officeart/2005/8/layout/radial3"/>
    <dgm:cxn modelId="{198C4447-FD38-4275-8FF6-2874B913D5EE}" type="presOf" srcId="{A6B1E5C3-5401-4919-BC1C-C197A60D8E19}" destId="{0326C909-ACF0-4FAD-9086-1D905E90256D}" srcOrd="0" destOrd="0" presId="urn:microsoft.com/office/officeart/2005/8/layout/radial3"/>
    <dgm:cxn modelId="{E39F3AEB-FF17-469D-85B0-7FFE3E5525BB}" srcId="{BED084E4-9C35-4BE4-9AE4-E97FABA8B2D6}" destId="{75B10AD5-8A42-4243-9C02-B01BDD78D90F}" srcOrd="4" destOrd="0" parTransId="{7EC1DA7B-0CD3-4057-A2D7-EBE63920DBD1}" sibTransId="{F413EFD9-C97D-4388-BE11-C16C1F363A28}"/>
    <dgm:cxn modelId="{394FCA3E-B25C-4C5B-8CE2-AA483647E6F1}" type="presOf" srcId="{C3FEB1AD-5435-4228-A0B6-CEFD9B25A926}" destId="{2F26A780-0EC2-4B19-8605-75A00C2D96F4}" srcOrd="0" destOrd="0" presId="urn:microsoft.com/office/officeart/2005/8/layout/radial3"/>
    <dgm:cxn modelId="{0ECA8003-00EC-4280-B480-8AFA890B771A}" type="presOf" srcId="{B3C56B76-ECB0-4879-AA57-E8B598D6D9AD}" destId="{A3E7580C-DDDD-46E5-B092-42C3EB579DD5}" srcOrd="0" destOrd="0" presId="urn:microsoft.com/office/officeart/2005/8/layout/radial3"/>
    <dgm:cxn modelId="{26F4F776-9EF2-4460-A859-3EB74D6CA39C}" type="presParOf" srcId="{2F26A780-0EC2-4B19-8605-75A00C2D96F4}" destId="{86260990-471A-454F-A342-6F96AD79EBAE}" srcOrd="0" destOrd="0" presId="urn:microsoft.com/office/officeart/2005/8/layout/radial3"/>
    <dgm:cxn modelId="{5B1B8F12-C04C-4DC3-814E-AF00F7725579}" type="presParOf" srcId="{86260990-471A-454F-A342-6F96AD79EBAE}" destId="{AEF87E6E-1CB1-48A7-84BB-8570602FB83C}" srcOrd="0" destOrd="0" presId="urn:microsoft.com/office/officeart/2005/8/layout/radial3"/>
    <dgm:cxn modelId="{C5FFA01A-B14A-46E0-BE57-D0CB330B5DC1}" type="presParOf" srcId="{86260990-471A-454F-A342-6F96AD79EBAE}" destId="{0326C909-ACF0-4FAD-9086-1D905E90256D}" srcOrd="1" destOrd="0" presId="urn:microsoft.com/office/officeart/2005/8/layout/radial3"/>
    <dgm:cxn modelId="{FB53A4BC-0F07-4AA9-AA8A-47E1C776522E}" type="presParOf" srcId="{86260990-471A-454F-A342-6F96AD79EBAE}" destId="{9C2DA74E-85F5-4662-95FF-C9BEDF4002E4}" srcOrd="2" destOrd="0" presId="urn:microsoft.com/office/officeart/2005/8/layout/radial3"/>
    <dgm:cxn modelId="{124C6AC1-82D8-45D7-A995-156E80EE32D5}" type="presParOf" srcId="{86260990-471A-454F-A342-6F96AD79EBAE}" destId="{A3E7580C-DDDD-46E5-B092-42C3EB579DD5}" srcOrd="3" destOrd="0" presId="urn:microsoft.com/office/officeart/2005/8/layout/radial3"/>
    <dgm:cxn modelId="{80793674-2EDB-4A1F-BBC3-4D0DFBE20C43}" type="presParOf" srcId="{86260990-471A-454F-A342-6F96AD79EBAE}" destId="{2E3D90FE-A728-4366-8645-867048E107A2}" srcOrd="4" destOrd="0" presId="urn:microsoft.com/office/officeart/2005/8/layout/radial3"/>
    <dgm:cxn modelId="{4A1BEB98-9176-4166-9FD1-DAF957A649DB}" type="presParOf" srcId="{86260990-471A-454F-A342-6F96AD79EBAE}" destId="{553B902B-3009-450E-AF09-3ED8FF05AD86}" srcOrd="5" destOrd="0" presId="urn:microsoft.com/office/officeart/2005/8/layout/radial3"/>
  </dgm:cxnLst>
  <dgm:bg/>
  <dgm:whole>
    <a:ln>
      <a:solidFill>
        <a:schemeClr val="bg1"/>
      </a:solidFill>
    </a:ln>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F87E6E-1CB1-48A7-84BB-8570602FB83C}">
      <dsp:nvSpPr>
        <dsp:cNvPr id="0" name=""/>
        <dsp:cNvSpPr/>
      </dsp:nvSpPr>
      <dsp:spPr>
        <a:xfrm>
          <a:off x="1006325" y="1638338"/>
          <a:ext cx="1938483" cy="1545527"/>
        </a:xfrm>
        <a:prstGeom prst="ellipse">
          <a:avLst/>
        </a:prstGeom>
        <a:solidFill>
          <a:schemeClr val="bg1">
            <a:alpha val="5000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GB" sz="1600" kern="1200"/>
            <a:t>Local</a:t>
          </a:r>
          <a:r>
            <a:rPr lang="en-GB" sz="2200" kern="1200"/>
            <a:t> </a:t>
          </a:r>
          <a:r>
            <a:rPr lang="en-GB" sz="1600" kern="1200"/>
            <a:t>Market</a:t>
          </a:r>
        </a:p>
      </dsp:txBody>
      <dsp:txXfrm>
        <a:off x="1290209" y="1864675"/>
        <a:ext cx="1370715" cy="1092853"/>
      </dsp:txXfrm>
    </dsp:sp>
    <dsp:sp modelId="{0326C909-ACF0-4FAD-9086-1D905E90256D}">
      <dsp:nvSpPr>
        <dsp:cNvPr id="0" name=""/>
        <dsp:cNvSpPr/>
      </dsp:nvSpPr>
      <dsp:spPr>
        <a:xfrm>
          <a:off x="905801" y="551120"/>
          <a:ext cx="2211619" cy="1322614"/>
        </a:xfrm>
        <a:prstGeom prst="ellipse">
          <a:avLst/>
        </a:prstGeom>
        <a:solidFill>
          <a:schemeClr val="bg1">
            <a:alpha val="5000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GB" sz="1700" kern="1200"/>
            <a:t>National policy environment</a:t>
          </a:r>
        </a:p>
      </dsp:txBody>
      <dsp:txXfrm>
        <a:off x="1229685" y="744812"/>
        <a:ext cx="1563851" cy="935230"/>
      </dsp:txXfrm>
    </dsp:sp>
    <dsp:sp modelId="{9C2DA74E-85F5-4662-95FF-C9BEDF4002E4}">
      <dsp:nvSpPr>
        <dsp:cNvPr id="0" name=""/>
        <dsp:cNvSpPr/>
      </dsp:nvSpPr>
      <dsp:spPr>
        <a:xfrm>
          <a:off x="2445913" y="1373135"/>
          <a:ext cx="1981818" cy="1334287"/>
        </a:xfrm>
        <a:prstGeom prst="ellipse">
          <a:avLst/>
        </a:prstGeom>
        <a:solidFill>
          <a:schemeClr val="bg1">
            <a:alpha val="5000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GB" sz="1700" kern="1200"/>
            <a:t>Local policy</a:t>
          </a:r>
        </a:p>
        <a:p>
          <a:pPr lvl="0" algn="ctr" defTabSz="755650">
            <a:lnSpc>
              <a:spcPct val="90000"/>
            </a:lnSpc>
            <a:spcBef>
              <a:spcPct val="0"/>
            </a:spcBef>
            <a:spcAft>
              <a:spcPct val="35000"/>
            </a:spcAft>
          </a:pPr>
          <a:r>
            <a:rPr lang="en-GB" sz="1700" kern="1200"/>
            <a:t>environment </a:t>
          </a:r>
        </a:p>
      </dsp:txBody>
      <dsp:txXfrm>
        <a:off x="2736144" y="1568537"/>
        <a:ext cx="1401356" cy="943483"/>
      </dsp:txXfrm>
    </dsp:sp>
    <dsp:sp modelId="{A3E7580C-DDDD-46E5-B092-42C3EB579DD5}">
      <dsp:nvSpPr>
        <dsp:cNvPr id="0" name=""/>
        <dsp:cNvSpPr/>
      </dsp:nvSpPr>
      <dsp:spPr>
        <a:xfrm>
          <a:off x="2049614" y="2583376"/>
          <a:ext cx="1988985" cy="1403465"/>
        </a:xfrm>
        <a:prstGeom prst="ellipse">
          <a:avLst/>
        </a:prstGeom>
        <a:solidFill>
          <a:schemeClr val="bg1">
            <a:alpha val="5000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GB" sz="1700" kern="1200"/>
            <a:t>Organisational culture and values</a:t>
          </a:r>
        </a:p>
      </dsp:txBody>
      <dsp:txXfrm>
        <a:off x="2340894" y="2788909"/>
        <a:ext cx="1406425" cy="992399"/>
      </dsp:txXfrm>
    </dsp:sp>
    <dsp:sp modelId="{2E3D90FE-A728-4366-8645-867048E107A2}">
      <dsp:nvSpPr>
        <dsp:cNvPr id="0" name=""/>
        <dsp:cNvSpPr/>
      </dsp:nvSpPr>
      <dsp:spPr>
        <a:xfrm>
          <a:off x="132249" y="2723356"/>
          <a:ext cx="2030252" cy="1330558"/>
        </a:xfrm>
        <a:prstGeom prst="ellipse">
          <a:avLst/>
        </a:prstGeom>
        <a:solidFill>
          <a:schemeClr val="bg1">
            <a:alpha val="5000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GB" sz="1700" kern="1200"/>
            <a:t>Business drivers</a:t>
          </a:r>
        </a:p>
      </dsp:txBody>
      <dsp:txXfrm>
        <a:off x="429573" y="2918212"/>
        <a:ext cx="1435604" cy="940846"/>
      </dsp:txXfrm>
    </dsp:sp>
    <dsp:sp modelId="{553B902B-3009-450E-AF09-3ED8FF05AD86}">
      <dsp:nvSpPr>
        <dsp:cNvPr id="0" name=""/>
        <dsp:cNvSpPr/>
      </dsp:nvSpPr>
      <dsp:spPr>
        <a:xfrm>
          <a:off x="-389132" y="1413710"/>
          <a:ext cx="1902999" cy="1421364"/>
        </a:xfrm>
        <a:prstGeom prst="ellipse">
          <a:avLst/>
        </a:prstGeom>
        <a:solidFill>
          <a:schemeClr val="bg1">
            <a:alpha val="5000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GB" sz="1700" kern="1200"/>
            <a:t>Utilising organisational experience </a:t>
          </a:r>
        </a:p>
      </dsp:txBody>
      <dsp:txXfrm>
        <a:off x="-110444" y="1621864"/>
        <a:ext cx="1345623" cy="100505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F87E6E-1CB1-48A7-84BB-8570602FB83C}">
      <dsp:nvSpPr>
        <dsp:cNvPr id="0" name=""/>
        <dsp:cNvSpPr/>
      </dsp:nvSpPr>
      <dsp:spPr>
        <a:xfrm>
          <a:off x="1006325" y="1638338"/>
          <a:ext cx="1938483" cy="1545527"/>
        </a:xfrm>
        <a:prstGeom prst="ellipse">
          <a:avLst/>
        </a:prstGeom>
        <a:solidFill>
          <a:schemeClr val="bg1">
            <a:alpha val="5000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GB" sz="1600" kern="1200"/>
            <a:t>Local</a:t>
          </a:r>
          <a:r>
            <a:rPr lang="en-GB" sz="2200" kern="1200"/>
            <a:t> </a:t>
          </a:r>
          <a:r>
            <a:rPr lang="en-GB" sz="1600" kern="1200"/>
            <a:t>Market</a:t>
          </a:r>
        </a:p>
      </dsp:txBody>
      <dsp:txXfrm>
        <a:off x="1290209" y="1864675"/>
        <a:ext cx="1370715" cy="1092853"/>
      </dsp:txXfrm>
    </dsp:sp>
    <dsp:sp modelId="{0326C909-ACF0-4FAD-9086-1D905E90256D}">
      <dsp:nvSpPr>
        <dsp:cNvPr id="0" name=""/>
        <dsp:cNvSpPr/>
      </dsp:nvSpPr>
      <dsp:spPr>
        <a:xfrm>
          <a:off x="905801" y="551120"/>
          <a:ext cx="2211619" cy="1322614"/>
        </a:xfrm>
        <a:prstGeom prst="ellipse">
          <a:avLst/>
        </a:prstGeom>
        <a:solidFill>
          <a:schemeClr val="bg1">
            <a:alpha val="5000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GB" sz="1700" kern="1200"/>
            <a:t>National policy environment</a:t>
          </a:r>
        </a:p>
      </dsp:txBody>
      <dsp:txXfrm>
        <a:off x="1229685" y="744812"/>
        <a:ext cx="1563851" cy="935230"/>
      </dsp:txXfrm>
    </dsp:sp>
    <dsp:sp modelId="{9C2DA74E-85F5-4662-95FF-C9BEDF4002E4}">
      <dsp:nvSpPr>
        <dsp:cNvPr id="0" name=""/>
        <dsp:cNvSpPr/>
      </dsp:nvSpPr>
      <dsp:spPr>
        <a:xfrm>
          <a:off x="2445913" y="1373135"/>
          <a:ext cx="1981818" cy="1334287"/>
        </a:xfrm>
        <a:prstGeom prst="ellipse">
          <a:avLst/>
        </a:prstGeom>
        <a:solidFill>
          <a:schemeClr val="bg1">
            <a:alpha val="5000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GB" sz="1700" kern="1200"/>
            <a:t>Local policy</a:t>
          </a:r>
        </a:p>
        <a:p>
          <a:pPr lvl="0" algn="ctr" defTabSz="755650">
            <a:lnSpc>
              <a:spcPct val="90000"/>
            </a:lnSpc>
            <a:spcBef>
              <a:spcPct val="0"/>
            </a:spcBef>
            <a:spcAft>
              <a:spcPct val="35000"/>
            </a:spcAft>
          </a:pPr>
          <a:r>
            <a:rPr lang="en-GB" sz="1700" kern="1200"/>
            <a:t>environment </a:t>
          </a:r>
        </a:p>
      </dsp:txBody>
      <dsp:txXfrm>
        <a:off x="2736144" y="1568537"/>
        <a:ext cx="1401356" cy="943483"/>
      </dsp:txXfrm>
    </dsp:sp>
    <dsp:sp modelId="{A3E7580C-DDDD-46E5-B092-42C3EB579DD5}">
      <dsp:nvSpPr>
        <dsp:cNvPr id="0" name=""/>
        <dsp:cNvSpPr/>
      </dsp:nvSpPr>
      <dsp:spPr>
        <a:xfrm>
          <a:off x="2049614" y="2583376"/>
          <a:ext cx="1988985" cy="1403465"/>
        </a:xfrm>
        <a:prstGeom prst="ellipse">
          <a:avLst/>
        </a:prstGeom>
        <a:solidFill>
          <a:schemeClr val="bg1">
            <a:alpha val="5000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GB" sz="1700" kern="1200"/>
            <a:t>Organisational culture and values</a:t>
          </a:r>
        </a:p>
      </dsp:txBody>
      <dsp:txXfrm>
        <a:off x="2340894" y="2788909"/>
        <a:ext cx="1406425" cy="992399"/>
      </dsp:txXfrm>
    </dsp:sp>
    <dsp:sp modelId="{2E3D90FE-A728-4366-8645-867048E107A2}">
      <dsp:nvSpPr>
        <dsp:cNvPr id="0" name=""/>
        <dsp:cNvSpPr/>
      </dsp:nvSpPr>
      <dsp:spPr>
        <a:xfrm>
          <a:off x="132249" y="2723356"/>
          <a:ext cx="2030252" cy="1330558"/>
        </a:xfrm>
        <a:prstGeom prst="ellipse">
          <a:avLst/>
        </a:prstGeom>
        <a:solidFill>
          <a:schemeClr val="bg1">
            <a:alpha val="5000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GB" sz="1700" kern="1200"/>
            <a:t>Business drivers</a:t>
          </a:r>
        </a:p>
      </dsp:txBody>
      <dsp:txXfrm>
        <a:off x="429573" y="2918212"/>
        <a:ext cx="1435604" cy="940846"/>
      </dsp:txXfrm>
    </dsp:sp>
    <dsp:sp modelId="{553B902B-3009-450E-AF09-3ED8FF05AD86}">
      <dsp:nvSpPr>
        <dsp:cNvPr id="0" name=""/>
        <dsp:cNvSpPr/>
      </dsp:nvSpPr>
      <dsp:spPr>
        <a:xfrm>
          <a:off x="-389132" y="1413710"/>
          <a:ext cx="1902999" cy="1421364"/>
        </a:xfrm>
        <a:prstGeom prst="ellipse">
          <a:avLst/>
        </a:prstGeom>
        <a:solidFill>
          <a:schemeClr val="bg1">
            <a:alpha val="5000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GB" sz="1700" kern="1200"/>
            <a:t>Utilising organisational experience </a:t>
          </a:r>
        </a:p>
      </dsp:txBody>
      <dsp:txXfrm>
        <a:off x="-110444" y="1621864"/>
        <a:ext cx="1345623" cy="1005056"/>
      </dsp:txXfrm>
    </dsp:sp>
  </dsp:spTree>
</dsp:drawing>
</file>

<file path=ppt/diagrams/layout1.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91E4094-B23C-4718-98C9-022DA9749626}" type="datetimeFigureOut">
              <a:rPr lang="en-GB" smtClean="0"/>
              <a:t>30/03/2016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7EAA82-1B35-4661-AC5C-E8960B998100}" type="slidenum">
              <a:rPr lang="en-GB" smtClean="0"/>
              <a:t>‹#›</a:t>
            </a:fld>
            <a:endParaRPr lang="en-GB"/>
          </a:p>
        </p:txBody>
      </p:sp>
    </p:spTree>
    <p:extLst>
      <p:ext uri="{BB962C8B-B14F-4D97-AF65-F5344CB8AC3E}">
        <p14:creationId xmlns:p14="http://schemas.microsoft.com/office/powerpoint/2010/main" val="19868586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p:spPr>
      </p:sp>
      <p:sp>
        <p:nvSpPr>
          <p:cNvPr id="153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GB" dirty="0"/>
          </a:p>
          <a:p>
            <a:pPr>
              <a:defRPr/>
            </a:pPr>
            <a:r>
              <a:rPr lang="en-GB" dirty="0"/>
              <a:t>Submitted abstract: </a:t>
            </a:r>
          </a:p>
          <a:p>
            <a:pPr>
              <a:defRPr/>
            </a:pPr>
            <a:r>
              <a:rPr lang="en-GB" dirty="0"/>
              <a:t>In a rapidly changing policy context, housing associations are facing significant decisions about strategic direction. In the face of extensive welfare and social housing policy reform, pressures to diversify have encouraged the consideration of activities beyond the traditional social housing role. This paper draws upon recent research, partially funded by RICS Research Trust, which examines market renting activity amongst housing associations in the North East and North West of England. As well as demonstrating the diversity of practice in terms of the extent and nature of housing association engagement with market renting, the paper provides an illustrative exploration of the strategic considerations facing organisations. Examining this interplay between housing associations and market renting has a wider relevance at this time of flux for housing associations and within the context of the restructuring of the housing system. The paper examines how associations  are interpreting and interacting with external and internal forces in a radically altered and dynamic policy environment, raising implications for their evolving role in local housing markets. </a:t>
            </a:r>
          </a:p>
          <a:p>
            <a:pPr eaLnBrk="1" hangingPunct="1"/>
            <a:endParaRPr lang="en-GB" dirty="0" smtClean="0"/>
          </a:p>
        </p:txBody>
      </p:sp>
      <p:sp>
        <p:nvSpPr>
          <p:cNvPr id="4" name="Slide Number Placeholder 3"/>
          <p:cNvSpPr>
            <a:spLocks noGrp="1"/>
          </p:cNvSpPr>
          <p:nvPr>
            <p:ph type="sldNum" sz="quarter" idx="5"/>
          </p:nvPr>
        </p:nvSpPr>
        <p:spPr/>
        <p:txBody>
          <a:bodyPr/>
          <a:lstStyle/>
          <a:p>
            <a:pPr>
              <a:defRPr/>
            </a:pPr>
            <a:fld id="{0C9F848D-E180-47B1-838E-31A91339C1B6}" type="slidenum">
              <a:rPr lang="en-GB" smtClean="0">
                <a:solidFill>
                  <a:prstClr val="black"/>
                </a:solidFill>
              </a:rPr>
              <a:pPr>
                <a:defRPr/>
              </a:pPr>
              <a:t>1</a:t>
            </a:fld>
            <a:endParaRPr lang="en-GB">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p:spPr>
      </p:sp>
      <p:sp>
        <p:nvSpPr>
          <p:cNvPr id="153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GB" smtClean="0"/>
          </a:p>
        </p:txBody>
      </p:sp>
      <p:sp>
        <p:nvSpPr>
          <p:cNvPr id="4" name="Slide Number Placeholder 3"/>
          <p:cNvSpPr>
            <a:spLocks noGrp="1"/>
          </p:cNvSpPr>
          <p:nvPr>
            <p:ph type="sldNum" sz="quarter" idx="5"/>
          </p:nvPr>
        </p:nvSpPr>
        <p:spPr/>
        <p:txBody>
          <a:bodyPr/>
          <a:lstStyle/>
          <a:p>
            <a:pPr>
              <a:defRPr/>
            </a:pPr>
            <a:fld id="{0C9F848D-E180-47B1-838E-31A91339C1B6}" type="slidenum">
              <a:rPr lang="en-GB" smtClean="0">
                <a:solidFill>
                  <a:prstClr val="black"/>
                </a:solidFill>
              </a:rPr>
              <a:pPr>
                <a:defRPr/>
              </a:pPr>
              <a:t>12</a:t>
            </a:fld>
            <a:endParaRPr lang="en-GB">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p:spPr>
      </p:sp>
      <p:sp>
        <p:nvSpPr>
          <p:cNvPr id="153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GB" dirty="0" smtClean="0"/>
          </a:p>
        </p:txBody>
      </p:sp>
      <p:sp>
        <p:nvSpPr>
          <p:cNvPr id="4" name="Slide Number Placeholder 3"/>
          <p:cNvSpPr>
            <a:spLocks noGrp="1"/>
          </p:cNvSpPr>
          <p:nvPr>
            <p:ph type="sldNum" sz="quarter" idx="5"/>
          </p:nvPr>
        </p:nvSpPr>
        <p:spPr/>
        <p:txBody>
          <a:bodyPr/>
          <a:lstStyle/>
          <a:p>
            <a:pPr>
              <a:defRPr/>
            </a:pPr>
            <a:fld id="{0C9F848D-E180-47B1-838E-31A91339C1B6}" type="slidenum">
              <a:rPr lang="en-GB" smtClean="0">
                <a:solidFill>
                  <a:prstClr val="black"/>
                </a:solidFill>
              </a:rPr>
              <a:pPr>
                <a:defRPr/>
              </a:pPr>
              <a:t>2</a:t>
            </a:fld>
            <a:endParaRPr lang="en-GB">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p:spPr>
      </p:sp>
      <p:sp>
        <p:nvSpPr>
          <p:cNvPr id="153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GB" smtClean="0"/>
          </a:p>
        </p:txBody>
      </p:sp>
      <p:sp>
        <p:nvSpPr>
          <p:cNvPr id="4" name="Slide Number Placeholder 3"/>
          <p:cNvSpPr>
            <a:spLocks noGrp="1"/>
          </p:cNvSpPr>
          <p:nvPr>
            <p:ph type="sldNum" sz="quarter" idx="5"/>
          </p:nvPr>
        </p:nvSpPr>
        <p:spPr/>
        <p:txBody>
          <a:bodyPr/>
          <a:lstStyle/>
          <a:p>
            <a:pPr>
              <a:defRPr/>
            </a:pPr>
            <a:fld id="{0C9F848D-E180-47B1-838E-31A91339C1B6}" type="slidenum">
              <a:rPr lang="en-GB" smtClean="0">
                <a:solidFill>
                  <a:prstClr val="black"/>
                </a:solidFill>
              </a:rPr>
              <a:pPr>
                <a:defRPr/>
              </a:pPr>
              <a:t>3</a:t>
            </a:fld>
            <a:endParaRPr lang="en-GB">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p:spPr>
      </p:sp>
      <p:sp>
        <p:nvSpPr>
          <p:cNvPr id="153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GB" smtClean="0"/>
          </a:p>
        </p:txBody>
      </p:sp>
      <p:sp>
        <p:nvSpPr>
          <p:cNvPr id="4" name="Slide Number Placeholder 3"/>
          <p:cNvSpPr>
            <a:spLocks noGrp="1"/>
          </p:cNvSpPr>
          <p:nvPr>
            <p:ph type="sldNum" sz="quarter" idx="5"/>
          </p:nvPr>
        </p:nvSpPr>
        <p:spPr/>
        <p:txBody>
          <a:bodyPr/>
          <a:lstStyle/>
          <a:p>
            <a:pPr>
              <a:defRPr/>
            </a:pPr>
            <a:fld id="{0C9F848D-E180-47B1-838E-31A91339C1B6}" type="slidenum">
              <a:rPr lang="en-GB" smtClean="0">
                <a:solidFill>
                  <a:prstClr val="black"/>
                </a:solidFill>
              </a:rPr>
              <a:pPr>
                <a:defRPr/>
              </a:pPr>
              <a:t>6</a:t>
            </a:fld>
            <a:endParaRPr lang="en-GB">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p:spPr>
      </p:sp>
      <p:sp>
        <p:nvSpPr>
          <p:cNvPr id="153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GB" smtClean="0"/>
          </a:p>
        </p:txBody>
      </p:sp>
      <p:sp>
        <p:nvSpPr>
          <p:cNvPr id="4" name="Slide Number Placeholder 3"/>
          <p:cNvSpPr>
            <a:spLocks noGrp="1"/>
          </p:cNvSpPr>
          <p:nvPr>
            <p:ph type="sldNum" sz="quarter" idx="5"/>
          </p:nvPr>
        </p:nvSpPr>
        <p:spPr/>
        <p:txBody>
          <a:bodyPr/>
          <a:lstStyle/>
          <a:p>
            <a:pPr>
              <a:defRPr/>
            </a:pPr>
            <a:fld id="{0C9F848D-E180-47B1-838E-31A91339C1B6}" type="slidenum">
              <a:rPr lang="en-GB" smtClean="0">
                <a:solidFill>
                  <a:prstClr val="black"/>
                </a:solidFill>
              </a:rPr>
              <a:pPr>
                <a:defRPr/>
              </a:pPr>
              <a:t>7</a:t>
            </a:fld>
            <a:endParaRPr lang="en-GB">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p:spPr>
      </p:sp>
      <p:sp>
        <p:nvSpPr>
          <p:cNvPr id="153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GB" dirty="0" smtClean="0"/>
          </a:p>
        </p:txBody>
      </p:sp>
      <p:sp>
        <p:nvSpPr>
          <p:cNvPr id="4" name="Slide Number Placeholder 3"/>
          <p:cNvSpPr>
            <a:spLocks noGrp="1"/>
          </p:cNvSpPr>
          <p:nvPr>
            <p:ph type="sldNum" sz="quarter" idx="5"/>
          </p:nvPr>
        </p:nvSpPr>
        <p:spPr/>
        <p:txBody>
          <a:bodyPr/>
          <a:lstStyle/>
          <a:p>
            <a:pPr>
              <a:defRPr/>
            </a:pPr>
            <a:fld id="{0C9F848D-E180-47B1-838E-31A91339C1B6}" type="slidenum">
              <a:rPr lang="en-GB" smtClean="0">
                <a:solidFill>
                  <a:prstClr val="black"/>
                </a:solidFill>
              </a:rPr>
              <a:pPr>
                <a:defRPr/>
              </a:pPr>
              <a:t>8</a:t>
            </a:fld>
            <a:endParaRPr lang="en-GB">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FFBE7FB-A5C7-40D0-BF56-04C716908E2D}" type="slidenum">
              <a:rPr lang="en-GB" smtClean="0"/>
              <a:t>9</a:t>
            </a:fld>
            <a:endParaRPr lang="en-GB"/>
          </a:p>
        </p:txBody>
      </p:sp>
    </p:spTree>
    <p:extLst>
      <p:ext uri="{BB962C8B-B14F-4D97-AF65-F5344CB8AC3E}">
        <p14:creationId xmlns:p14="http://schemas.microsoft.com/office/powerpoint/2010/main" val="33176746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p:spPr>
      </p:sp>
      <p:sp>
        <p:nvSpPr>
          <p:cNvPr id="153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GB" dirty="0" smtClean="0"/>
          </a:p>
        </p:txBody>
      </p:sp>
      <p:sp>
        <p:nvSpPr>
          <p:cNvPr id="4" name="Slide Number Placeholder 3"/>
          <p:cNvSpPr>
            <a:spLocks noGrp="1"/>
          </p:cNvSpPr>
          <p:nvPr>
            <p:ph type="sldNum" sz="quarter" idx="5"/>
          </p:nvPr>
        </p:nvSpPr>
        <p:spPr/>
        <p:txBody>
          <a:bodyPr/>
          <a:lstStyle/>
          <a:p>
            <a:pPr>
              <a:defRPr/>
            </a:pPr>
            <a:fld id="{0C9F848D-E180-47B1-838E-31A91339C1B6}" type="slidenum">
              <a:rPr lang="en-GB" smtClean="0">
                <a:solidFill>
                  <a:prstClr val="black"/>
                </a:solidFill>
              </a:rPr>
              <a:pPr>
                <a:defRPr/>
              </a:pPr>
              <a:t>10</a:t>
            </a:fld>
            <a:endParaRPr lang="en-GB">
              <a:solidFill>
                <a:prstClr val="black"/>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p:spPr>
      </p:sp>
      <p:sp>
        <p:nvSpPr>
          <p:cNvPr id="153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GB" smtClean="0"/>
          </a:p>
        </p:txBody>
      </p:sp>
      <p:sp>
        <p:nvSpPr>
          <p:cNvPr id="4" name="Slide Number Placeholder 3"/>
          <p:cNvSpPr>
            <a:spLocks noGrp="1"/>
          </p:cNvSpPr>
          <p:nvPr>
            <p:ph type="sldNum" sz="quarter" idx="5"/>
          </p:nvPr>
        </p:nvSpPr>
        <p:spPr/>
        <p:txBody>
          <a:bodyPr/>
          <a:lstStyle/>
          <a:p>
            <a:pPr>
              <a:defRPr/>
            </a:pPr>
            <a:fld id="{0C9F848D-E180-47B1-838E-31A91339C1B6}" type="slidenum">
              <a:rPr lang="en-GB" smtClean="0">
                <a:solidFill>
                  <a:prstClr val="black"/>
                </a:solidFill>
              </a:rPr>
              <a:pPr>
                <a:defRPr/>
              </a:pPr>
              <a:t>11</a:t>
            </a:fld>
            <a:endParaRPr lang="en-GB">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801EE26-233E-4BEA-8DDE-3D7852B0AFE7}" type="datetimeFigureOut">
              <a:rPr lang="en-GB" smtClean="0"/>
              <a:t>30/03/2016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1E19C5-7916-4EFB-A8F0-B48591BDC600}" type="slidenum">
              <a:rPr lang="en-GB" smtClean="0"/>
              <a:t>‹#›</a:t>
            </a:fld>
            <a:endParaRPr lang="en-GB"/>
          </a:p>
        </p:txBody>
      </p:sp>
    </p:spTree>
    <p:extLst>
      <p:ext uri="{BB962C8B-B14F-4D97-AF65-F5344CB8AC3E}">
        <p14:creationId xmlns:p14="http://schemas.microsoft.com/office/powerpoint/2010/main" val="37856617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801EE26-233E-4BEA-8DDE-3D7852B0AFE7}" type="datetimeFigureOut">
              <a:rPr lang="en-GB" smtClean="0"/>
              <a:t>30/03/2016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1E19C5-7916-4EFB-A8F0-B48591BDC600}" type="slidenum">
              <a:rPr lang="en-GB" smtClean="0"/>
              <a:t>‹#›</a:t>
            </a:fld>
            <a:endParaRPr lang="en-GB"/>
          </a:p>
        </p:txBody>
      </p:sp>
    </p:spTree>
    <p:extLst>
      <p:ext uri="{BB962C8B-B14F-4D97-AF65-F5344CB8AC3E}">
        <p14:creationId xmlns:p14="http://schemas.microsoft.com/office/powerpoint/2010/main" val="12933489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801EE26-233E-4BEA-8DDE-3D7852B0AFE7}" type="datetimeFigureOut">
              <a:rPr lang="en-GB" smtClean="0"/>
              <a:t>30/03/2016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1E19C5-7916-4EFB-A8F0-B48591BDC600}" type="slidenum">
              <a:rPr lang="en-GB" smtClean="0"/>
              <a:t>‹#›</a:t>
            </a:fld>
            <a:endParaRPr lang="en-GB"/>
          </a:p>
        </p:txBody>
      </p:sp>
    </p:spTree>
    <p:extLst>
      <p:ext uri="{BB962C8B-B14F-4D97-AF65-F5344CB8AC3E}">
        <p14:creationId xmlns:p14="http://schemas.microsoft.com/office/powerpoint/2010/main" val="3794872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801EE26-233E-4BEA-8DDE-3D7852B0AFE7}" type="datetimeFigureOut">
              <a:rPr lang="en-GB" smtClean="0"/>
              <a:t>30/03/2016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1E19C5-7916-4EFB-A8F0-B48591BDC600}" type="slidenum">
              <a:rPr lang="en-GB" smtClean="0"/>
              <a:t>‹#›</a:t>
            </a:fld>
            <a:endParaRPr lang="en-GB"/>
          </a:p>
        </p:txBody>
      </p:sp>
    </p:spTree>
    <p:extLst>
      <p:ext uri="{BB962C8B-B14F-4D97-AF65-F5344CB8AC3E}">
        <p14:creationId xmlns:p14="http://schemas.microsoft.com/office/powerpoint/2010/main" val="21591213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01EE26-233E-4BEA-8DDE-3D7852B0AFE7}" type="datetimeFigureOut">
              <a:rPr lang="en-GB" smtClean="0"/>
              <a:t>30/03/2016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1E19C5-7916-4EFB-A8F0-B48591BDC600}" type="slidenum">
              <a:rPr lang="en-GB" smtClean="0"/>
              <a:t>‹#›</a:t>
            </a:fld>
            <a:endParaRPr lang="en-GB"/>
          </a:p>
        </p:txBody>
      </p:sp>
    </p:spTree>
    <p:extLst>
      <p:ext uri="{BB962C8B-B14F-4D97-AF65-F5344CB8AC3E}">
        <p14:creationId xmlns:p14="http://schemas.microsoft.com/office/powerpoint/2010/main" val="16513422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801EE26-233E-4BEA-8DDE-3D7852B0AFE7}" type="datetimeFigureOut">
              <a:rPr lang="en-GB" smtClean="0"/>
              <a:t>30/03/2016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A1E19C5-7916-4EFB-A8F0-B48591BDC600}" type="slidenum">
              <a:rPr lang="en-GB" smtClean="0"/>
              <a:t>‹#›</a:t>
            </a:fld>
            <a:endParaRPr lang="en-GB"/>
          </a:p>
        </p:txBody>
      </p:sp>
    </p:spTree>
    <p:extLst>
      <p:ext uri="{BB962C8B-B14F-4D97-AF65-F5344CB8AC3E}">
        <p14:creationId xmlns:p14="http://schemas.microsoft.com/office/powerpoint/2010/main" val="23264502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801EE26-233E-4BEA-8DDE-3D7852B0AFE7}" type="datetimeFigureOut">
              <a:rPr lang="en-GB" smtClean="0"/>
              <a:t>30/03/2016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A1E19C5-7916-4EFB-A8F0-B48591BDC600}" type="slidenum">
              <a:rPr lang="en-GB" smtClean="0"/>
              <a:t>‹#›</a:t>
            </a:fld>
            <a:endParaRPr lang="en-GB"/>
          </a:p>
        </p:txBody>
      </p:sp>
    </p:spTree>
    <p:extLst>
      <p:ext uri="{BB962C8B-B14F-4D97-AF65-F5344CB8AC3E}">
        <p14:creationId xmlns:p14="http://schemas.microsoft.com/office/powerpoint/2010/main" val="14866936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801EE26-233E-4BEA-8DDE-3D7852B0AFE7}" type="datetimeFigureOut">
              <a:rPr lang="en-GB" smtClean="0"/>
              <a:t>30/03/2016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A1E19C5-7916-4EFB-A8F0-B48591BDC600}" type="slidenum">
              <a:rPr lang="en-GB" smtClean="0"/>
              <a:t>‹#›</a:t>
            </a:fld>
            <a:endParaRPr lang="en-GB"/>
          </a:p>
        </p:txBody>
      </p:sp>
    </p:spTree>
    <p:extLst>
      <p:ext uri="{BB962C8B-B14F-4D97-AF65-F5344CB8AC3E}">
        <p14:creationId xmlns:p14="http://schemas.microsoft.com/office/powerpoint/2010/main" val="5369467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01EE26-233E-4BEA-8DDE-3D7852B0AFE7}" type="datetimeFigureOut">
              <a:rPr lang="en-GB" smtClean="0"/>
              <a:t>30/03/2016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A1E19C5-7916-4EFB-A8F0-B48591BDC600}" type="slidenum">
              <a:rPr lang="en-GB" smtClean="0"/>
              <a:t>‹#›</a:t>
            </a:fld>
            <a:endParaRPr lang="en-GB"/>
          </a:p>
        </p:txBody>
      </p:sp>
    </p:spTree>
    <p:extLst>
      <p:ext uri="{BB962C8B-B14F-4D97-AF65-F5344CB8AC3E}">
        <p14:creationId xmlns:p14="http://schemas.microsoft.com/office/powerpoint/2010/main" val="791294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01EE26-233E-4BEA-8DDE-3D7852B0AFE7}" type="datetimeFigureOut">
              <a:rPr lang="en-GB" smtClean="0"/>
              <a:t>30/03/2016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A1E19C5-7916-4EFB-A8F0-B48591BDC600}" type="slidenum">
              <a:rPr lang="en-GB" smtClean="0"/>
              <a:t>‹#›</a:t>
            </a:fld>
            <a:endParaRPr lang="en-GB"/>
          </a:p>
        </p:txBody>
      </p:sp>
    </p:spTree>
    <p:extLst>
      <p:ext uri="{BB962C8B-B14F-4D97-AF65-F5344CB8AC3E}">
        <p14:creationId xmlns:p14="http://schemas.microsoft.com/office/powerpoint/2010/main" val="4839972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01EE26-233E-4BEA-8DDE-3D7852B0AFE7}" type="datetimeFigureOut">
              <a:rPr lang="en-GB" smtClean="0"/>
              <a:t>30/03/2016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A1E19C5-7916-4EFB-A8F0-B48591BDC600}" type="slidenum">
              <a:rPr lang="en-GB" smtClean="0"/>
              <a:t>‹#›</a:t>
            </a:fld>
            <a:endParaRPr lang="en-GB"/>
          </a:p>
        </p:txBody>
      </p:sp>
    </p:spTree>
    <p:extLst>
      <p:ext uri="{BB962C8B-B14F-4D97-AF65-F5344CB8AC3E}">
        <p14:creationId xmlns:p14="http://schemas.microsoft.com/office/powerpoint/2010/main" val="21540635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62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01EE26-233E-4BEA-8DDE-3D7852B0AFE7}" type="datetimeFigureOut">
              <a:rPr lang="en-GB" smtClean="0"/>
              <a:t>30/03/2016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1E19C5-7916-4EFB-A8F0-B48591BDC600}" type="slidenum">
              <a:rPr lang="en-GB" smtClean="0"/>
              <a:t>‹#›</a:t>
            </a:fld>
            <a:endParaRPr lang="en-GB"/>
          </a:p>
        </p:txBody>
      </p:sp>
    </p:spTree>
    <p:extLst>
      <p:ext uri="{BB962C8B-B14F-4D97-AF65-F5344CB8AC3E}">
        <p14:creationId xmlns:p14="http://schemas.microsoft.com/office/powerpoint/2010/main" val="11327833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1.png"/><Relationship Id="rId7" Type="http://schemas.openxmlformats.org/officeDocument/2006/relationships/diagramColors" Target="../diagrams/colors2.xml"/><Relationship Id="rId2" Type="http://schemas.openxmlformats.org/officeDocument/2006/relationships/notesSlide" Target="../notesSlides/notesSlide8.xml"/><Relationship Id="rId1" Type="http://schemas.openxmlformats.org/officeDocument/2006/relationships/slideLayout" Target="../slideLayouts/slideLayout4.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rics.org/research"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hyperlink" Target="mailto:rachel.kirk@northumbria.ac.uk" TargetMode="External"/><Relationship Id="rId4" Type="http://schemas.openxmlformats.org/officeDocument/2006/relationships/hyperlink" Target="mailto:julie.clarke@northumbria.ac.uk"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png"/><Relationship Id="rId7" Type="http://schemas.openxmlformats.org/officeDocument/2006/relationships/diagramColors" Target="../diagrams/colors1.xml"/><Relationship Id="rId2" Type="http://schemas.openxmlformats.org/officeDocument/2006/relationships/notesSlide" Target="../notesSlides/notesSlide6.xml"/><Relationship Id="rId1" Type="http://schemas.openxmlformats.org/officeDocument/2006/relationships/slideLayout" Target="../slideLayouts/slideLayout4.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274638"/>
            <a:ext cx="8229600" cy="2290266"/>
          </a:xfrm>
        </p:spPr>
        <p:txBody>
          <a:bodyPr>
            <a:normAutofit fontScale="90000"/>
          </a:bodyPr>
          <a:lstStyle/>
          <a:p>
            <a:pPr eaLnBrk="1" hangingPunct="1"/>
            <a:r>
              <a:rPr lang="en-GB" sz="4000" b="1" dirty="0"/>
              <a:t>Regional responses to a changing context: Housing Associations and Market Renting in the North East and North West of England</a:t>
            </a:r>
            <a:endParaRPr lang="en-GB" sz="4000" b="1" dirty="0" smtClean="0"/>
          </a:p>
        </p:txBody>
      </p:sp>
      <p:sp>
        <p:nvSpPr>
          <p:cNvPr id="7171" name="Content Placeholder 2"/>
          <p:cNvSpPr>
            <a:spLocks noGrp="1"/>
          </p:cNvSpPr>
          <p:nvPr>
            <p:ph idx="1"/>
          </p:nvPr>
        </p:nvSpPr>
        <p:spPr>
          <a:xfrm>
            <a:off x="755576" y="2348880"/>
            <a:ext cx="7869560" cy="3744416"/>
          </a:xfrm>
        </p:spPr>
        <p:txBody>
          <a:bodyPr/>
          <a:lstStyle/>
          <a:p>
            <a:pPr marL="0" indent="0" algn="ctr">
              <a:buNone/>
            </a:pPr>
            <a:endParaRPr lang="de-DE" dirty="0" smtClean="0"/>
          </a:p>
          <a:p>
            <a:pPr marL="0" indent="0" algn="ctr">
              <a:buNone/>
            </a:pPr>
            <a:endParaRPr lang="de-DE" dirty="0"/>
          </a:p>
          <a:p>
            <a:pPr marL="0" indent="0" algn="ctr">
              <a:buNone/>
            </a:pPr>
            <a:r>
              <a:rPr lang="de-DE" dirty="0" smtClean="0"/>
              <a:t>Julie </a:t>
            </a:r>
            <a:r>
              <a:rPr lang="de-DE" dirty="0"/>
              <a:t>Clarke, Paul Grainger, Cara Hatcher, Rachel Kirk, Sara </a:t>
            </a:r>
            <a:r>
              <a:rPr lang="de-DE" dirty="0" smtClean="0"/>
              <a:t>Lilley</a:t>
            </a:r>
          </a:p>
          <a:p>
            <a:pPr marL="0" indent="0" algn="ctr">
              <a:buNone/>
            </a:pPr>
            <a:r>
              <a:rPr lang="de-DE" dirty="0" smtClean="0"/>
              <a:t> </a:t>
            </a:r>
            <a:endParaRPr lang="de-DE" dirty="0"/>
          </a:p>
          <a:p>
            <a:pPr marL="0" indent="0" algn="ctr">
              <a:buNone/>
            </a:pPr>
            <a:r>
              <a:rPr lang="de-DE" sz="2800" dirty="0"/>
              <a:t>Northumbria University </a:t>
            </a:r>
          </a:p>
          <a:p>
            <a:pPr eaLnBrk="1" hangingPunct="1"/>
            <a:endParaRPr lang="en-GB" dirty="0" smtClean="0"/>
          </a:p>
        </p:txBody>
      </p:sp>
      <p:pic>
        <p:nvPicPr>
          <p:cNvPr id="4" name="Picture 6"/>
          <p:cNvPicPr>
            <a:picLocks noChangeAspect="1" noChangeArrowheads="1"/>
          </p:cNvPicPr>
          <p:nvPr/>
        </p:nvPicPr>
        <p:blipFill>
          <a:blip r:embed="rId3"/>
          <a:srcRect/>
          <a:stretch>
            <a:fillRect/>
          </a:stretch>
        </p:blipFill>
        <p:spPr bwMode="auto">
          <a:xfrm>
            <a:off x="755576" y="5517232"/>
            <a:ext cx="1656184" cy="593093"/>
          </a:xfrm>
          <a:prstGeom prst="rect">
            <a:avLst/>
          </a:prstGeom>
          <a:noFill/>
          <a:ln w="9525">
            <a:noFill/>
            <a:miter lim="800000"/>
            <a:headEnd/>
            <a:tailEnd/>
          </a:ln>
        </p:spPr>
      </p:pic>
      <p:pic>
        <p:nvPicPr>
          <p:cNvPr id="2050" name="Picture 2" descr="U:\Research\RICS Research Trust project\Images, logos\RICS Logo+®-purple.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18908" y="5527510"/>
            <a:ext cx="1602124" cy="5828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82824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n-GB" sz="3600" b="1" dirty="0" smtClean="0"/>
              <a:t>Types of Organisational Approaches</a:t>
            </a:r>
            <a:endParaRPr lang="en-GB" sz="3600" b="1" dirty="0" smtClean="0"/>
          </a:p>
        </p:txBody>
      </p:sp>
      <p:sp>
        <p:nvSpPr>
          <p:cNvPr id="3" name="Content Placeholder 2"/>
          <p:cNvSpPr>
            <a:spLocks noGrp="1"/>
          </p:cNvSpPr>
          <p:nvPr>
            <p:ph sz="half" idx="2"/>
          </p:nvPr>
        </p:nvSpPr>
        <p:spPr/>
        <p:txBody>
          <a:bodyPr>
            <a:normAutofit fontScale="92500" lnSpcReduction="10000"/>
          </a:bodyPr>
          <a:lstStyle/>
          <a:p>
            <a:r>
              <a:rPr lang="en-GB" dirty="0" smtClean="0"/>
              <a:t>Enthusiastic early adopters</a:t>
            </a:r>
          </a:p>
          <a:p>
            <a:endParaRPr lang="en-GB" dirty="0" smtClean="0"/>
          </a:p>
          <a:p>
            <a:r>
              <a:rPr lang="en-GB" dirty="0" smtClean="0"/>
              <a:t>Reactive pragmatists</a:t>
            </a:r>
          </a:p>
          <a:p>
            <a:endParaRPr lang="en-GB" dirty="0" smtClean="0"/>
          </a:p>
          <a:p>
            <a:r>
              <a:rPr lang="en-GB" dirty="0" smtClean="0"/>
              <a:t>Deliberators</a:t>
            </a:r>
          </a:p>
          <a:p>
            <a:endParaRPr lang="en-GB" dirty="0"/>
          </a:p>
          <a:p>
            <a:r>
              <a:rPr lang="en-GB" dirty="0" smtClean="0"/>
              <a:t>Reluctant pragmatists</a:t>
            </a:r>
          </a:p>
          <a:p>
            <a:endParaRPr lang="en-GB" dirty="0" smtClean="0"/>
          </a:p>
          <a:p>
            <a:r>
              <a:rPr lang="en-GB" dirty="0" smtClean="0"/>
              <a:t>……..?</a:t>
            </a:r>
            <a:endParaRPr lang="en-GB" dirty="0"/>
          </a:p>
        </p:txBody>
      </p:sp>
      <p:pic>
        <p:nvPicPr>
          <p:cNvPr id="4" name="Picture 6"/>
          <p:cNvPicPr>
            <a:picLocks noChangeAspect="1" noChangeArrowheads="1"/>
          </p:cNvPicPr>
          <p:nvPr/>
        </p:nvPicPr>
        <p:blipFill>
          <a:blip r:embed="rId3"/>
          <a:srcRect/>
          <a:stretch>
            <a:fillRect/>
          </a:stretch>
        </p:blipFill>
        <p:spPr bwMode="auto">
          <a:xfrm>
            <a:off x="7452320" y="6093296"/>
            <a:ext cx="1409700" cy="504825"/>
          </a:xfrm>
          <a:prstGeom prst="rect">
            <a:avLst/>
          </a:prstGeom>
          <a:noFill/>
          <a:ln w="9525">
            <a:noFill/>
            <a:miter lim="800000"/>
            <a:headEnd/>
            <a:tailEnd/>
          </a:ln>
        </p:spPr>
      </p:pic>
      <p:graphicFrame>
        <p:nvGraphicFramePr>
          <p:cNvPr id="7" name="Content Placeholder 6"/>
          <p:cNvGraphicFramePr>
            <a:graphicFrameLocks noGrp="1"/>
          </p:cNvGraphicFramePr>
          <p:nvPr>
            <p:ph sz="half" idx="1"/>
          </p:nvPr>
        </p:nvGraphicFramePr>
        <p:xfrm>
          <a:off x="457200" y="1600200"/>
          <a:ext cx="4038600" cy="452596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9917872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normAutofit fontScale="90000"/>
          </a:bodyPr>
          <a:lstStyle/>
          <a:p>
            <a:pPr eaLnBrk="1" hangingPunct="1"/>
            <a:r>
              <a:rPr lang="en-GB" sz="3600" b="1" dirty="0" smtClean="0"/>
              <a:t>Housing Associations and Market Renting:</a:t>
            </a:r>
            <a:br>
              <a:rPr lang="en-GB" sz="3600" b="1" dirty="0" smtClean="0"/>
            </a:br>
            <a:r>
              <a:rPr lang="en-GB" sz="3600" b="1" dirty="0" smtClean="0"/>
              <a:t>Moving forwards?</a:t>
            </a:r>
          </a:p>
        </p:txBody>
      </p:sp>
      <p:sp>
        <p:nvSpPr>
          <p:cNvPr id="7171" name="Content Placeholder 2"/>
          <p:cNvSpPr>
            <a:spLocks noGrp="1"/>
          </p:cNvSpPr>
          <p:nvPr>
            <p:ph idx="1"/>
          </p:nvPr>
        </p:nvSpPr>
        <p:spPr/>
        <p:txBody>
          <a:bodyPr>
            <a:normAutofit fontScale="92500" lnSpcReduction="20000"/>
          </a:bodyPr>
          <a:lstStyle/>
          <a:p>
            <a:pPr eaLnBrk="1" hangingPunct="1"/>
            <a:r>
              <a:rPr lang="en-GB" dirty="0" smtClean="0"/>
              <a:t>Understanding (potential) relationships between housing associations and market </a:t>
            </a:r>
            <a:r>
              <a:rPr lang="en-GB" dirty="0" smtClean="0"/>
              <a:t>renting</a:t>
            </a:r>
          </a:p>
          <a:p>
            <a:pPr lvl="1" eaLnBrk="1" hangingPunct="1"/>
            <a:r>
              <a:rPr lang="en-GB" dirty="0" smtClean="0"/>
              <a:t>Local Diversity: National Implications</a:t>
            </a:r>
          </a:p>
          <a:p>
            <a:pPr lvl="1" eaLnBrk="1" hangingPunct="1"/>
            <a:r>
              <a:rPr lang="en-GB" dirty="0" smtClean="0"/>
              <a:t>Evolving </a:t>
            </a:r>
            <a:r>
              <a:rPr lang="en-GB" dirty="0" smtClean="0"/>
              <a:t>housing system</a:t>
            </a:r>
          </a:p>
          <a:p>
            <a:pPr eaLnBrk="1" hangingPunct="1"/>
            <a:r>
              <a:rPr lang="en-GB" dirty="0" smtClean="0"/>
              <a:t>Housing Associations need to ask themselves:</a:t>
            </a:r>
          </a:p>
          <a:p>
            <a:pPr lvl="1"/>
            <a:r>
              <a:rPr lang="en-GB" dirty="0" smtClean="0"/>
              <a:t>What are your key drivers and how do they interact with other influences?</a:t>
            </a:r>
          </a:p>
          <a:p>
            <a:pPr lvl="1"/>
            <a:r>
              <a:rPr lang="en-GB" dirty="0" smtClean="0"/>
              <a:t>Are there clear and explicit objectives about why you are getting involved?</a:t>
            </a:r>
          </a:p>
          <a:p>
            <a:pPr lvl="1"/>
            <a:r>
              <a:rPr lang="en-GB" dirty="0" smtClean="0"/>
              <a:t>What does this mean for how you organise and deliver?</a:t>
            </a:r>
            <a:endParaRPr lang="en-GB" dirty="0" smtClean="0"/>
          </a:p>
          <a:p>
            <a:pPr marL="0" indent="0" eaLnBrk="1" hangingPunct="1">
              <a:buNone/>
            </a:pPr>
            <a:endParaRPr lang="en-GB" dirty="0" smtClean="0"/>
          </a:p>
        </p:txBody>
      </p:sp>
      <p:pic>
        <p:nvPicPr>
          <p:cNvPr id="4" name="Picture 6"/>
          <p:cNvPicPr>
            <a:picLocks noChangeAspect="1" noChangeArrowheads="1"/>
          </p:cNvPicPr>
          <p:nvPr/>
        </p:nvPicPr>
        <p:blipFill>
          <a:blip r:embed="rId3"/>
          <a:srcRect/>
          <a:stretch>
            <a:fillRect/>
          </a:stretch>
        </p:blipFill>
        <p:spPr bwMode="auto">
          <a:xfrm>
            <a:off x="7475140" y="6290616"/>
            <a:ext cx="1409700" cy="504825"/>
          </a:xfrm>
          <a:prstGeom prst="rect">
            <a:avLst/>
          </a:prstGeom>
          <a:noFill/>
          <a:ln w="9525">
            <a:noFill/>
            <a:miter lim="800000"/>
            <a:headEnd/>
            <a:tailEnd/>
          </a:ln>
        </p:spPr>
      </p:pic>
    </p:spTree>
    <p:extLst>
      <p:ext uri="{BB962C8B-B14F-4D97-AF65-F5344CB8AC3E}">
        <p14:creationId xmlns:p14="http://schemas.microsoft.com/office/powerpoint/2010/main" val="22183606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endParaRPr lang="en-GB" sz="3600" b="1" dirty="0" smtClean="0"/>
          </a:p>
        </p:txBody>
      </p:sp>
      <p:sp>
        <p:nvSpPr>
          <p:cNvPr id="7171" name="Content Placeholder 2"/>
          <p:cNvSpPr>
            <a:spLocks noGrp="1"/>
          </p:cNvSpPr>
          <p:nvPr>
            <p:ph idx="1"/>
          </p:nvPr>
        </p:nvSpPr>
        <p:spPr/>
        <p:txBody>
          <a:bodyPr>
            <a:normAutofit lnSpcReduction="10000"/>
          </a:bodyPr>
          <a:lstStyle/>
          <a:p>
            <a:r>
              <a:rPr lang="en-GB" sz="2800" dirty="0" smtClean="0"/>
              <a:t>The report </a:t>
            </a:r>
            <a:r>
              <a:rPr lang="en-GB" sz="2800" i="1" dirty="0" smtClean="0"/>
              <a:t>Regional responses to a changing context: Housing Associations and Market Renting in the North East and North West of England </a:t>
            </a:r>
            <a:r>
              <a:rPr lang="en-GB" sz="2800" dirty="0" smtClean="0"/>
              <a:t>(19</a:t>
            </a:r>
            <a:r>
              <a:rPr lang="en-GB" sz="2800" baseline="30000" dirty="0" smtClean="0"/>
              <a:t>th</a:t>
            </a:r>
            <a:r>
              <a:rPr lang="en-GB" sz="2800" dirty="0" smtClean="0"/>
              <a:t> April 2016) </a:t>
            </a:r>
            <a:r>
              <a:rPr lang="en-GB" sz="2800" dirty="0" smtClean="0"/>
              <a:t>will be available via</a:t>
            </a:r>
          </a:p>
          <a:p>
            <a:pPr eaLnBrk="1" hangingPunct="1"/>
            <a:r>
              <a:rPr lang="en-GB" dirty="0" smtClean="0">
                <a:hlinkClick r:id="rId3"/>
              </a:rPr>
              <a:t>www.rics.org/research</a:t>
            </a:r>
            <a:endParaRPr lang="en-GB" dirty="0" smtClean="0"/>
          </a:p>
          <a:p>
            <a:pPr eaLnBrk="1" hangingPunct="1"/>
            <a:endParaRPr lang="en-GB" dirty="0" smtClean="0"/>
          </a:p>
          <a:p>
            <a:pPr eaLnBrk="1" hangingPunct="1"/>
            <a:r>
              <a:rPr lang="en-GB" dirty="0" smtClean="0"/>
              <a:t>Contact details</a:t>
            </a:r>
            <a:endParaRPr lang="en-GB" dirty="0"/>
          </a:p>
          <a:p>
            <a:r>
              <a:rPr lang="en-GB" dirty="0" smtClean="0">
                <a:hlinkClick r:id="rId4"/>
              </a:rPr>
              <a:t>julie.clarke@northumbria.ac.uk</a:t>
            </a:r>
            <a:endParaRPr lang="en-GB" dirty="0" smtClean="0"/>
          </a:p>
          <a:p>
            <a:r>
              <a:rPr lang="en-GB" dirty="0" smtClean="0">
                <a:hlinkClick r:id="rId5"/>
              </a:rPr>
              <a:t>rachel.kirk@northumbria.ac.uk</a:t>
            </a:r>
            <a:endParaRPr lang="en-GB" dirty="0" smtClean="0"/>
          </a:p>
          <a:p>
            <a:endParaRPr lang="en-GB" dirty="0" smtClean="0"/>
          </a:p>
        </p:txBody>
      </p:sp>
      <p:pic>
        <p:nvPicPr>
          <p:cNvPr id="4" name="Picture 6"/>
          <p:cNvPicPr>
            <a:picLocks noChangeAspect="1" noChangeArrowheads="1"/>
          </p:cNvPicPr>
          <p:nvPr/>
        </p:nvPicPr>
        <p:blipFill>
          <a:blip r:embed="rId6"/>
          <a:srcRect/>
          <a:stretch>
            <a:fillRect/>
          </a:stretch>
        </p:blipFill>
        <p:spPr bwMode="auto">
          <a:xfrm>
            <a:off x="7452320" y="6093296"/>
            <a:ext cx="1409700" cy="504825"/>
          </a:xfrm>
          <a:prstGeom prst="rect">
            <a:avLst/>
          </a:prstGeom>
          <a:noFill/>
          <a:ln w="9525">
            <a:noFill/>
            <a:miter lim="800000"/>
            <a:headEnd/>
            <a:tailEnd/>
          </a:ln>
        </p:spPr>
      </p:pic>
    </p:spTree>
    <p:extLst>
      <p:ext uri="{BB962C8B-B14F-4D97-AF65-F5344CB8AC3E}">
        <p14:creationId xmlns:p14="http://schemas.microsoft.com/office/powerpoint/2010/main" val="35216484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n-GB" sz="3600" b="1" dirty="0" smtClean="0"/>
              <a:t>The research</a:t>
            </a:r>
          </a:p>
        </p:txBody>
      </p:sp>
      <p:sp>
        <p:nvSpPr>
          <p:cNvPr id="7171" name="Content Placeholder 2"/>
          <p:cNvSpPr>
            <a:spLocks noGrp="1"/>
          </p:cNvSpPr>
          <p:nvPr>
            <p:ph sz="half" idx="1"/>
          </p:nvPr>
        </p:nvSpPr>
        <p:spPr/>
        <p:txBody>
          <a:bodyPr>
            <a:normAutofit lnSpcReduction="10000"/>
          </a:bodyPr>
          <a:lstStyle/>
          <a:p>
            <a:pPr eaLnBrk="1" hangingPunct="1"/>
            <a:r>
              <a:rPr lang="en-GB" dirty="0" smtClean="0"/>
              <a:t>Research objectives: </a:t>
            </a:r>
          </a:p>
          <a:p>
            <a:pPr lvl="1" eaLnBrk="1" hangingPunct="1"/>
            <a:r>
              <a:rPr lang="en-GB" dirty="0"/>
              <a:t>Extent and nature of market renting provision amongst housing associations</a:t>
            </a:r>
          </a:p>
          <a:p>
            <a:pPr lvl="1" eaLnBrk="1" hangingPunct="1"/>
            <a:r>
              <a:rPr lang="en-GB" dirty="0"/>
              <a:t>Explore the strategic decision making processes shaping such activity</a:t>
            </a:r>
          </a:p>
          <a:p>
            <a:pPr lvl="1" eaLnBrk="1" hangingPunct="1"/>
            <a:r>
              <a:rPr lang="en-GB" dirty="0"/>
              <a:t>A regional setting - the North East and North West regions of England</a:t>
            </a:r>
            <a:endParaRPr lang="en-GB" dirty="0" smtClean="0"/>
          </a:p>
          <a:p>
            <a:pPr lvl="1" eaLnBrk="1" hangingPunct="1"/>
            <a:endParaRPr lang="en-GB" dirty="0" smtClean="0"/>
          </a:p>
        </p:txBody>
      </p:sp>
      <p:sp>
        <p:nvSpPr>
          <p:cNvPr id="2" name="Content Placeholder 1"/>
          <p:cNvSpPr>
            <a:spLocks noGrp="1"/>
          </p:cNvSpPr>
          <p:nvPr>
            <p:ph sz="half" idx="2"/>
          </p:nvPr>
        </p:nvSpPr>
        <p:spPr/>
        <p:txBody>
          <a:bodyPr>
            <a:normAutofit lnSpcReduction="10000"/>
          </a:bodyPr>
          <a:lstStyle/>
          <a:p>
            <a:pPr eaLnBrk="1" hangingPunct="1"/>
            <a:r>
              <a:rPr lang="en-GB" dirty="0"/>
              <a:t>The research: </a:t>
            </a:r>
          </a:p>
          <a:p>
            <a:pPr lvl="1" eaLnBrk="1" hangingPunct="1"/>
            <a:r>
              <a:rPr lang="en-GB" dirty="0"/>
              <a:t>Online survey of housing associations operating the NE/NW England</a:t>
            </a:r>
          </a:p>
          <a:p>
            <a:pPr lvl="1" eaLnBrk="1" hangingPunct="1"/>
            <a:r>
              <a:rPr lang="en-GB" dirty="0"/>
              <a:t>Round Table event with senior stakeholders</a:t>
            </a:r>
          </a:p>
          <a:p>
            <a:pPr lvl="1" eaLnBrk="1" hangingPunct="1"/>
            <a:r>
              <a:rPr lang="en-GB" dirty="0"/>
              <a:t>Interviews with senior housing association </a:t>
            </a:r>
            <a:r>
              <a:rPr lang="en-GB" dirty="0" smtClean="0"/>
              <a:t>professionals </a:t>
            </a:r>
            <a:endParaRPr lang="en-GB" dirty="0"/>
          </a:p>
          <a:p>
            <a:pPr lvl="1" eaLnBrk="1" hangingPunct="1"/>
            <a:r>
              <a:rPr lang="en-GB" dirty="0"/>
              <a:t>Interviews with senior stakeholders</a:t>
            </a:r>
          </a:p>
          <a:p>
            <a:endParaRPr lang="en-GB" dirty="0"/>
          </a:p>
        </p:txBody>
      </p:sp>
      <p:pic>
        <p:nvPicPr>
          <p:cNvPr id="4" name="Picture 6"/>
          <p:cNvPicPr>
            <a:picLocks noChangeAspect="1" noChangeArrowheads="1"/>
          </p:cNvPicPr>
          <p:nvPr/>
        </p:nvPicPr>
        <p:blipFill>
          <a:blip r:embed="rId3"/>
          <a:srcRect/>
          <a:stretch>
            <a:fillRect/>
          </a:stretch>
        </p:blipFill>
        <p:spPr bwMode="auto">
          <a:xfrm>
            <a:off x="7452320" y="6093296"/>
            <a:ext cx="1409700" cy="504825"/>
          </a:xfrm>
          <a:prstGeom prst="rect">
            <a:avLst/>
          </a:prstGeom>
          <a:noFill/>
          <a:ln w="9525">
            <a:noFill/>
            <a:miter lim="800000"/>
            <a:headEnd/>
            <a:tailEnd/>
          </a:ln>
        </p:spPr>
      </p:pic>
    </p:spTree>
    <p:extLst>
      <p:ext uri="{BB962C8B-B14F-4D97-AF65-F5344CB8AC3E}">
        <p14:creationId xmlns:p14="http://schemas.microsoft.com/office/powerpoint/2010/main" val="24782289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n-GB" sz="3600" b="1" dirty="0" smtClean="0"/>
              <a:t>Why this research; why now?</a:t>
            </a:r>
          </a:p>
        </p:txBody>
      </p:sp>
      <p:sp>
        <p:nvSpPr>
          <p:cNvPr id="7171" name="Content Placeholder 2"/>
          <p:cNvSpPr>
            <a:spLocks noGrp="1"/>
          </p:cNvSpPr>
          <p:nvPr>
            <p:ph idx="1"/>
          </p:nvPr>
        </p:nvSpPr>
        <p:spPr>
          <a:xfrm>
            <a:off x="395536" y="1124744"/>
            <a:ext cx="8291264" cy="5001419"/>
          </a:xfrm>
        </p:spPr>
        <p:txBody>
          <a:bodyPr/>
          <a:lstStyle/>
          <a:p>
            <a:pPr eaLnBrk="1" hangingPunct="1"/>
            <a:r>
              <a:rPr lang="en-GB" sz="2800" dirty="0" smtClean="0"/>
              <a:t>Convergence of factors shaping an agenda for housing associations to engage with market renting  </a:t>
            </a:r>
          </a:p>
          <a:p>
            <a:pPr lvl="1" eaLnBrk="1" hangingPunct="1"/>
            <a:r>
              <a:rPr lang="en-GB" sz="2400" dirty="0" smtClean="0"/>
              <a:t>Growth of private renting within a changing </a:t>
            </a:r>
            <a:r>
              <a:rPr lang="en-GB" sz="2400" dirty="0"/>
              <a:t>housing system</a:t>
            </a:r>
          </a:p>
          <a:p>
            <a:pPr lvl="1" eaLnBrk="1" hangingPunct="1"/>
            <a:r>
              <a:rPr lang="en-GB" sz="2400" dirty="0" smtClean="0"/>
              <a:t>Radically </a:t>
            </a:r>
            <a:r>
              <a:rPr lang="en-GB" sz="2400" dirty="0"/>
              <a:t>altered operating environment of housing </a:t>
            </a:r>
            <a:r>
              <a:rPr lang="en-GB" sz="2400" dirty="0" smtClean="0"/>
              <a:t>associations; commercialisation and diversification</a:t>
            </a:r>
          </a:p>
          <a:p>
            <a:pPr lvl="1" eaLnBrk="1" hangingPunct="1"/>
            <a:r>
              <a:rPr lang="en-GB" sz="2400" dirty="0" smtClean="0"/>
              <a:t>(Government policy encouraging institutional investment in the private rented sector)</a:t>
            </a:r>
          </a:p>
          <a:p>
            <a:pPr eaLnBrk="1" hangingPunct="1"/>
            <a:r>
              <a:rPr lang="en-GB" sz="2800" dirty="0" smtClean="0"/>
              <a:t>Housing Associations and Market Renting (Goodchild and </a:t>
            </a:r>
            <a:r>
              <a:rPr lang="en-GB" sz="2800" dirty="0" err="1" smtClean="0"/>
              <a:t>Syms</a:t>
            </a:r>
            <a:r>
              <a:rPr lang="en-GB" sz="2800" dirty="0" smtClean="0"/>
              <a:t>, 2003) </a:t>
            </a:r>
          </a:p>
          <a:p>
            <a:pPr eaLnBrk="1" hangingPunct="1"/>
            <a:r>
              <a:rPr lang="en-GB" sz="2800" dirty="0" smtClean="0"/>
              <a:t>Regional focus</a:t>
            </a:r>
          </a:p>
          <a:p>
            <a:pPr eaLnBrk="1" hangingPunct="1"/>
            <a:r>
              <a:rPr lang="en-GB" sz="2800" dirty="0" smtClean="0"/>
              <a:t>Evolving policy context during the research process</a:t>
            </a:r>
          </a:p>
        </p:txBody>
      </p:sp>
      <p:pic>
        <p:nvPicPr>
          <p:cNvPr id="4" name="Picture 6"/>
          <p:cNvPicPr>
            <a:picLocks noChangeAspect="1" noChangeArrowheads="1"/>
          </p:cNvPicPr>
          <p:nvPr/>
        </p:nvPicPr>
        <p:blipFill>
          <a:blip r:embed="rId3"/>
          <a:srcRect/>
          <a:stretch>
            <a:fillRect/>
          </a:stretch>
        </p:blipFill>
        <p:spPr bwMode="auto">
          <a:xfrm>
            <a:off x="7452320" y="6093296"/>
            <a:ext cx="1409700" cy="504825"/>
          </a:xfrm>
          <a:prstGeom prst="rect">
            <a:avLst/>
          </a:prstGeom>
          <a:noFill/>
          <a:ln w="9525">
            <a:noFill/>
            <a:miter lim="800000"/>
            <a:headEnd/>
            <a:tailEnd/>
          </a:ln>
        </p:spPr>
      </p:pic>
    </p:spTree>
    <p:extLst>
      <p:ext uri="{BB962C8B-B14F-4D97-AF65-F5344CB8AC3E}">
        <p14:creationId xmlns:p14="http://schemas.microsoft.com/office/powerpoint/2010/main" val="10337448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dirty="0"/>
              <a:t>Market renting activity:  </a:t>
            </a:r>
            <a:r>
              <a:rPr lang="en-GB" sz="3600" b="1" dirty="0" smtClean="0"/>
              <a:t>a snapshot</a:t>
            </a:r>
            <a:endParaRPr lang="en-GB" sz="3600" dirty="0"/>
          </a:p>
        </p:txBody>
      </p:sp>
      <p:sp>
        <p:nvSpPr>
          <p:cNvPr id="3" name="Content Placeholder 2"/>
          <p:cNvSpPr>
            <a:spLocks noGrp="1"/>
          </p:cNvSpPr>
          <p:nvPr>
            <p:ph idx="1"/>
          </p:nvPr>
        </p:nvSpPr>
        <p:spPr/>
        <p:txBody>
          <a:bodyPr>
            <a:normAutofit fontScale="92500" lnSpcReduction="10000"/>
          </a:bodyPr>
          <a:lstStyle/>
          <a:p>
            <a:r>
              <a:rPr lang="en-GB" dirty="0" smtClean="0"/>
              <a:t>Origin</a:t>
            </a:r>
            <a:endParaRPr lang="en-GB" dirty="0" smtClean="0"/>
          </a:p>
          <a:p>
            <a:r>
              <a:rPr lang="en-GB" dirty="0" smtClean="0"/>
              <a:t>Size</a:t>
            </a:r>
            <a:r>
              <a:rPr lang="en-GB" dirty="0" smtClean="0"/>
              <a:t>, location of market rented provision now and into future</a:t>
            </a:r>
          </a:p>
          <a:p>
            <a:r>
              <a:rPr lang="en-GB" dirty="0" smtClean="0"/>
              <a:t>Significant </a:t>
            </a:r>
            <a:r>
              <a:rPr lang="en-GB" dirty="0"/>
              <a:t>activity in traditional, city centre young professional market but not confined to such activity </a:t>
            </a:r>
          </a:p>
          <a:p>
            <a:r>
              <a:rPr lang="en-GB" dirty="0" smtClean="0"/>
              <a:t>City centre living products</a:t>
            </a:r>
          </a:p>
          <a:p>
            <a:r>
              <a:rPr lang="en-GB" dirty="0" smtClean="0"/>
              <a:t>Family products; </a:t>
            </a:r>
          </a:p>
          <a:p>
            <a:r>
              <a:rPr lang="en-GB" dirty="0" smtClean="0"/>
              <a:t>‘Squeezed middle’</a:t>
            </a:r>
          </a:p>
          <a:p>
            <a:endParaRPr lang="en-GB" dirty="0" smtClean="0"/>
          </a:p>
          <a:p>
            <a:endParaRPr lang="en-GB" dirty="0" smtClean="0"/>
          </a:p>
        </p:txBody>
      </p:sp>
    </p:spTree>
    <p:extLst>
      <p:ext uri="{BB962C8B-B14F-4D97-AF65-F5344CB8AC3E}">
        <p14:creationId xmlns:p14="http://schemas.microsoft.com/office/powerpoint/2010/main" val="5144146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dirty="0" smtClean="0"/>
              <a:t>Market renting activity: a snapshot</a:t>
            </a:r>
            <a:endParaRPr lang="en-GB" sz="3600" b="1" dirty="0"/>
          </a:p>
        </p:txBody>
      </p:sp>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11560" y="1628800"/>
            <a:ext cx="8301608" cy="2304256"/>
          </a:xfrm>
          <a:prstGeom prst="rect">
            <a:avLst/>
          </a:prstGeom>
          <a:noFill/>
          <a:ln>
            <a:noFill/>
          </a:ln>
        </p:spPr>
      </p:pic>
      <p:pic>
        <p:nvPicPr>
          <p:cNvPr id="5" name="Picture 4"/>
          <p:cNvPicPr/>
          <p:nvPr/>
        </p:nvPicPr>
        <p:blipFill>
          <a:blip r:embed="rId3">
            <a:extLst>
              <a:ext uri="{28A0092B-C50C-407E-A947-70E740481C1C}">
                <a14:useLocalDpi xmlns:a14="http://schemas.microsoft.com/office/drawing/2010/main" val="0"/>
              </a:ext>
            </a:extLst>
          </a:blip>
          <a:srcRect/>
          <a:stretch>
            <a:fillRect/>
          </a:stretch>
        </p:blipFill>
        <p:spPr bwMode="auto">
          <a:xfrm>
            <a:off x="611560" y="4077072"/>
            <a:ext cx="8352928" cy="1924422"/>
          </a:xfrm>
          <a:prstGeom prst="rect">
            <a:avLst/>
          </a:prstGeom>
          <a:noFill/>
          <a:ln>
            <a:noFill/>
          </a:ln>
        </p:spPr>
      </p:pic>
    </p:spTree>
    <p:extLst>
      <p:ext uri="{BB962C8B-B14F-4D97-AF65-F5344CB8AC3E}">
        <p14:creationId xmlns:p14="http://schemas.microsoft.com/office/powerpoint/2010/main" val="26505575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normAutofit/>
          </a:bodyPr>
          <a:lstStyle/>
          <a:p>
            <a:pPr eaLnBrk="1" hangingPunct="1"/>
            <a:r>
              <a:rPr lang="en-GB" sz="3600" b="1" dirty="0" smtClean="0"/>
              <a:t>Market </a:t>
            </a:r>
            <a:r>
              <a:rPr lang="en-GB" sz="3600" b="1" dirty="0"/>
              <a:t>r</a:t>
            </a:r>
            <a:r>
              <a:rPr lang="en-GB" sz="3600" b="1" dirty="0" smtClean="0"/>
              <a:t>enting activity:  </a:t>
            </a:r>
            <a:r>
              <a:rPr lang="en-GB" sz="3600" b="1" dirty="0" smtClean="0"/>
              <a:t>a snapshot</a:t>
            </a:r>
            <a:endParaRPr lang="en-GB" sz="3600" b="1" dirty="0" smtClean="0"/>
          </a:p>
        </p:txBody>
      </p:sp>
      <p:sp>
        <p:nvSpPr>
          <p:cNvPr id="7171" name="Content Placeholder 2"/>
          <p:cNvSpPr>
            <a:spLocks noGrp="1"/>
          </p:cNvSpPr>
          <p:nvPr>
            <p:ph idx="1"/>
          </p:nvPr>
        </p:nvSpPr>
        <p:spPr/>
        <p:txBody>
          <a:bodyPr/>
          <a:lstStyle/>
          <a:p>
            <a:pPr eaLnBrk="1" hangingPunct="1"/>
            <a:endParaRPr lang="en-GB" dirty="0"/>
          </a:p>
          <a:p>
            <a:pPr eaLnBrk="1" hangingPunct="1"/>
            <a:endParaRPr lang="en-GB" dirty="0" smtClean="0"/>
          </a:p>
          <a:p>
            <a:pPr eaLnBrk="1" hangingPunct="1"/>
            <a:endParaRPr lang="en-GB" dirty="0"/>
          </a:p>
          <a:p>
            <a:pPr eaLnBrk="1" hangingPunct="1"/>
            <a:endParaRPr lang="en-GB" dirty="0" smtClean="0"/>
          </a:p>
          <a:p>
            <a:pPr eaLnBrk="1" hangingPunct="1"/>
            <a:endParaRPr lang="en-GB" dirty="0" smtClean="0"/>
          </a:p>
          <a:p>
            <a:pPr eaLnBrk="1" hangingPunct="1"/>
            <a:endParaRPr lang="en-GB" dirty="0"/>
          </a:p>
        </p:txBody>
      </p:sp>
      <p:pic>
        <p:nvPicPr>
          <p:cNvPr id="4" name="Picture 6"/>
          <p:cNvPicPr>
            <a:picLocks noChangeAspect="1" noChangeArrowheads="1"/>
          </p:cNvPicPr>
          <p:nvPr/>
        </p:nvPicPr>
        <p:blipFill>
          <a:blip r:embed="rId3"/>
          <a:srcRect/>
          <a:stretch>
            <a:fillRect/>
          </a:stretch>
        </p:blipFill>
        <p:spPr bwMode="auto">
          <a:xfrm>
            <a:off x="7452320" y="6093296"/>
            <a:ext cx="1409700" cy="504825"/>
          </a:xfrm>
          <a:prstGeom prst="rect">
            <a:avLst/>
          </a:prstGeom>
          <a:noFill/>
          <a:ln w="9525">
            <a:noFill/>
            <a:miter lim="800000"/>
            <a:headEnd/>
            <a:tailEnd/>
          </a:ln>
        </p:spPr>
      </p:pic>
      <p:pic>
        <p:nvPicPr>
          <p:cNvPr id="5" name="Picture 4"/>
          <p:cNvPicPr/>
          <p:nvPr/>
        </p:nvPicPr>
        <p:blipFill>
          <a:blip r:embed="rId4">
            <a:extLst>
              <a:ext uri="{28A0092B-C50C-407E-A947-70E740481C1C}">
                <a14:useLocalDpi xmlns:a14="http://schemas.microsoft.com/office/drawing/2010/main" val="0"/>
              </a:ext>
            </a:extLst>
          </a:blip>
          <a:srcRect/>
          <a:stretch>
            <a:fillRect/>
          </a:stretch>
        </p:blipFill>
        <p:spPr bwMode="auto">
          <a:xfrm>
            <a:off x="971600" y="1700808"/>
            <a:ext cx="6696025" cy="4897313"/>
          </a:xfrm>
          <a:prstGeom prst="rect">
            <a:avLst/>
          </a:prstGeom>
          <a:noFill/>
          <a:ln>
            <a:noFill/>
          </a:ln>
        </p:spPr>
      </p:pic>
    </p:spTree>
    <p:extLst>
      <p:ext uri="{BB962C8B-B14F-4D97-AF65-F5344CB8AC3E}">
        <p14:creationId xmlns:p14="http://schemas.microsoft.com/office/powerpoint/2010/main" val="5880042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normAutofit fontScale="90000"/>
          </a:bodyPr>
          <a:lstStyle/>
          <a:p>
            <a:pPr eaLnBrk="1" hangingPunct="1"/>
            <a:r>
              <a:rPr lang="en-GB" sz="3600" b="1" dirty="0" smtClean="0"/>
              <a:t>Housing Associations and Strategic Decision Making</a:t>
            </a:r>
            <a:endParaRPr lang="en-GB" sz="3600" b="1" dirty="0" smtClean="0"/>
          </a:p>
        </p:txBody>
      </p:sp>
      <p:sp>
        <p:nvSpPr>
          <p:cNvPr id="7171" name="Content Placeholder 2"/>
          <p:cNvSpPr>
            <a:spLocks noGrp="1"/>
          </p:cNvSpPr>
          <p:nvPr>
            <p:ph idx="1"/>
          </p:nvPr>
        </p:nvSpPr>
        <p:spPr>
          <a:xfrm>
            <a:off x="457200" y="1639341"/>
            <a:ext cx="8229600" cy="4525963"/>
          </a:xfrm>
        </p:spPr>
        <p:txBody>
          <a:bodyPr/>
          <a:lstStyle/>
          <a:p>
            <a:pPr eaLnBrk="1" hangingPunct="1"/>
            <a:r>
              <a:rPr lang="en-GB" dirty="0" smtClean="0"/>
              <a:t>Exploring strategic decision making</a:t>
            </a:r>
          </a:p>
          <a:p>
            <a:pPr lvl="1" eaLnBrk="1" hangingPunct="1"/>
            <a:r>
              <a:rPr lang="en-GB" dirty="0" smtClean="0"/>
              <a:t>To understand how, in combination with the fundamental influence of the local market, complex interconnected forces inform decisions and shape outcomes</a:t>
            </a:r>
          </a:p>
          <a:p>
            <a:pPr lvl="1" eaLnBrk="1" hangingPunct="1"/>
            <a:r>
              <a:rPr lang="en-GB" dirty="0" smtClean="0"/>
              <a:t>How housing associations are interpreting and interacting with external and internal forces</a:t>
            </a:r>
          </a:p>
          <a:p>
            <a:pPr eaLnBrk="1" hangingPunct="1"/>
            <a:endParaRPr lang="en-GB" dirty="0" smtClean="0"/>
          </a:p>
          <a:p>
            <a:pPr eaLnBrk="1" hangingPunct="1"/>
            <a:r>
              <a:rPr lang="en-GB" dirty="0" smtClean="0"/>
              <a:t>Dynamic analyses in a shifting context</a:t>
            </a:r>
          </a:p>
          <a:p>
            <a:pPr eaLnBrk="1" hangingPunct="1"/>
            <a:endParaRPr lang="en-GB" dirty="0" smtClean="0"/>
          </a:p>
        </p:txBody>
      </p:sp>
      <p:pic>
        <p:nvPicPr>
          <p:cNvPr id="4" name="Picture 6"/>
          <p:cNvPicPr>
            <a:picLocks noChangeAspect="1" noChangeArrowheads="1"/>
          </p:cNvPicPr>
          <p:nvPr/>
        </p:nvPicPr>
        <p:blipFill>
          <a:blip r:embed="rId3"/>
          <a:srcRect/>
          <a:stretch>
            <a:fillRect/>
          </a:stretch>
        </p:blipFill>
        <p:spPr bwMode="auto">
          <a:xfrm>
            <a:off x="7452320" y="6093296"/>
            <a:ext cx="1409700" cy="504825"/>
          </a:xfrm>
          <a:prstGeom prst="rect">
            <a:avLst/>
          </a:prstGeom>
          <a:noFill/>
          <a:ln w="9525">
            <a:noFill/>
            <a:miter lim="800000"/>
            <a:headEnd/>
            <a:tailEnd/>
          </a:ln>
        </p:spPr>
      </p:pic>
    </p:spTree>
    <p:extLst>
      <p:ext uri="{BB962C8B-B14F-4D97-AF65-F5344CB8AC3E}">
        <p14:creationId xmlns:p14="http://schemas.microsoft.com/office/powerpoint/2010/main" val="36338745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normAutofit fontScale="90000"/>
          </a:bodyPr>
          <a:lstStyle/>
          <a:p>
            <a:pPr eaLnBrk="1" hangingPunct="1"/>
            <a:r>
              <a:rPr lang="en-GB" sz="3600" b="1" dirty="0" smtClean="0"/>
              <a:t>Housing Associations and Strategic Decision Making</a:t>
            </a:r>
            <a:endParaRPr lang="en-GB" sz="3600" b="1" dirty="0" smtClean="0"/>
          </a:p>
        </p:txBody>
      </p:sp>
      <p:sp>
        <p:nvSpPr>
          <p:cNvPr id="3" name="Content Placeholder 2"/>
          <p:cNvSpPr>
            <a:spLocks noGrp="1"/>
          </p:cNvSpPr>
          <p:nvPr>
            <p:ph sz="half" idx="2"/>
          </p:nvPr>
        </p:nvSpPr>
        <p:spPr/>
        <p:txBody>
          <a:bodyPr/>
          <a:lstStyle/>
          <a:p>
            <a:r>
              <a:rPr lang="en-GB" dirty="0" smtClean="0"/>
              <a:t>Local Market</a:t>
            </a:r>
          </a:p>
          <a:p>
            <a:r>
              <a:rPr lang="en-GB" dirty="0" smtClean="0"/>
              <a:t>External </a:t>
            </a:r>
            <a:endParaRPr lang="en-GB" dirty="0" smtClean="0"/>
          </a:p>
          <a:p>
            <a:r>
              <a:rPr lang="en-GB" i="1" dirty="0" smtClean="0"/>
              <a:t>and</a:t>
            </a:r>
            <a:r>
              <a:rPr lang="en-GB" dirty="0" smtClean="0"/>
              <a:t> </a:t>
            </a:r>
            <a:r>
              <a:rPr lang="en-GB" dirty="0"/>
              <a:t>I</a:t>
            </a:r>
            <a:r>
              <a:rPr lang="en-GB" dirty="0" smtClean="0"/>
              <a:t>nternal </a:t>
            </a:r>
            <a:r>
              <a:rPr lang="en-GB" dirty="0"/>
              <a:t>F</a:t>
            </a:r>
            <a:r>
              <a:rPr lang="en-GB" dirty="0" smtClean="0"/>
              <a:t>orces</a:t>
            </a:r>
            <a:endParaRPr lang="en-GB" dirty="0" smtClean="0"/>
          </a:p>
          <a:p>
            <a:r>
              <a:rPr lang="en-GB" dirty="0" smtClean="0"/>
              <a:t>Push and pull pressures (varying interpretation)</a:t>
            </a:r>
          </a:p>
          <a:p>
            <a:r>
              <a:rPr lang="en-GB" dirty="0" smtClean="0"/>
              <a:t>Interacting in different ways</a:t>
            </a:r>
          </a:p>
          <a:p>
            <a:r>
              <a:rPr lang="en-GB" dirty="0" smtClean="0"/>
              <a:t>Distinct approaches</a:t>
            </a:r>
            <a:endParaRPr lang="en-GB" dirty="0"/>
          </a:p>
        </p:txBody>
      </p:sp>
      <p:pic>
        <p:nvPicPr>
          <p:cNvPr id="4" name="Picture 6"/>
          <p:cNvPicPr>
            <a:picLocks noChangeAspect="1" noChangeArrowheads="1"/>
          </p:cNvPicPr>
          <p:nvPr/>
        </p:nvPicPr>
        <p:blipFill>
          <a:blip r:embed="rId3"/>
          <a:srcRect/>
          <a:stretch>
            <a:fillRect/>
          </a:stretch>
        </p:blipFill>
        <p:spPr bwMode="auto">
          <a:xfrm>
            <a:off x="7452320" y="6093296"/>
            <a:ext cx="1409700" cy="504825"/>
          </a:xfrm>
          <a:prstGeom prst="rect">
            <a:avLst/>
          </a:prstGeom>
          <a:noFill/>
          <a:ln w="9525">
            <a:noFill/>
            <a:miter lim="800000"/>
            <a:headEnd/>
            <a:tailEnd/>
          </a:ln>
        </p:spPr>
      </p:pic>
      <p:graphicFrame>
        <p:nvGraphicFramePr>
          <p:cNvPr id="7" name="Content Placeholder 6"/>
          <p:cNvGraphicFramePr>
            <a:graphicFrameLocks noGrp="1"/>
          </p:cNvGraphicFramePr>
          <p:nvPr>
            <p:ph sz="half" idx="1"/>
          </p:nvPr>
        </p:nvGraphicFramePr>
        <p:xfrm>
          <a:off x="457200" y="1600200"/>
          <a:ext cx="4038600" cy="452596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4250039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1143000"/>
          </a:xfrm>
        </p:spPr>
        <p:txBody>
          <a:bodyPr/>
          <a:lstStyle/>
          <a:p>
            <a:r>
              <a:rPr lang="en-GB" sz="3600" b="1" dirty="0" smtClean="0"/>
              <a:t>Organisational Implications</a:t>
            </a:r>
            <a:endParaRPr lang="en-GB" sz="3600" b="1" dirty="0"/>
          </a:p>
        </p:txBody>
      </p:sp>
      <p:sp>
        <p:nvSpPr>
          <p:cNvPr id="3" name="Content Placeholder 2"/>
          <p:cNvSpPr>
            <a:spLocks noGrp="1"/>
          </p:cNvSpPr>
          <p:nvPr>
            <p:ph idx="1"/>
          </p:nvPr>
        </p:nvSpPr>
        <p:spPr/>
        <p:txBody>
          <a:bodyPr/>
          <a:lstStyle/>
          <a:p>
            <a:pPr eaLnBrk="1" hangingPunct="1"/>
            <a:r>
              <a:rPr lang="en-GB" dirty="0"/>
              <a:t>Non-homogeneity</a:t>
            </a:r>
          </a:p>
          <a:p>
            <a:pPr eaLnBrk="1" hangingPunct="1"/>
            <a:r>
              <a:rPr lang="en-GB" dirty="0" smtClean="0"/>
              <a:t>Different organisations do it in different ways</a:t>
            </a:r>
            <a:endParaRPr lang="en-GB" dirty="0"/>
          </a:p>
          <a:p>
            <a:pPr lvl="1" eaLnBrk="1" hangingPunct="1"/>
            <a:r>
              <a:rPr lang="en-GB" dirty="0" smtClean="0"/>
              <a:t>Organisation</a:t>
            </a:r>
            <a:endParaRPr lang="en-GB" dirty="0" smtClean="0"/>
          </a:p>
          <a:p>
            <a:pPr lvl="1" eaLnBrk="1" hangingPunct="1"/>
            <a:r>
              <a:rPr lang="en-GB" dirty="0" smtClean="0"/>
              <a:t>Branding</a:t>
            </a:r>
          </a:p>
          <a:p>
            <a:pPr lvl="1" eaLnBrk="1" hangingPunct="1"/>
            <a:r>
              <a:rPr lang="en-GB" dirty="0" smtClean="0"/>
              <a:t>Management </a:t>
            </a:r>
            <a:endParaRPr lang="en-GB" dirty="0"/>
          </a:p>
          <a:p>
            <a:pPr marL="0" indent="0" eaLnBrk="1" hangingPunct="1">
              <a:buNone/>
            </a:pPr>
            <a:r>
              <a:rPr lang="en-GB" dirty="0"/>
              <a:t> </a:t>
            </a:r>
          </a:p>
          <a:p>
            <a:endParaRPr lang="en-GB" dirty="0"/>
          </a:p>
        </p:txBody>
      </p:sp>
    </p:spTree>
    <p:extLst>
      <p:ext uri="{BB962C8B-B14F-4D97-AF65-F5344CB8AC3E}">
        <p14:creationId xmlns:p14="http://schemas.microsoft.com/office/powerpoint/2010/main" val="27790436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TotalTime>
  <Words>551</Words>
  <Application>Microsoft Office PowerPoint</Application>
  <PresentationFormat>On-screen Show (4:3)</PresentationFormat>
  <Paragraphs>108</Paragraphs>
  <Slides>12</Slides>
  <Notes>10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Regional responses to a changing context: Housing Associations and Market Renting in the North East and North West of England</vt:lpstr>
      <vt:lpstr>The research</vt:lpstr>
      <vt:lpstr>Why this research; why now?</vt:lpstr>
      <vt:lpstr>Market renting activity:  a snapshot</vt:lpstr>
      <vt:lpstr>Market renting activity: a snapshot</vt:lpstr>
      <vt:lpstr>Market renting activity:  a snapshot</vt:lpstr>
      <vt:lpstr>Housing Associations and Strategic Decision Making</vt:lpstr>
      <vt:lpstr>Housing Associations and Strategic Decision Making</vt:lpstr>
      <vt:lpstr>Organisational Implications</vt:lpstr>
      <vt:lpstr>Types of Organisational Approaches</vt:lpstr>
      <vt:lpstr>Housing Associations and Market Renting: Moving forwards?</vt:lpstr>
      <vt:lpstr>PowerPoint Presentation</vt:lpstr>
    </vt:vector>
  </TitlesOfParts>
  <Company>Northumbria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Regional responses to a changing context: Housing Associations and Market Renting in the North East and North West of England</dc:title>
  <dc:creator>Julie Clarke</dc:creator>
  <cp:lastModifiedBy>Julie Clarke</cp:lastModifiedBy>
  <cp:revision>2</cp:revision>
  <dcterms:created xsi:type="dcterms:W3CDTF">2016-03-30T11:06:36Z</dcterms:created>
  <dcterms:modified xsi:type="dcterms:W3CDTF">2016-03-30T11:25:40Z</dcterms:modified>
</cp:coreProperties>
</file>