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5"/>
  </p:notesMasterIdLst>
  <p:handoutMasterIdLst>
    <p:handoutMasterId r:id="rId26"/>
  </p:handoutMasterIdLst>
  <p:sldIdLst>
    <p:sldId id="256" r:id="rId2"/>
    <p:sldId id="318" r:id="rId3"/>
    <p:sldId id="301" r:id="rId4"/>
    <p:sldId id="315" r:id="rId5"/>
    <p:sldId id="322" r:id="rId6"/>
    <p:sldId id="308" r:id="rId7"/>
    <p:sldId id="313" r:id="rId8"/>
    <p:sldId id="314" r:id="rId9"/>
    <p:sldId id="312" r:id="rId10"/>
    <p:sldId id="305" r:id="rId11"/>
    <p:sldId id="300" r:id="rId12"/>
    <p:sldId id="276" r:id="rId13"/>
    <p:sldId id="307" r:id="rId14"/>
    <p:sldId id="303" r:id="rId15"/>
    <p:sldId id="296" r:id="rId16"/>
    <p:sldId id="302" r:id="rId17"/>
    <p:sldId id="294" r:id="rId18"/>
    <p:sldId id="306" r:id="rId19"/>
    <p:sldId id="304" r:id="rId20"/>
    <p:sldId id="317" r:id="rId21"/>
    <p:sldId id="323" r:id="rId22"/>
    <p:sldId id="291" r:id="rId23"/>
    <p:sldId id="319" r:id="rId24"/>
  </p:sldIdLst>
  <p:sldSz cx="9144000" cy="6858000" type="screen4x3"/>
  <p:notesSz cx="6808788" cy="9940925"/>
  <p:defaultTex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31" userDrawn="1">
          <p15:clr>
            <a:srgbClr val="A4A3A4"/>
          </p15:clr>
        </p15:guide>
        <p15:guide id="2" pos="2145"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BA2B8"/>
    <a:srgbClr val="F8971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159" autoAdjust="0"/>
    <p:restoredTop sz="86763" autoAdjust="0"/>
  </p:normalViewPr>
  <p:slideViewPr>
    <p:cSldViewPr>
      <p:cViewPr varScale="1">
        <p:scale>
          <a:sx n="114" d="100"/>
          <a:sy n="114" d="100"/>
        </p:scale>
        <p:origin x="1074" y="9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576"/>
    </p:cViewPr>
  </p:sorterViewPr>
  <p:notesViewPr>
    <p:cSldViewPr>
      <p:cViewPr varScale="1">
        <p:scale>
          <a:sx n="76" d="100"/>
          <a:sy n="76" d="100"/>
        </p:scale>
        <p:origin x="-2166" y="-96"/>
      </p:cViewPr>
      <p:guideLst>
        <p:guide orient="horz" pos="3131"/>
        <p:guide pos="2145"/>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1217" cy="497524"/>
          </a:xfrm>
          <a:prstGeom prst="rect">
            <a:avLst/>
          </a:prstGeom>
        </p:spPr>
        <p:txBody>
          <a:bodyPr vert="horz" lIns="91568" tIns="45784" rIns="91568" bIns="45784" rtlCol="0"/>
          <a:lstStyle>
            <a:lvl1pPr algn="l" fontAlgn="auto">
              <a:spcBef>
                <a:spcPts val="0"/>
              </a:spcBef>
              <a:spcAft>
                <a:spcPts val="0"/>
              </a:spcAft>
              <a:defRPr sz="1200">
                <a:latin typeface="+mn-lt"/>
                <a:cs typeface="+mn-cs"/>
              </a:defRPr>
            </a:lvl1pPr>
          </a:lstStyle>
          <a:p>
            <a:pPr>
              <a:defRPr/>
            </a:pPr>
            <a:endParaRPr lang="en-GB"/>
          </a:p>
        </p:txBody>
      </p:sp>
      <p:sp>
        <p:nvSpPr>
          <p:cNvPr id="3" name="Date Placeholder 2"/>
          <p:cNvSpPr>
            <a:spLocks noGrp="1"/>
          </p:cNvSpPr>
          <p:nvPr>
            <p:ph type="dt" sz="quarter" idx="1"/>
          </p:nvPr>
        </p:nvSpPr>
        <p:spPr>
          <a:xfrm>
            <a:off x="3855981" y="0"/>
            <a:ext cx="2951217" cy="497524"/>
          </a:xfrm>
          <a:prstGeom prst="rect">
            <a:avLst/>
          </a:prstGeom>
        </p:spPr>
        <p:txBody>
          <a:bodyPr vert="horz" lIns="91568" tIns="45784" rIns="91568" bIns="45784" rtlCol="0"/>
          <a:lstStyle>
            <a:lvl1pPr algn="r" fontAlgn="auto">
              <a:spcBef>
                <a:spcPts val="0"/>
              </a:spcBef>
              <a:spcAft>
                <a:spcPts val="0"/>
              </a:spcAft>
              <a:defRPr sz="1200">
                <a:latin typeface="+mn-lt"/>
                <a:cs typeface="+mn-cs"/>
              </a:defRPr>
            </a:lvl1pPr>
          </a:lstStyle>
          <a:p>
            <a:pPr>
              <a:defRPr/>
            </a:pPr>
            <a:fld id="{711299EE-8F67-4E9C-BB15-D5BE1118E0A7}" type="datetimeFigureOut">
              <a:rPr lang="en-GB"/>
              <a:pPr>
                <a:defRPr/>
              </a:pPr>
              <a:t>30/11/2017</a:t>
            </a:fld>
            <a:endParaRPr lang="en-GB"/>
          </a:p>
        </p:txBody>
      </p:sp>
      <p:sp>
        <p:nvSpPr>
          <p:cNvPr id="4" name="Footer Placeholder 3"/>
          <p:cNvSpPr>
            <a:spLocks noGrp="1"/>
          </p:cNvSpPr>
          <p:nvPr>
            <p:ph type="ftr" sz="quarter" idx="2"/>
          </p:nvPr>
        </p:nvSpPr>
        <p:spPr>
          <a:xfrm>
            <a:off x="0" y="9441812"/>
            <a:ext cx="2951217" cy="497524"/>
          </a:xfrm>
          <a:prstGeom prst="rect">
            <a:avLst/>
          </a:prstGeom>
        </p:spPr>
        <p:txBody>
          <a:bodyPr vert="horz" lIns="91568" tIns="45784" rIns="91568" bIns="45784" rtlCol="0" anchor="b"/>
          <a:lstStyle>
            <a:lvl1pPr algn="l" fontAlgn="auto">
              <a:spcBef>
                <a:spcPts val="0"/>
              </a:spcBef>
              <a:spcAft>
                <a:spcPts val="0"/>
              </a:spcAft>
              <a:defRPr sz="1200">
                <a:latin typeface="+mn-lt"/>
                <a:cs typeface="+mn-cs"/>
              </a:defRPr>
            </a:lvl1pPr>
          </a:lstStyle>
          <a:p>
            <a:pPr>
              <a:defRPr/>
            </a:pPr>
            <a:endParaRPr lang="en-GB"/>
          </a:p>
        </p:txBody>
      </p:sp>
      <p:sp>
        <p:nvSpPr>
          <p:cNvPr id="5" name="Slide Number Placeholder 4"/>
          <p:cNvSpPr>
            <a:spLocks noGrp="1"/>
          </p:cNvSpPr>
          <p:nvPr>
            <p:ph type="sldNum" sz="quarter" idx="3"/>
          </p:nvPr>
        </p:nvSpPr>
        <p:spPr>
          <a:xfrm>
            <a:off x="3855981" y="9441812"/>
            <a:ext cx="2951217" cy="497524"/>
          </a:xfrm>
          <a:prstGeom prst="rect">
            <a:avLst/>
          </a:prstGeom>
        </p:spPr>
        <p:txBody>
          <a:bodyPr vert="horz" lIns="91568" tIns="45784" rIns="91568" bIns="45784" rtlCol="0" anchor="b"/>
          <a:lstStyle>
            <a:lvl1pPr algn="r" fontAlgn="auto">
              <a:spcBef>
                <a:spcPts val="0"/>
              </a:spcBef>
              <a:spcAft>
                <a:spcPts val="0"/>
              </a:spcAft>
              <a:defRPr sz="1200">
                <a:latin typeface="+mn-lt"/>
                <a:cs typeface="+mn-cs"/>
              </a:defRPr>
            </a:lvl1pPr>
          </a:lstStyle>
          <a:p>
            <a:pPr>
              <a:defRPr/>
            </a:pPr>
            <a:fld id="{348A01A5-1315-4DE4-901E-C750FED57CFA}" type="slidenum">
              <a:rPr lang="en-GB"/>
              <a:pPr>
                <a:defRPr/>
              </a:pPr>
              <a:t>‹#›</a:t>
            </a:fld>
            <a:endParaRPr lang="en-GB"/>
          </a:p>
        </p:txBody>
      </p:sp>
    </p:spTree>
    <p:extLst>
      <p:ext uri="{BB962C8B-B14F-4D97-AF65-F5344CB8AC3E}">
        <p14:creationId xmlns:p14="http://schemas.microsoft.com/office/powerpoint/2010/main" val="23463036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1217" cy="497524"/>
          </a:xfrm>
          <a:prstGeom prst="rect">
            <a:avLst/>
          </a:prstGeom>
        </p:spPr>
        <p:txBody>
          <a:bodyPr vert="horz" lIns="91568" tIns="45784" rIns="91568" bIns="45784" rtlCol="0"/>
          <a:lstStyle>
            <a:lvl1pPr algn="l" fontAlgn="auto">
              <a:spcBef>
                <a:spcPts val="0"/>
              </a:spcBef>
              <a:spcAft>
                <a:spcPts val="0"/>
              </a:spcAft>
              <a:defRPr sz="1200">
                <a:latin typeface="+mn-lt"/>
                <a:cs typeface="+mn-cs"/>
              </a:defRPr>
            </a:lvl1pPr>
          </a:lstStyle>
          <a:p>
            <a:pPr>
              <a:defRPr/>
            </a:pPr>
            <a:endParaRPr lang="en-GB"/>
          </a:p>
        </p:txBody>
      </p:sp>
      <p:sp>
        <p:nvSpPr>
          <p:cNvPr id="3" name="Date Placeholder 2"/>
          <p:cNvSpPr>
            <a:spLocks noGrp="1"/>
          </p:cNvSpPr>
          <p:nvPr>
            <p:ph type="dt" idx="1"/>
          </p:nvPr>
        </p:nvSpPr>
        <p:spPr>
          <a:xfrm>
            <a:off x="3855981" y="0"/>
            <a:ext cx="2951217" cy="497524"/>
          </a:xfrm>
          <a:prstGeom prst="rect">
            <a:avLst/>
          </a:prstGeom>
        </p:spPr>
        <p:txBody>
          <a:bodyPr vert="horz" lIns="91568" tIns="45784" rIns="91568" bIns="45784" rtlCol="0"/>
          <a:lstStyle>
            <a:lvl1pPr algn="r" fontAlgn="auto">
              <a:spcBef>
                <a:spcPts val="0"/>
              </a:spcBef>
              <a:spcAft>
                <a:spcPts val="0"/>
              </a:spcAft>
              <a:defRPr sz="1200">
                <a:latin typeface="+mn-lt"/>
                <a:cs typeface="+mn-cs"/>
              </a:defRPr>
            </a:lvl1pPr>
          </a:lstStyle>
          <a:p>
            <a:pPr>
              <a:defRPr/>
            </a:pPr>
            <a:fld id="{967A5EE5-E6F8-4A9E-9FF0-B6C509511990}" type="datetimeFigureOut">
              <a:rPr lang="en-GB"/>
              <a:pPr>
                <a:defRPr/>
              </a:pPr>
              <a:t>30/11/2017</a:t>
            </a:fld>
            <a:endParaRPr lang="en-GB"/>
          </a:p>
        </p:txBody>
      </p:sp>
      <p:sp>
        <p:nvSpPr>
          <p:cNvPr id="4" name="Slide Image Placeholder 3"/>
          <p:cNvSpPr>
            <a:spLocks noGrp="1" noRot="1" noChangeAspect="1"/>
          </p:cNvSpPr>
          <p:nvPr>
            <p:ph type="sldImg" idx="2"/>
          </p:nvPr>
        </p:nvSpPr>
        <p:spPr>
          <a:xfrm>
            <a:off x="919163" y="746125"/>
            <a:ext cx="4970462" cy="3727450"/>
          </a:xfrm>
          <a:prstGeom prst="rect">
            <a:avLst/>
          </a:prstGeom>
          <a:noFill/>
          <a:ln w="12700">
            <a:solidFill>
              <a:prstClr val="black"/>
            </a:solidFill>
          </a:ln>
        </p:spPr>
        <p:txBody>
          <a:bodyPr vert="horz" lIns="91568" tIns="45784" rIns="91568" bIns="45784" rtlCol="0" anchor="ctr"/>
          <a:lstStyle/>
          <a:p>
            <a:pPr lvl="0"/>
            <a:endParaRPr lang="en-GB" noProof="0"/>
          </a:p>
        </p:txBody>
      </p:sp>
      <p:sp>
        <p:nvSpPr>
          <p:cNvPr id="5" name="Notes Placeholder 4"/>
          <p:cNvSpPr>
            <a:spLocks noGrp="1"/>
          </p:cNvSpPr>
          <p:nvPr>
            <p:ph type="body" sz="quarter" idx="3"/>
          </p:nvPr>
        </p:nvSpPr>
        <p:spPr>
          <a:xfrm>
            <a:off x="680562" y="4722497"/>
            <a:ext cx="5447666" cy="4472939"/>
          </a:xfrm>
          <a:prstGeom prst="rect">
            <a:avLst/>
          </a:prstGeom>
        </p:spPr>
        <p:txBody>
          <a:bodyPr vert="horz" lIns="91568" tIns="45784" rIns="91568" bIns="45784"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9441812"/>
            <a:ext cx="2951217" cy="497524"/>
          </a:xfrm>
          <a:prstGeom prst="rect">
            <a:avLst/>
          </a:prstGeom>
        </p:spPr>
        <p:txBody>
          <a:bodyPr vert="horz" lIns="91568" tIns="45784" rIns="91568" bIns="45784" rtlCol="0" anchor="b"/>
          <a:lstStyle>
            <a:lvl1pPr algn="l" fontAlgn="auto">
              <a:spcBef>
                <a:spcPts val="0"/>
              </a:spcBef>
              <a:spcAft>
                <a:spcPts val="0"/>
              </a:spcAft>
              <a:defRPr sz="1200">
                <a:latin typeface="+mn-lt"/>
                <a:cs typeface="+mn-cs"/>
              </a:defRPr>
            </a:lvl1pPr>
          </a:lstStyle>
          <a:p>
            <a:pPr>
              <a:defRPr/>
            </a:pPr>
            <a:endParaRPr lang="en-GB"/>
          </a:p>
        </p:txBody>
      </p:sp>
      <p:sp>
        <p:nvSpPr>
          <p:cNvPr id="7" name="Slide Number Placeholder 6"/>
          <p:cNvSpPr>
            <a:spLocks noGrp="1"/>
          </p:cNvSpPr>
          <p:nvPr>
            <p:ph type="sldNum" sz="quarter" idx="5"/>
          </p:nvPr>
        </p:nvSpPr>
        <p:spPr>
          <a:xfrm>
            <a:off x="3855981" y="9441812"/>
            <a:ext cx="2951217" cy="497524"/>
          </a:xfrm>
          <a:prstGeom prst="rect">
            <a:avLst/>
          </a:prstGeom>
        </p:spPr>
        <p:txBody>
          <a:bodyPr vert="horz" lIns="91568" tIns="45784" rIns="91568" bIns="45784" rtlCol="0" anchor="b"/>
          <a:lstStyle>
            <a:lvl1pPr algn="r" fontAlgn="auto">
              <a:spcBef>
                <a:spcPts val="0"/>
              </a:spcBef>
              <a:spcAft>
                <a:spcPts val="0"/>
              </a:spcAft>
              <a:defRPr sz="1200">
                <a:latin typeface="+mn-lt"/>
                <a:cs typeface="+mn-cs"/>
              </a:defRPr>
            </a:lvl1pPr>
          </a:lstStyle>
          <a:p>
            <a:pPr>
              <a:defRPr/>
            </a:pPr>
            <a:fld id="{EF43E9E5-C0F1-4BF3-9CB5-AEBAA933C9C7}" type="slidenum">
              <a:rPr lang="en-GB"/>
              <a:pPr>
                <a:defRPr/>
              </a:pPr>
              <a:t>‹#›</a:t>
            </a:fld>
            <a:endParaRPr lang="en-GB"/>
          </a:p>
        </p:txBody>
      </p:sp>
    </p:spTree>
    <p:extLst>
      <p:ext uri="{BB962C8B-B14F-4D97-AF65-F5344CB8AC3E}">
        <p14:creationId xmlns:p14="http://schemas.microsoft.com/office/powerpoint/2010/main" val="118195975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courbanize.com/projects/lowline/information"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thelowline.org/about/project/"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8" Type="http://schemas.openxmlformats.org/officeDocument/2006/relationships/hyperlink" Target="https://www.app.placechangers.uk/#!/2/map" TargetMode="External"/><Relationship Id="rId3" Type="http://schemas.openxmlformats.org/officeDocument/2006/relationships/hyperlink" Target="http://minstad.goteborg.se/minstad/index.do" TargetMode="External"/><Relationship Id="rId7" Type="http://schemas.openxmlformats.org/officeDocument/2006/relationships/hyperlink" Target="http://jecarticipe.lillemetropole.fr/"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s://courbanize.com/projects/kendall-sq-urban-renewal/information" TargetMode="External"/><Relationship Id="rId5" Type="http://schemas.openxmlformats.org/officeDocument/2006/relationships/hyperlink" Target="http://www.teamlondonbridge.co.uk/gfx/uploads/pres_11022016120850.pdf" TargetMode="External"/><Relationship Id="rId4" Type="http://schemas.openxmlformats.org/officeDocument/2006/relationships/hyperlink" Target="https://londonbridge.commonplace.is/"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youtube.com/watch?v=nJ7fDjpSYwY"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youtube.com/watch?v=i4l26RsDzoU"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www.youtube.com/watch?v=5FOXf3SgQUY"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www.urbaneweb.org.uk/"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www.northumbria.ac.uk/about-us/academic-departments/architecture-and-built-environment/research/sustainability-society-urbane/"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Firstly,</a:t>
            </a:r>
            <a:r>
              <a:rPr lang="en-GB" baseline="0" dirty="0"/>
              <a:t> thank you for inviting me to visit the beautiful City of Suwon to talk with you. It is both a pleasure and a privilege to be here.</a:t>
            </a:r>
          </a:p>
          <a:p>
            <a:r>
              <a:rPr lang="en-GB" baseline="0" dirty="0"/>
              <a:t>I am a Surveyor (Member of the Royal Institution of Chartered Surveyors) and Associate Professor of Real Estate and Regeneration.</a:t>
            </a:r>
          </a:p>
          <a:p>
            <a:r>
              <a:rPr lang="en-GB" baseline="0" dirty="0"/>
              <a:t>I am head of the Built Environment in the Department of Architecture and Built Environment, in the Faculty of Engineering and Environment at University of Northumbria</a:t>
            </a:r>
          </a:p>
          <a:p>
            <a:r>
              <a:rPr lang="en-GB" baseline="0" dirty="0"/>
              <a:t>I co-founded the </a:t>
            </a:r>
            <a:r>
              <a:rPr lang="en-GB" baseline="0" dirty="0" err="1"/>
              <a:t>URBaNE</a:t>
            </a:r>
            <a:r>
              <a:rPr lang="en-GB" baseline="0" dirty="0"/>
              <a:t> Research Group and R3intelligence (real estate analysis) consultancy service </a:t>
            </a:r>
          </a:p>
          <a:p>
            <a:endParaRPr lang="en-GB" dirty="0"/>
          </a:p>
        </p:txBody>
      </p:sp>
      <p:sp>
        <p:nvSpPr>
          <p:cNvPr id="4" name="Slide Number Placeholder 3"/>
          <p:cNvSpPr>
            <a:spLocks noGrp="1"/>
          </p:cNvSpPr>
          <p:nvPr>
            <p:ph type="sldNum" sz="quarter" idx="10"/>
          </p:nvPr>
        </p:nvSpPr>
        <p:spPr/>
        <p:txBody>
          <a:bodyPr/>
          <a:lstStyle/>
          <a:p>
            <a:pPr>
              <a:defRPr/>
            </a:pPr>
            <a:fld id="{EF43E9E5-C0F1-4BF3-9CB5-AEBAA933C9C7}" type="slidenum">
              <a:rPr lang="en-GB" smtClean="0"/>
              <a:pPr>
                <a:defRPr/>
              </a:pPr>
              <a:t>1</a:t>
            </a:fld>
            <a:endParaRPr 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Opportunities for adaptive re-use and re-purposing of buildings and infrastructure to celebrate the past (industrial heritage) whilst looking to the future.</a:t>
            </a:r>
          </a:p>
          <a:p>
            <a:r>
              <a:rPr lang="en-GB" dirty="0"/>
              <a:t>Potentially more sustainable when take</a:t>
            </a:r>
            <a:r>
              <a:rPr lang="en-GB" baseline="0" dirty="0"/>
              <a:t> account of embedded carbon in all the materials used in original construction.</a:t>
            </a:r>
          </a:p>
          <a:p>
            <a:r>
              <a:rPr lang="en-GB" baseline="0" dirty="0"/>
              <a:t>R3intelligence has done research around obsolescence and potential adaptive re-use of commercial buildings. </a:t>
            </a:r>
          </a:p>
          <a:p>
            <a:endParaRPr lang="en-GB" baseline="0" dirty="0"/>
          </a:p>
          <a:p>
            <a:r>
              <a:rPr lang="en-GB" b="1" dirty="0"/>
              <a:t>NYC - The Low Line, Lower East Side, NYC</a:t>
            </a:r>
            <a:endParaRPr lang="en-GB" dirty="0"/>
          </a:p>
          <a:p>
            <a:r>
              <a:rPr lang="en-GB" dirty="0"/>
              <a:t>After the High Line, here is the next up-and-coming green space regeneration in former industrial underground space. Substantive public engagement efforts, including this online portal</a:t>
            </a:r>
          </a:p>
          <a:p>
            <a:r>
              <a:rPr lang="en-GB" u="sng" dirty="0">
                <a:hlinkClick r:id="rId3"/>
              </a:rPr>
              <a:t>https://courbanize.com/projects/lowline/information</a:t>
            </a:r>
            <a:endParaRPr lang="en-GB" dirty="0"/>
          </a:p>
          <a:p>
            <a:r>
              <a:rPr lang="en-GB" dirty="0"/>
              <a:t>More info about the Low Line project itself:</a:t>
            </a:r>
          </a:p>
          <a:p>
            <a:r>
              <a:rPr lang="en-GB" u="sng" dirty="0">
                <a:hlinkClick r:id="rId4"/>
              </a:rPr>
              <a:t>http://thelowline.org/about/project/</a:t>
            </a:r>
            <a:endParaRPr lang="en-GB" dirty="0"/>
          </a:p>
          <a:p>
            <a:r>
              <a:rPr lang="en-GB" dirty="0"/>
              <a:t> </a:t>
            </a:r>
          </a:p>
          <a:p>
            <a:r>
              <a:rPr lang="en-GB" dirty="0"/>
              <a:t> </a:t>
            </a:r>
          </a:p>
          <a:p>
            <a:r>
              <a:rPr lang="en-GB" b="1" dirty="0"/>
              <a:t>NYC - 247 Cherry Street, NYC</a:t>
            </a:r>
            <a:r>
              <a:rPr lang="en-GB" dirty="0"/>
              <a:t> - controversial real estate development, apparently less successful community participation because of nature of the project</a:t>
            </a:r>
          </a:p>
          <a:p>
            <a:r>
              <a:rPr lang="en-GB" u="sng" dirty="0">
                <a:hlinkClick r:id="rId4"/>
              </a:rPr>
              <a:t>https://courbanize.com/projects/247cherry/information </a:t>
            </a:r>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pPr>
              <a:defRPr/>
            </a:pPr>
            <a:fld id="{EF43E9E5-C0F1-4BF3-9CB5-AEBAA933C9C7}" type="slidenum">
              <a:rPr lang="en-GB" smtClean="0"/>
              <a:pPr>
                <a:defRPr/>
              </a:pPr>
              <a:t>10</a:t>
            </a:fld>
            <a:endParaRPr lang="en-GB"/>
          </a:p>
        </p:txBody>
      </p:sp>
    </p:spTree>
    <p:extLst>
      <p:ext uri="{BB962C8B-B14F-4D97-AF65-F5344CB8AC3E}">
        <p14:creationId xmlns:p14="http://schemas.microsoft.com/office/powerpoint/2010/main" val="11437992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Challenges facing cities</a:t>
            </a:r>
            <a:r>
              <a:rPr lang="en-GB" baseline="0" dirty="0"/>
              <a:t> around the world are not uniform</a:t>
            </a:r>
          </a:p>
          <a:p>
            <a:r>
              <a:rPr lang="en-GB" baseline="0" dirty="0"/>
              <a:t>Developing countries facing rapid urbanisation similar to that which ‘western’ countries experienced in 19</a:t>
            </a:r>
            <a:r>
              <a:rPr lang="en-GB" baseline="30000" dirty="0"/>
              <a:t>th</a:t>
            </a:r>
            <a:r>
              <a:rPr lang="en-GB" baseline="0" dirty="0"/>
              <a:t> and 20</a:t>
            </a:r>
            <a:r>
              <a:rPr lang="en-GB" baseline="30000" dirty="0"/>
              <a:t>th</a:t>
            </a:r>
            <a:r>
              <a:rPr lang="en-GB" baseline="0" dirty="0"/>
              <a:t> centuries</a:t>
            </a:r>
          </a:p>
          <a:p>
            <a:r>
              <a:rPr lang="en-GB" baseline="0" dirty="0"/>
              <a:t>Some towns and cities in developed countries experiencing population loss – ‘Shrinking cities’</a:t>
            </a:r>
          </a:p>
          <a:p>
            <a:r>
              <a:rPr lang="en-GB" baseline="0" dirty="0"/>
              <a:t>Increasing inequality on global economies leading to social exclusion an injustice</a:t>
            </a:r>
          </a:p>
          <a:p>
            <a:r>
              <a:rPr lang="en-GB" baseline="0" dirty="0"/>
              <a:t>In the UK the challenge to this has been framed around ‘Inclusive Growth’ including setting up of ‘Inclusive Growth Commission’ by RSA, see: https://www.thersa.org/action-and-research/rsa-projects/public-services-and-communities-folder/inclusive-growth-commission</a:t>
            </a:r>
          </a:p>
          <a:p>
            <a:r>
              <a:rPr lang="en-GB" baseline="0" dirty="0"/>
              <a:t>Final report of Inclusive Growth Commission available at: https://www.thersa.org/globalassets/pdfs/reports/rsa_inclusive-growth-commission-final-report-march-2017.pdf</a:t>
            </a:r>
          </a:p>
          <a:p>
            <a:r>
              <a:rPr lang="en-GB" baseline="0" dirty="0"/>
              <a:t>  </a:t>
            </a:r>
            <a:endParaRPr lang="en-GB" dirty="0"/>
          </a:p>
        </p:txBody>
      </p:sp>
      <p:sp>
        <p:nvSpPr>
          <p:cNvPr id="4" name="Slide Number Placeholder 3"/>
          <p:cNvSpPr>
            <a:spLocks noGrp="1"/>
          </p:cNvSpPr>
          <p:nvPr>
            <p:ph type="sldNum" sz="quarter" idx="10"/>
          </p:nvPr>
        </p:nvSpPr>
        <p:spPr/>
        <p:txBody>
          <a:bodyPr/>
          <a:lstStyle/>
          <a:p>
            <a:pPr>
              <a:defRPr/>
            </a:pPr>
            <a:fld id="{EF43E9E5-C0F1-4BF3-9CB5-AEBAA933C9C7}" type="slidenum">
              <a:rPr lang="en-GB" smtClean="0"/>
              <a:pPr>
                <a:defRPr/>
              </a:pPr>
              <a:t>11</a:t>
            </a:fld>
            <a:endParaRPr lang="en-GB"/>
          </a:p>
        </p:txBody>
      </p:sp>
    </p:spTree>
    <p:extLst>
      <p:ext uri="{BB962C8B-B14F-4D97-AF65-F5344CB8AC3E}">
        <p14:creationId xmlns:p14="http://schemas.microsoft.com/office/powerpoint/2010/main" val="24645041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r>
              <a:rPr lang="en-GB" altLang="en-US" dirty="0"/>
              <a:t>Most towns and</a:t>
            </a:r>
            <a:r>
              <a:rPr lang="en-GB" altLang="en-US" baseline="0" dirty="0"/>
              <a:t> cities in developed countries may now be described as post-industrial but most were built on manufacturing industry. As their economies have restructured they have been forced to confront their industrial legacy through processes of redevelopment and regeneration.  Such processes are often ‘top-down’ and impose plans on local areas with little consultation; more contemporary approaches have pursued ‘bottom-up’ initiatives where local communities and stakeholders participate in the preparation of plans and strategies for their future.. In the UK this is commonly termed ‘place making’. It is most challenging in locations that have resident communities. There is now opportunity to deploy  emerging  ‘smart’ digitally enabled technology to support participation as neighbourhoods and urban areas transition to smart futures.</a:t>
            </a:r>
          </a:p>
          <a:p>
            <a:r>
              <a:rPr lang="en-GB" altLang="en-US" baseline="0" dirty="0"/>
              <a:t>Link for Northumbria University Digital Living multi-disciplinary research theme and Newcastle City Futures (see later in presentation)  </a:t>
            </a:r>
          </a:p>
          <a:p>
            <a:endParaRPr lang="en-GB" altLang="en-US" baseline="0" dirty="0"/>
          </a:p>
          <a:p>
            <a:r>
              <a:rPr lang="en-GB" altLang="en-US" baseline="0" dirty="0"/>
              <a:t> </a:t>
            </a:r>
            <a:endParaRPr lang="en-GB" altLang="en-US" dirty="0"/>
          </a:p>
        </p:txBody>
      </p:sp>
      <p:sp>
        <p:nvSpPr>
          <p:cNvPr id="4" name="Slide Number Placeholder 3"/>
          <p:cNvSpPr>
            <a:spLocks noGrp="1"/>
          </p:cNvSpPr>
          <p:nvPr>
            <p:ph type="sldNum" sz="quarter" idx="5"/>
          </p:nvPr>
        </p:nvSpPr>
        <p:spPr/>
        <p:txBody>
          <a:bodyPr/>
          <a:lstStyle/>
          <a:p>
            <a:pPr>
              <a:defRPr/>
            </a:pPr>
            <a:fld id="{A9306A80-609A-45FD-B757-5D35B9DACDF4}" type="slidenum">
              <a:rPr lang="en-GB" smtClean="0"/>
              <a:pPr>
                <a:defRPr/>
              </a:pPr>
              <a:t>12</a:t>
            </a:fld>
            <a:endParaRPr lang="en-GB"/>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International examples of community participation in regeneration:</a:t>
            </a:r>
          </a:p>
          <a:p>
            <a:endParaRPr lang="en-GB" b="1" dirty="0"/>
          </a:p>
          <a:p>
            <a:r>
              <a:rPr lang="en-GB" b="1" dirty="0"/>
              <a:t>Sweden - </a:t>
            </a:r>
            <a:r>
              <a:rPr lang="en-GB" b="1" dirty="0" err="1"/>
              <a:t>MinStad</a:t>
            </a:r>
            <a:r>
              <a:rPr lang="en-GB" b="1" dirty="0"/>
              <a:t>,</a:t>
            </a:r>
            <a:r>
              <a:rPr lang="en-GB" dirty="0"/>
              <a:t> 3D city portal for public engagement in Gothenburg, Sweden. Now available as an app (but maybe just in 2D)</a:t>
            </a:r>
          </a:p>
          <a:p>
            <a:r>
              <a:rPr lang="en-GB" dirty="0"/>
              <a:t>Used largely as geospatial social media, to discuss local heritage as well as planned local developments, such as brownfield development.</a:t>
            </a:r>
          </a:p>
          <a:p>
            <a:r>
              <a:rPr lang="en-GB" u="sng" dirty="0">
                <a:hlinkClick r:id="rId3"/>
              </a:rPr>
              <a:t>http://minstad.goteborg.se/minstad/index.do</a:t>
            </a:r>
            <a:endParaRPr lang="en-GB" dirty="0"/>
          </a:p>
          <a:p>
            <a:r>
              <a:rPr lang="en-GB" dirty="0"/>
              <a:t/>
            </a:r>
            <a:br>
              <a:rPr lang="en-GB" dirty="0"/>
            </a:br>
            <a:r>
              <a:rPr lang="en-GB" b="1" dirty="0"/>
              <a:t>Plan London Bridge</a:t>
            </a:r>
            <a:r>
              <a:rPr lang="en-GB" dirty="0"/>
              <a:t> - </a:t>
            </a:r>
            <a:r>
              <a:rPr lang="en-GB" dirty="0" err="1"/>
              <a:t>CommonPlace</a:t>
            </a:r>
            <a:r>
              <a:rPr lang="en-GB" dirty="0"/>
              <a:t>, map-based public engagement in 2014 which helped to inform the Plan for London Bridge, led by business consortium Team for London Bridge. </a:t>
            </a:r>
          </a:p>
          <a:p>
            <a:r>
              <a:rPr lang="en-GB" u="sng" dirty="0">
                <a:hlinkClick r:id="rId4"/>
              </a:rPr>
              <a:t>https://londonbridge.commonplace.is/</a:t>
            </a:r>
            <a:endParaRPr lang="en-GB" dirty="0"/>
          </a:p>
          <a:p>
            <a:r>
              <a:rPr lang="en-GB" dirty="0"/>
              <a:t>Info about the Plan for London Bridge: </a:t>
            </a:r>
            <a:r>
              <a:rPr lang="en-GB" u="sng" dirty="0">
                <a:hlinkClick r:id="rId5"/>
              </a:rPr>
              <a:t>http://www.teamlondonbridge.co.uk/gfx/uploads/pres_11022016120850.pdf</a:t>
            </a:r>
            <a:endParaRPr lang="en-GB" u="sng" dirty="0"/>
          </a:p>
          <a:p>
            <a:endParaRPr lang="en-GB" u="sng" dirty="0"/>
          </a:p>
          <a:p>
            <a:r>
              <a:rPr lang="en-GB" b="1" dirty="0"/>
              <a:t>Cambridge, MA. </a:t>
            </a:r>
            <a:r>
              <a:rPr lang="en-GB" b="1" dirty="0" err="1"/>
              <a:t>Kendral</a:t>
            </a:r>
            <a:r>
              <a:rPr lang="en-GB" b="1" dirty="0"/>
              <a:t> Square Urban Renewal Plan in Cambridge, Massachusetts.</a:t>
            </a:r>
            <a:r>
              <a:rPr lang="en-GB" dirty="0"/>
              <a:t> </a:t>
            </a:r>
          </a:p>
          <a:p>
            <a:r>
              <a:rPr lang="en-GB" dirty="0"/>
              <a:t>Regeneration / Revitalisation with lots of offices and significant portion of housing below market value. </a:t>
            </a:r>
          </a:p>
          <a:p>
            <a:r>
              <a:rPr lang="en-GB" u="sng" dirty="0">
                <a:hlinkClick r:id="rId6"/>
              </a:rPr>
              <a:t>https://courbanize.com/projects/kendall-sq-urban-renewal/information</a:t>
            </a:r>
            <a:r>
              <a:rPr lang="en-GB" dirty="0"/>
              <a:t>  </a:t>
            </a:r>
          </a:p>
          <a:p>
            <a:endParaRPr lang="en-GB" dirty="0"/>
          </a:p>
          <a:p>
            <a:r>
              <a:rPr lang="en-GB" b="1" dirty="0"/>
              <a:t>City of Lille, France</a:t>
            </a:r>
            <a:r>
              <a:rPr lang="en-GB" dirty="0"/>
              <a:t> - public engagement by "</a:t>
            </a:r>
            <a:r>
              <a:rPr lang="en-GB" dirty="0" err="1"/>
              <a:t>Carticipe</a:t>
            </a:r>
            <a:r>
              <a:rPr lang="en-GB" dirty="0"/>
              <a:t>" for comprehensive planning, including regeneration. 2000+ registered users, and almost 3000 ideas provided on the map. </a:t>
            </a:r>
          </a:p>
          <a:p>
            <a:r>
              <a:rPr lang="en-GB" u="sng" dirty="0">
                <a:hlinkClick r:id="rId7"/>
              </a:rPr>
              <a:t>http://jecarticipe.lillemetropole.fr/#</a:t>
            </a:r>
            <a:endParaRPr lang="en-GB" u="sng" dirty="0"/>
          </a:p>
          <a:p>
            <a:endParaRPr lang="en-GB" u="sng" dirty="0"/>
          </a:p>
          <a:p>
            <a:r>
              <a:rPr lang="en-GB" b="1" dirty="0"/>
              <a:t>Ouseburn - </a:t>
            </a:r>
            <a:r>
              <a:rPr lang="en-GB" b="1" dirty="0" err="1"/>
              <a:t>PlaceChangers</a:t>
            </a:r>
            <a:r>
              <a:rPr lang="en-GB" b="1" dirty="0"/>
              <a:t>, </a:t>
            </a:r>
            <a:r>
              <a:rPr lang="en-GB" dirty="0"/>
              <a:t>used by Ouseburn Futures.</a:t>
            </a:r>
          </a:p>
          <a:p>
            <a:r>
              <a:rPr lang="en-GB" dirty="0"/>
              <a:t>A new participatory map used by Ouseburn Futures, to comment on individual buildings, as part of regeneration / neighbourhood planning. The map software was developed very recently at Newcastle </a:t>
            </a:r>
            <a:r>
              <a:rPr lang="en-GB" dirty="0" err="1"/>
              <a:t>Uni</a:t>
            </a:r>
            <a:r>
              <a:rPr lang="en-GB" dirty="0"/>
              <a:t> (co-initiated by Sebastian Weise)</a:t>
            </a:r>
          </a:p>
          <a:p>
            <a:r>
              <a:rPr lang="en-GB" u="sng" dirty="0">
                <a:hlinkClick r:id="rId8"/>
              </a:rPr>
              <a:t>https://www.app.placechangers.uk/#!/2/map</a:t>
            </a:r>
            <a:endParaRPr lang="en-GB" dirty="0"/>
          </a:p>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pPr>
              <a:defRPr/>
            </a:pPr>
            <a:fld id="{EF43E9E5-C0F1-4BF3-9CB5-AEBAA933C9C7}" type="slidenum">
              <a:rPr lang="en-GB" smtClean="0"/>
              <a:pPr>
                <a:defRPr/>
              </a:pPr>
              <a:t>13</a:t>
            </a:fld>
            <a:endParaRPr lang="en-GB"/>
          </a:p>
        </p:txBody>
      </p:sp>
    </p:spTree>
    <p:extLst>
      <p:ext uri="{BB962C8B-B14F-4D97-AF65-F5344CB8AC3E}">
        <p14:creationId xmlns:p14="http://schemas.microsoft.com/office/powerpoint/2010/main" val="29074658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Virtual Newcastle Gateshead</a:t>
            </a:r>
            <a:r>
              <a:rPr lang="en-GB" baseline="0" dirty="0"/>
              <a:t> 3D city model created, developed and operated by Northumbria University in partnership with Newcastle City and Gateshead Councils.</a:t>
            </a:r>
          </a:p>
          <a:p>
            <a:r>
              <a:rPr lang="en-GB" baseline="0" dirty="0"/>
              <a:t>This screen shot is of Newcastle city centre looking south towards the river with Gateshead beyond. </a:t>
            </a:r>
            <a:r>
              <a:rPr lang="en-GB" dirty="0"/>
              <a:t> </a:t>
            </a:r>
          </a:p>
        </p:txBody>
      </p:sp>
      <p:sp>
        <p:nvSpPr>
          <p:cNvPr id="4" name="Slide Number Placeholder 3"/>
          <p:cNvSpPr>
            <a:spLocks noGrp="1"/>
          </p:cNvSpPr>
          <p:nvPr>
            <p:ph type="sldNum" sz="quarter" idx="10"/>
          </p:nvPr>
        </p:nvSpPr>
        <p:spPr/>
        <p:txBody>
          <a:bodyPr/>
          <a:lstStyle/>
          <a:p>
            <a:pPr>
              <a:defRPr/>
            </a:pPr>
            <a:fld id="{EF43E9E5-C0F1-4BF3-9CB5-AEBAA933C9C7}" type="slidenum">
              <a:rPr lang="en-GB" smtClean="0"/>
              <a:pPr>
                <a:defRPr/>
              </a:pPr>
              <a:t>14</a:t>
            </a:fld>
            <a:endParaRPr lang="en-GB"/>
          </a:p>
        </p:txBody>
      </p:sp>
    </p:spTree>
    <p:extLst>
      <p:ext uri="{BB962C8B-B14F-4D97-AF65-F5344CB8AC3E}">
        <p14:creationId xmlns:p14="http://schemas.microsoft.com/office/powerpoint/2010/main" val="8280206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10 years</a:t>
            </a:r>
            <a:r>
              <a:rPr lang="en-GB" baseline="0" dirty="0"/>
              <a:t> ago the University entered into a joint venture with City of Newcastle and Metropolitan Borough of Gateshead to create a virtual 3D city model of the city/conurbation</a:t>
            </a:r>
          </a:p>
          <a:p>
            <a:r>
              <a:rPr lang="en-GB" baseline="0" dirty="0"/>
              <a:t>See videos on </a:t>
            </a:r>
            <a:r>
              <a:rPr lang="en-GB" baseline="0" dirty="0" err="1"/>
              <a:t>Youtube</a:t>
            </a:r>
            <a:r>
              <a:rPr lang="en-GB" baseline="0" dirty="0"/>
              <a:t> </a:t>
            </a:r>
            <a:r>
              <a:rPr lang="en-GB" u="sng" dirty="0">
                <a:hlinkClick r:id="rId3"/>
              </a:rPr>
              <a:t>https://www.youtube.com/watch?v=nJ7fDjpSYwY</a:t>
            </a:r>
            <a:r>
              <a:rPr lang="en-GB" dirty="0"/>
              <a:t> (3min 31sec, no audio)</a:t>
            </a:r>
          </a:p>
          <a:p>
            <a:r>
              <a:rPr lang="en-GB" dirty="0"/>
              <a:t>Follow on Twitter @</a:t>
            </a:r>
            <a:r>
              <a:rPr lang="en-GB" dirty="0" err="1"/>
              <a:t>NorthunbriaVRV</a:t>
            </a:r>
            <a:endParaRPr lang="en-GB" dirty="0"/>
          </a:p>
          <a:p>
            <a:pPr defTabSz="915680">
              <a:defRPr/>
            </a:pPr>
            <a:r>
              <a:rPr lang="en-GB" dirty="0"/>
              <a:t>Reference: </a:t>
            </a:r>
            <a:r>
              <a:rPr lang="en-GB" altLang="en-US" dirty="0"/>
              <a:t>Horne, Margaret, Thompson, Emine Mine and Charlton, James (2014) </a:t>
            </a:r>
            <a:r>
              <a:rPr lang="en-GB" altLang="en-US" b="1" dirty="0"/>
              <a:t>Towards a Multifunctional Virtual City Model</a:t>
            </a:r>
            <a:r>
              <a:rPr lang="en-GB" altLang="en-US" dirty="0"/>
              <a:t>. In: Technologies for Urban and Spatial Planning: Virtual Cities and Territories. Advances in Civil and Industrial Engineering (ACIE) . IGI Global Book, Hershey, PA, pp. 154-142. </a:t>
            </a:r>
          </a:p>
          <a:p>
            <a:endParaRPr lang="en-GB" dirty="0"/>
          </a:p>
          <a:p>
            <a:endParaRPr lang="en-GB" dirty="0"/>
          </a:p>
        </p:txBody>
      </p:sp>
      <p:sp>
        <p:nvSpPr>
          <p:cNvPr id="4" name="Slide Number Placeholder 3"/>
          <p:cNvSpPr>
            <a:spLocks noGrp="1"/>
          </p:cNvSpPr>
          <p:nvPr>
            <p:ph type="sldNum" sz="quarter" idx="10"/>
          </p:nvPr>
        </p:nvSpPr>
        <p:spPr/>
        <p:txBody>
          <a:bodyPr/>
          <a:lstStyle/>
          <a:p>
            <a:pPr>
              <a:defRPr/>
            </a:pPr>
            <a:fld id="{EF43E9E5-C0F1-4BF3-9CB5-AEBAA933C9C7}" type="slidenum">
              <a:rPr lang="en-GB" smtClean="0"/>
              <a:pPr>
                <a:defRPr/>
              </a:pPr>
              <a:t>15</a:t>
            </a:fld>
            <a:endParaRPr lang="en-GB"/>
          </a:p>
        </p:txBody>
      </p:sp>
    </p:spTree>
    <p:extLst>
      <p:ext uri="{BB962C8B-B14F-4D97-AF65-F5344CB8AC3E}">
        <p14:creationId xmlns:p14="http://schemas.microsoft.com/office/powerpoint/2010/main" val="8123691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Coverage of 3D City model – now includes City of Sunderland and land around</a:t>
            </a:r>
            <a:r>
              <a:rPr lang="en-GB" baseline="0" dirty="0"/>
              <a:t> Nissan.</a:t>
            </a:r>
          </a:p>
          <a:p>
            <a:r>
              <a:rPr lang="en-GB" dirty="0"/>
              <a:t>1 = </a:t>
            </a:r>
            <a:r>
              <a:rPr lang="en-GB" dirty="0" err="1"/>
              <a:t>Byker</a:t>
            </a:r>
            <a:r>
              <a:rPr lang="en-GB" dirty="0"/>
              <a:t> Wall</a:t>
            </a:r>
          </a:p>
          <a:p>
            <a:r>
              <a:rPr lang="en-GB" dirty="0"/>
              <a:t>2 = </a:t>
            </a:r>
            <a:r>
              <a:rPr lang="en-GB" dirty="0" err="1"/>
              <a:t>Staiths</a:t>
            </a:r>
            <a:r>
              <a:rPr lang="en-GB" dirty="0"/>
              <a:t> South Bank</a:t>
            </a:r>
          </a:p>
          <a:p>
            <a:r>
              <a:rPr lang="en-GB" dirty="0"/>
              <a:t>3 = the Rise</a:t>
            </a:r>
          </a:p>
          <a:p>
            <a:endParaRPr lang="en-GB" dirty="0"/>
          </a:p>
        </p:txBody>
      </p:sp>
      <p:sp>
        <p:nvSpPr>
          <p:cNvPr id="4" name="Slide Number Placeholder 3"/>
          <p:cNvSpPr>
            <a:spLocks noGrp="1"/>
          </p:cNvSpPr>
          <p:nvPr>
            <p:ph type="sldNum" sz="quarter" idx="10"/>
          </p:nvPr>
        </p:nvSpPr>
        <p:spPr/>
        <p:txBody>
          <a:bodyPr/>
          <a:lstStyle/>
          <a:p>
            <a:pPr>
              <a:defRPr/>
            </a:pPr>
            <a:fld id="{EF43E9E5-C0F1-4BF3-9CB5-AEBAA933C9C7}" type="slidenum">
              <a:rPr lang="en-GB" smtClean="0"/>
              <a:pPr>
                <a:defRPr/>
              </a:pPr>
              <a:t>16</a:t>
            </a:fld>
            <a:endParaRPr lang="en-GB"/>
          </a:p>
        </p:txBody>
      </p:sp>
    </p:spTree>
    <p:extLst>
      <p:ext uri="{BB962C8B-B14F-4D97-AF65-F5344CB8AC3E}">
        <p14:creationId xmlns:p14="http://schemas.microsoft.com/office/powerpoint/2010/main" val="8729259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Models from Towards an</a:t>
            </a:r>
            <a:r>
              <a:rPr lang="en-GB" baseline="0" dirty="0"/>
              <a:t> Urban Renaissance (1999)</a:t>
            </a:r>
          </a:p>
          <a:p>
            <a:r>
              <a:rPr lang="en-GB" baseline="0" dirty="0"/>
              <a:t>Visiting Professor Tim </a:t>
            </a:r>
            <a:r>
              <a:rPr lang="en-GB" baseline="0" dirty="0" err="1"/>
              <a:t>Stonor</a:t>
            </a:r>
            <a:r>
              <a:rPr lang="en-GB" baseline="0" dirty="0"/>
              <a:t>: http://www.spacesyntax.com/staff/tim-stonor/ </a:t>
            </a:r>
          </a:p>
          <a:p>
            <a:r>
              <a:rPr lang="en-GB" baseline="0" dirty="0"/>
              <a:t>Space Syntax at the Bartlett, UCL: http://spacesyntax.org/</a:t>
            </a:r>
          </a:p>
          <a:p>
            <a:r>
              <a:rPr lang="en-GB" baseline="0" dirty="0"/>
              <a:t>Space Syntax Network: http://www.spacesyntax.net/</a:t>
            </a:r>
          </a:p>
          <a:p>
            <a:r>
              <a:rPr lang="en-GB" baseline="0" dirty="0"/>
              <a:t>Space Syntax at Northumbria University: Professor Ruth Dalton, Department of Architecture and Built Environment</a:t>
            </a:r>
          </a:p>
          <a:p>
            <a:endParaRPr lang="en-GB" dirty="0"/>
          </a:p>
        </p:txBody>
      </p:sp>
      <p:sp>
        <p:nvSpPr>
          <p:cNvPr id="4" name="Slide Number Placeholder 3"/>
          <p:cNvSpPr>
            <a:spLocks noGrp="1"/>
          </p:cNvSpPr>
          <p:nvPr>
            <p:ph type="sldNum" sz="quarter" idx="10"/>
          </p:nvPr>
        </p:nvSpPr>
        <p:spPr/>
        <p:txBody>
          <a:bodyPr/>
          <a:lstStyle/>
          <a:p>
            <a:pPr>
              <a:defRPr/>
            </a:pPr>
            <a:fld id="{EF43E9E5-C0F1-4BF3-9CB5-AEBAA933C9C7}" type="slidenum">
              <a:rPr lang="en-GB" smtClean="0"/>
              <a:pPr>
                <a:defRPr/>
              </a:pPr>
              <a:t>17</a:t>
            </a:fld>
            <a:endParaRPr lang="en-GB"/>
          </a:p>
        </p:txBody>
      </p:sp>
    </p:spTree>
    <p:extLst>
      <p:ext uri="{BB962C8B-B14F-4D97-AF65-F5344CB8AC3E}">
        <p14:creationId xmlns:p14="http://schemas.microsoft.com/office/powerpoint/2010/main" val="11765467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York</a:t>
            </a:r>
            <a:r>
              <a:rPr lang="en-GB" baseline="0" dirty="0"/>
              <a:t> is another walled city in Northern England; it has one of the most complete City Walls in Europe: see: http://www.yorkwalls.org.uk/?page_id=3690</a:t>
            </a:r>
          </a:p>
          <a:p>
            <a:r>
              <a:rPr lang="en-GB" baseline="0" dirty="0"/>
              <a:t>Experimental retail stock, value, integration modelling by R3intelligence at Northumbria University</a:t>
            </a:r>
          </a:p>
          <a:p>
            <a:endParaRPr lang="en-GB" baseline="0" dirty="0"/>
          </a:p>
          <a:p>
            <a:endParaRPr lang="en-GB" baseline="0" dirty="0"/>
          </a:p>
          <a:p>
            <a:endParaRPr lang="en-GB" dirty="0"/>
          </a:p>
        </p:txBody>
      </p:sp>
      <p:sp>
        <p:nvSpPr>
          <p:cNvPr id="4" name="Slide Number Placeholder 3"/>
          <p:cNvSpPr>
            <a:spLocks noGrp="1"/>
          </p:cNvSpPr>
          <p:nvPr>
            <p:ph type="sldNum" sz="quarter" idx="10"/>
          </p:nvPr>
        </p:nvSpPr>
        <p:spPr/>
        <p:txBody>
          <a:bodyPr/>
          <a:lstStyle/>
          <a:p>
            <a:pPr>
              <a:defRPr/>
            </a:pPr>
            <a:fld id="{EF43E9E5-C0F1-4BF3-9CB5-AEBAA933C9C7}" type="slidenum">
              <a:rPr lang="en-GB" smtClean="0"/>
              <a:pPr>
                <a:defRPr/>
              </a:pPr>
              <a:t>18</a:t>
            </a:fld>
            <a:endParaRPr lang="en-GB"/>
          </a:p>
        </p:txBody>
      </p:sp>
    </p:spTree>
    <p:extLst>
      <p:ext uri="{BB962C8B-B14F-4D97-AF65-F5344CB8AC3E}">
        <p14:creationId xmlns:p14="http://schemas.microsoft.com/office/powerpoint/2010/main" val="19245024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UK Government Initiative led by </a:t>
            </a:r>
            <a:r>
              <a:rPr lang="en-GB" baseline="0" dirty="0"/>
              <a:t>Government Office for Science</a:t>
            </a:r>
          </a:p>
          <a:p>
            <a:r>
              <a:rPr lang="en-GB" baseline="0" dirty="0"/>
              <a:t>Foresight programme</a:t>
            </a:r>
            <a:endParaRPr lang="en-GB" dirty="0"/>
          </a:p>
        </p:txBody>
      </p:sp>
      <p:sp>
        <p:nvSpPr>
          <p:cNvPr id="4" name="Slide Number Placeholder 3"/>
          <p:cNvSpPr>
            <a:spLocks noGrp="1"/>
          </p:cNvSpPr>
          <p:nvPr>
            <p:ph type="sldNum" sz="quarter" idx="10"/>
          </p:nvPr>
        </p:nvSpPr>
        <p:spPr/>
        <p:txBody>
          <a:bodyPr/>
          <a:lstStyle/>
          <a:p>
            <a:pPr>
              <a:defRPr/>
            </a:pPr>
            <a:fld id="{EF43E9E5-C0F1-4BF3-9CB5-AEBAA933C9C7}" type="slidenum">
              <a:rPr lang="en-GB" smtClean="0"/>
              <a:pPr>
                <a:defRPr/>
              </a:pPr>
              <a:t>19</a:t>
            </a:fld>
            <a:endParaRPr lang="en-GB"/>
          </a:p>
        </p:txBody>
      </p:sp>
    </p:spTree>
    <p:extLst>
      <p:ext uri="{BB962C8B-B14F-4D97-AF65-F5344CB8AC3E}">
        <p14:creationId xmlns:p14="http://schemas.microsoft.com/office/powerpoint/2010/main" val="1087323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the spirit</a:t>
            </a:r>
            <a:r>
              <a:rPr lang="en-GB" baseline="0" dirty="0"/>
              <a:t> of building bridges between Newcastle upon Tyne and Suwon, I would like to share some of our walls with you:</a:t>
            </a:r>
          </a:p>
          <a:p>
            <a:r>
              <a:rPr lang="en-GB" baseline="0" dirty="0"/>
              <a:t>Hadrian’s wall from the East coast of Northumbria to the West coast of Cumbria in the North of England</a:t>
            </a:r>
          </a:p>
          <a:p>
            <a:r>
              <a:rPr lang="en-GB" baseline="0" dirty="0"/>
              <a:t> </a:t>
            </a:r>
          </a:p>
          <a:p>
            <a:r>
              <a:rPr lang="en-GB" baseline="0" dirty="0"/>
              <a:t>For further information see:</a:t>
            </a:r>
          </a:p>
          <a:p>
            <a:r>
              <a:rPr lang="en-GB" baseline="0" dirty="0"/>
              <a:t>Hadrian’s Wall official visitor: http://hadrianswallcountry.co.uk/</a:t>
            </a:r>
          </a:p>
          <a:p>
            <a:r>
              <a:rPr lang="en-GB" baseline="0" dirty="0"/>
              <a:t>English Heritage: http://www.english-heritage.org.uk/visit/places/hadrians-wall/</a:t>
            </a:r>
          </a:p>
          <a:p>
            <a:r>
              <a:rPr lang="en-GB" baseline="0" dirty="0"/>
              <a:t>Visit Northumberland: http://www.visitnorthumberland.com/hadrians-wall</a:t>
            </a:r>
          </a:p>
          <a:p>
            <a:r>
              <a:rPr lang="en-GB" baseline="0" dirty="0"/>
              <a:t>National Trust: https://www.nationaltrust.org.uk/hadrians-wall-and-housesteads-fort</a:t>
            </a:r>
          </a:p>
          <a:p>
            <a:r>
              <a:rPr lang="en-GB" baseline="0" dirty="0"/>
              <a:t>Hadrian’s wall in Newcastle: http://newcastlephotos.blogspot.co.uk/2008/12/hadrians-wall-in-newcastle.html</a:t>
            </a:r>
          </a:p>
          <a:p>
            <a:r>
              <a:rPr lang="en-GB" dirty="0"/>
              <a:t>Town walls: http://newcastlephotos.blogspot.co.uk/2008/06/town-walls.html</a:t>
            </a:r>
          </a:p>
          <a:p>
            <a:r>
              <a:rPr lang="en-GB" dirty="0"/>
              <a:t>http://newcastlewalks.co.uk/walkwalls.html</a:t>
            </a:r>
          </a:p>
        </p:txBody>
      </p:sp>
      <p:sp>
        <p:nvSpPr>
          <p:cNvPr id="4" name="Slide Number Placeholder 3"/>
          <p:cNvSpPr>
            <a:spLocks noGrp="1"/>
          </p:cNvSpPr>
          <p:nvPr>
            <p:ph type="sldNum" sz="quarter" idx="10"/>
          </p:nvPr>
        </p:nvSpPr>
        <p:spPr/>
        <p:txBody>
          <a:bodyPr/>
          <a:lstStyle/>
          <a:p>
            <a:pPr>
              <a:defRPr/>
            </a:pPr>
            <a:fld id="{EF43E9E5-C0F1-4BF3-9CB5-AEBAA933C9C7}" type="slidenum">
              <a:rPr lang="en-GB" smtClean="0"/>
              <a:pPr>
                <a:defRPr/>
              </a:pPr>
              <a:t>2</a:t>
            </a:fld>
            <a:endParaRPr lang="en-GB"/>
          </a:p>
        </p:txBody>
      </p:sp>
    </p:spTree>
    <p:extLst>
      <p:ext uri="{BB962C8B-B14F-4D97-AF65-F5344CB8AC3E}">
        <p14:creationId xmlns:p14="http://schemas.microsoft.com/office/powerpoint/2010/main" val="42282366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Promoting engagement</a:t>
            </a:r>
            <a:r>
              <a:rPr lang="en-GB" baseline="0" dirty="0"/>
              <a:t> with communities and stakeholders before planning what to do = find out first</a:t>
            </a:r>
          </a:p>
          <a:p>
            <a:r>
              <a:rPr lang="en-GB" baseline="0" dirty="0"/>
              <a:t>Quadruple helix of Civic Government, private sector, community and Universities</a:t>
            </a:r>
            <a:endParaRPr lang="en-GB" dirty="0"/>
          </a:p>
          <a:p>
            <a:r>
              <a:rPr lang="en-GB" dirty="0"/>
              <a:t>See Newcastle City Futures 2065: anchoring Universities in urban regions through city Foresight; funded</a:t>
            </a:r>
            <a:r>
              <a:rPr lang="en-GB" baseline="0" dirty="0"/>
              <a:t> by Government Office for Science</a:t>
            </a:r>
            <a:endParaRPr lang="en-GB" dirty="0"/>
          </a:p>
          <a:p>
            <a:r>
              <a:rPr lang="en-GB" dirty="0"/>
              <a:t>http://www.newcastlecityfutures.org/</a:t>
            </a:r>
          </a:p>
          <a:p>
            <a:r>
              <a:rPr lang="en-GB" dirty="0"/>
              <a:t>Visualising Newcastle City Futures 2065 (5min13sec): </a:t>
            </a:r>
            <a:r>
              <a:rPr lang="en-GB" u="sng" dirty="0">
                <a:hlinkClick r:id="rId3"/>
              </a:rPr>
              <a:t>https://www.youtube.com/watch?v=i4l26RsDzoU</a:t>
            </a:r>
            <a:endParaRPr lang="en-GB" u="sng" dirty="0"/>
          </a:p>
          <a:p>
            <a:r>
              <a:rPr lang="en-GB" dirty="0"/>
              <a:t>Children’s version: </a:t>
            </a:r>
            <a:r>
              <a:rPr lang="en-GB" dirty="0">
                <a:hlinkClick r:id="rId4"/>
              </a:rPr>
              <a:t>https://www.youtube.com/watch?v=5FOXf3SgQUY</a:t>
            </a:r>
            <a:r>
              <a:rPr lang="en-GB" dirty="0"/>
              <a:t> </a:t>
            </a:r>
          </a:p>
          <a:p>
            <a:endParaRPr lang="en-GB" dirty="0"/>
          </a:p>
        </p:txBody>
      </p:sp>
      <p:sp>
        <p:nvSpPr>
          <p:cNvPr id="4" name="Slide Number Placeholder 3"/>
          <p:cNvSpPr>
            <a:spLocks noGrp="1"/>
          </p:cNvSpPr>
          <p:nvPr>
            <p:ph type="sldNum" sz="quarter" idx="10"/>
          </p:nvPr>
        </p:nvSpPr>
        <p:spPr/>
        <p:txBody>
          <a:bodyPr/>
          <a:lstStyle/>
          <a:p>
            <a:pPr>
              <a:defRPr/>
            </a:pPr>
            <a:fld id="{EF43E9E5-C0F1-4BF3-9CB5-AEBAA933C9C7}" type="slidenum">
              <a:rPr lang="en-GB" smtClean="0"/>
              <a:pPr>
                <a:defRPr/>
              </a:pPr>
              <a:t>20</a:t>
            </a:fld>
            <a:endParaRPr lang="en-GB"/>
          </a:p>
        </p:txBody>
      </p:sp>
    </p:spTree>
    <p:extLst>
      <p:ext uri="{BB962C8B-B14F-4D97-AF65-F5344CB8AC3E}">
        <p14:creationId xmlns:p14="http://schemas.microsoft.com/office/powerpoint/2010/main" val="33779575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altLang="en-US" sz="1200" b="1" dirty="0" smtClean="0"/>
              <a:t>Who is </a:t>
            </a:r>
            <a:r>
              <a:rPr lang="en-GB" altLang="en-US" sz="1200" b="1" dirty="0" err="1" smtClean="0"/>
              <a:t>URBaNE</a:t>
            </a:r>
            <a:r>
              <a:rPr lang="en-GB" altLang="en-US" sz="1200" b="1" dirty="0" smtClean="0"/>
              <a:t>?</a:t>
            </a:r>
          </a:p>
          <a:p>
            <a:pPr>
              <a:buFont typeface="Arial" charset="0"/>
              <a:buNone/>
              <a:defRPr/>
            </a:pPr>
            <a:r>
              <a:rPr lang="en-US" altLang="en-US" sz="1200" dirty="0" err="1" smtClean="0"/>
              <a:t>URBaNE</a:t>
            </a:r>
            <a:r>
              <a:rPr lang="en-US" altLang="en-US" sz="1200" dirty="0" smtClean="0"/>
              <a:t> is a multi-disciplinary group of academics and practitioners with a background in, experience of, and passion for urban matters. </a:t>
            </a:r>
          </a:p>
          <a:p>
            <a:pPr>
              <a:buFont typeface="Arial" charset="0"/>
              <a:buNone/>
              <a:defRPr/>
            </a:pPr>
            <a:endParaRPr lang="en-US" altLang="en-US" sz="1200" b="1" dirty="0" smtClean="0"/>
          </a:p>
          <a:p>
            <a:pPr>
              <a:buFont typeface="Arial" charset="0"/>
              <a:buNone/>
              <a:defRPr/>
            </a:pPr>
            <a:r>
              <a:rPr lang="en-US" altLang="en-US" sz="1200" b="1" dirty="0" smtClean="0"/>
              <a:t>What do we do?</a:t>
            </a:r>
            <a:r>
              <a:rPr lang="en-US" altLang="en-US" sz="1200" dirty="0" smtClean="0"/>
              <a:t> </a:t>
            </a:r>
          </a:p>
          <a:p>
            <a:pPr marL="342900" indent="-342900">
              <a:buFont typeface="Arial" panose="020B0604020202020204" pitchFamily="34" charset="0"/>
              <a:buChar char="•"/>
              <a:defRPr/>
            </a:pPr>
            <a:r>
              <a:rPr lang="en-US" altLang="en-US" sz="1200" dirty="0" smtClean="0"/>
              <a:t>conduct both funded and unfunded academic research projects and offer a consultancy service to external clients in the field of urban regeneration and renewal.  </a:t>
            </a:r>
          </a:p>
          <a:p>
            <a:pPr marL="342900" indent="-342900">
              <a:buFont typeface="Arial" panose="020B0604020202020204" pitchFamily="34" charset="0"/>
              <a:buChar char="•"/>
              <a:defRPr/>
            </a:pPr>
            <a:r>
              <a:rPr lang="en-US" altLang="en-US" sz="1200" dirty="0" smtClean="0"/>
              <a:t>host the North East Regeneration Archive (NERA) of material produced by both the group, external partners and </a:t>
            </a:r>
            <a:r>
              <a:rPr lang="en-US" altLang="en-US" sz="1200" dirty="0" err="1" smtClean="0"/>
              <a:t>organisations</a:t>
            </a:r>
            <a:r>
              <a:rPr lang="en-US" altLang="en-US" sz="1200" dirty="0" smtClean="0"/>
              <a:t> that have been active in the North East of England. </a:t>
            </a:r>
          </a:p>
          <a:p>
            <a:pPr>
              <a:buFont typeface="Arial" charset="0"/>
              <a:buNone/>
              <a:defRPr/>
            </a:pPr>
            <a:endParaRPr lang="en-GB" altLang="en-US" sz="1050" dirty="0" smtClean="0"/>
          </a:p>
          <a:p>
            <a:pPr>
              <a:buFont typeface="Arial" charset="0"/>
              <a:buNone/>
              <a:defRPr/>
            </a:pPr>
            <a:r>
              <a:rPr lang="en-GB" altLang="en-US" sz="1050" dirty="0" smtClean="0"/>
              <a:t>Website: </a:t>
            </a:r>
            <a:r>
              <a:rPr lang="en-GB" altLang="en-US" sz="1050" dirty="0" smtClean="0">
                <a:hlinkClick r:id="rId3"/>
              </a:rPr>
              <a:t>www.urbaneweb.org.uk</a:t>
            </a:r>
            <a:r>
              <a:rPr lang="en-GB" altLang="en-US" sz="1050" dirty="0" smtClean="0"/>
              <a:t> </a:t>
            </a:r>
          </a:p>
          <a:p>
            <a:pPr>
              <a:buFont typeface="Arial" charset="0"/>
              <a:buNone/>
              <a:defRPr/>
            </a:pPr>
            <a:r>
              <a:rPr lang="en-GB" altLang="en-US" sz="1050" dirty="0" smtClean="0"/>
              <a:t>Twitter: @</a:t>
            </a:r>
            <a:r>
              <a:rPr lang="en-GB" altLang="en-US" sz="1050" dirty="0" err="1" smtClean="0"/>
              <a:t>URBaNEregen</a:t>
            </a:r>
            <a:endParaRPr lang="en-GB" altLang="en-US" sz="1050" dirty="0" smtClean="0"/>
          </a:p>
          <a:p>
            <a:pPr>
              <a:buFont typeface="Arial" charset="0"/>
              <a:buNone/>
              <a:defRPr/>
            </a:pPr>
            <a:r>
              <a:rPr lang="en-GB" altLang="en-US" sz="1050" dirty="0" smtClean="0"/>
              <a:t>Institutional home page: </a:t>
            </a:r>
            <a:r>
              <a:rPr lang="en-GB" altLang="en-US" sz="1050" dirty="0" smtClean="0">
                <a:hlinkClick r:id="rId4"/>
              </a:rPr>
              <a:t>www.northumbria.ac.uk/about-us/academic-departments/architecture-and-built-environment/research/sustainability-society-urbane/</a:t>
            </a:r>
            <a:r>
              <a:rPr lang="en-GB" altLang="en-US" sz="1050" dirty="0" smtClean="0"/>
              <a:t> </a:t>
            </a:r>
          </a:p>
          <a:p>
            <a:pPr marL="0" indent="0">
              <a:buFont typeface="Arial" panose="020B0604020202020204" pitchFamily="34" charset="0"/>
              <a:buNone/>
            </a:pPr>
            <a:endParaRPr lang="en-GB" altLang="en-US" sz="1200" dirty="0" smtClean="0"/>
          </a:p>
          <a:p>
            <a:pPr marL="0" indent="0">
              <a:buFont typeface="Arial" panose="020B0604020202020204" pitchFamily="34" charset="0"/>
              <a:buNone/>
            </a:pPr>
            <a:r>
              <a:rPr lang="en-GB" altLang="en-US" sz="1200" b="1" dirty="0" smtClean="0"/>
              <a:t>The need for </a:t>
            </a:r>
            <a:r>
              <a:rPr lang="en-GB" altLang="en-US" sz="1200" b="1" dirty="0" err="1" smtClean="0"/>
              <a:t>URBaNE</a:t>
            </a:r>
            <a:r>
              <a:rPr lang="en-GB" altLang="en-US" sz="1200" b="1" dirty="0" smtClean="0"/>
              <a:t>:</a:t>
            </a:r>
          </a:p>
          <a:p>
            <a:pPr marL="171450" indent="-171450">
              <a:buFont typeface="Arial" panose="020B0604020202020204" pitchFamily="34" charset="0"/>
              <a:buChar char="•"/>
            </a:pPr>
            <a:r>
              <a:rPr lang="en-US" altLang="en-US" sz="1200" dirty="0" smtClean="0"/>
              <a:t>During periods of economic austerity and public sector cuts, the need for urban regeneration rises exponentially</a:t>
            </a:r>
          </a:p>
          <a:p>
            <a:pPr marL="171450" indent="-171450">
              <a:buFont typeface="Arial" panose="020B0604020202020204" pitchFamily="34" charset="0"/>
              <a:buChar char="•"/>
            </a:pPr>
            <a:r>
              <a:rPr lang="en-US" altLang="en-US" sz="1200" dirty="0" smtClean="0"/>
              <a:t>Paradoxically, most bespoke (area-based) regeneration </a:t>
            </a:r>
            <a:r>
              <a:rPr lang="en-US" altLang="en-US" sz="1200" dirty="0" err="1" smtClean="0"/>
              <a:t>programmes</a:t>
            </a:r>
            <a:r>
              <a:rPr lang="en-US" altLang="en-US" sz="1200" dirty="0" smtClean="0"/>
              <a:t> have been wound-up and dedicated agencies have closed as the Government has sought to recalibrate the role of the state. </a:t>
            </a:r>
          </a:p>
          <a:p>
            <a:pPr marL="171450" indent="-171450">
              <a:buFont typeface="Arial" panose="020B0604020202020204" pitchFamily="34" charset="0"/>
              <a:buChar char="•"/>
            </a:pPr>
            <a:r>
              <a:rPr lang="en-US" altLang="en-US" sz="1200" dirty="0" smtClean="0"/>
              <a:t>The consequence is a sector facing growing demands in parallel to shrinking resources. </a:t>
            </a:r>
          </a:p>
          <a:p>
            <a:pPr marL="171450" indent="-171450">
              <a:buFont typeface="Arial" panose="020B0604020202020204" pitchFamily="34" charset="0"/>
              <a:buChar char="•"/>
            </a:pPr>
            <a:r>
              <a:rPr lang="en-US" altLang="en-US" sz="1200" dirty="0" smtClean="0"/>
              <a:t>The URB@NE Research Group was established to offer impartial advice and support to place-based communities, social enterprises and the voluntary sector, business bodies and sectoral interests, and public sector </a:t>
            </a:r>
            <a:r>
              <a:rPr lang="en-US" altLang="en-US" sz="1200" dirty="0" err="1" smtClean="0"/>
              <a:t>organisations</a:t>
            </a:r>
            <a:r>
              <a:rPr lang="en-US" altLang="en-US" sz="1200" dirty="0" smtClean="0"/>
              <a:t>.</a:t>
            </a:r>
            <a:endParaRPr lang="en-GB" altLang="en-US" sz="1200" dirty="0" smtClean="0"/>
          </a:p>
          <a:p>
            <a:pPr marL="0" indent="0">
              <a:buFont typeface="Arial" panose="020B0604020202020204" pitchFamily="34" charset="0"/>
              <a:buNone/>
            </a:pPr>
            <a:endParaRPr lang="en-GB" altLang="en-US" sz="1200" dirty="0" smtClean="0"/>
          </a:p>
          <a:p>
            <a:pPr marL="0" indent="0">
              <a:buFont typeface="Arial" panose="020B0604020202020204" pitchFamily="34" charset="0"/>
              <a:buNone/>
            </a:pPr>
            <a:r>
              <a:rPr lang="en-GB" altLang="en-US" sz="1200" b="1" dirty="0" smtClean="0"/>
              <a:t>North East Regeneration Archive (NERA) – the concept:</a:t>
            </a:r>
          </a:p>
          <a:p>
            <a:pPr marL="171450" indent="-171450">
              <a:buFont typeface="Arial" panose="020B0604020202020204" pitchFamily="34" charset="0"/>
              <a:buChar char="•"/>
            </a:pPr>
            <a:r>
              <a:rPr lang="en-US" altLang="en-US" sz="1200" dirty="0" smtClean="0"/>
              <a:t>Most regeneration agencies that operated in the North East have been wound-up; their legacy, as recorded in documents published during their lifetime, is dispersed, unprotected and is not often in the public domain. </a:t>
            </a:r>
          </a:p>
          <a:p>
            <a:pPr marL="171450" indent="-171450">
              <a:buFont typeface="Arial" panose="020B0604020202020204" pitchFamily="34" charset="0"/>
              <a:buChar char="•"/>
            </a:pPr>
            <a:r>
              <a:rPr lang="en-US" altLang="en-US" sz="1200" dirty="0" smtClean="0"/>
              <a:t>The North East Regeneration Archive Project (NERA) sought funding to upload a collection of documents that had already been collated and archived, to make them freely available in the public domain to anyone who registers their details on the URB@NE web site.</a:t>
            </a:r>
          </a:p>
          <a:p>
            <a:pPr marL="171450" indent="-171450">
              <a:buFont typeface="Arial" panose="020B0604020202020204" pitchFamily="34" charset="0"/>
              <a:buChar char="•"/>
            </a:pPr>
            <a:r>
              <a:rPr lang="en-US" altLang="en-US" sz="1200" dirty="0" smtClean="0"/>
              <a:t>The archive is a synergy of on-line technology, current expertise and historic documents, which have been combined to create a unique new product/tool available for free to all who register with our web site. </a:t>
            </a:r>
          </a:p>
          <a:p>
            <a:pPr marL="171450" indent="-171450">
              <a:buFont typeface="Arial" panose="020B0604020202020204" pitchFamily="34" charset="0"/>
              <a:buChar char="•"/>
            </a:pPr>
            <a:r>
              <a:rPr lang="en-US" altLang="en-US" sz="1200" dirty="0" smtClean="0"/>
              <a:t>The proposal to create a regeneration archive aligns with the core purpose of the URB@NE research group, which is to further our knowledge of regeneration policies and </a:t>
            </a:r>
            <a:r>
              <a:rPr lang="en-US" altLang="en-US" sz="1200" dirty="0" err="1" smtClean="0"/>
              <a:t>programmes</a:t>
            </a:r>
            <a:r>
              <a:rPr lang="en-US" altLang="en-US" sz="1200" dirty="0" smtClean="0"/>
              <a:t> and contribute to wider understanding of best practice e.g. what works and what doesn’t, to better inform future policy development. </a:t>
            </a:r>
          </a:p>
          <a:p>
            <a:pPr marL="171450" indent="-171450">
              <a:buFont typeface="Arial" panose="020B0604020202020204" pitchFamily="34" charset="0"/>
              <a:buChar char="•"/>
            </a:pPr>
            <a:r>
              <a:rPr lang="en-US" altLang="en-US" sz="1200" dirty="0" smtClean="0"/>
              <a:t>The making available of a valuable archive of historic documents, which are of specific relevance to the North East region, not only contributes to knowledge exchange and engagement but will also attract potential partners, clients, academic and community/third sector users and stakeholders to URB@NE</a:t>
            </a:r>
            <a:endParaRPr lang="en-GB" altLang="en-US" sz="1200" dirty="0" smtClean="0"/>
          </a:p>
          <a:p>
            <a:pPr marL="0" indent="0">
              <a:buFont typeface="Arial" panose="020B0604020202020204" pitchFamily="34" charset="0"/>
              <a:buNone/>
            </a:pPr>
            <a:endParaRPr lang="en-GB" altLang="en-US" sz="1200" dirty="0" smtClean="0"/>
          </a:p>
          <a:p>
            <a:pPr marL="0" indent="0">
              <a:buFont typeface="Arial" panose="020B0604020202020204" pitchFamily="34" charset="0"/>
              <a:buNone/>
            </a:pPr>
            <a:r>
              <a:rPr lang="en-GB" altLang="en-US" sz="1200" b="1" dirty="0" smtClean="0"/>
              <a:t>Collection</a:t>
            </a:r>
            <a:r>
              <a:rPr lang="en-GB" altLang="en-US" sz="1200" b="1" baseline="0" dirty="0" smtClean="0"/>
              <a:t> comprises:</a:t>
            </a:r>
            <a:endParaRPr lang="en-GB" altLang="en-US" sz="1200" b="1" dirty="0" smtClean="0"/>
          </a:p>
          <a:p>
            <a:pPr marL="285750" indent="-285750">
              <a:buFont typeface="Arial" panose="020B0604020202020204" pitchFamily="34" charset="0"/>
              <a:buChar char="•"/>
            </a:pPr>
            <a:r>
              <a:rPr lang="en-GB" altLang="en-US" sz="1200" dirty="0" smtClean="0"/>
              <a:t>Bridging Newcastle Gateshead (BNG) Housing Market Renewal Pathfinder(2003-2010) </a:t>
            </a:r>
          </a:p>
          <a:p>
            <a:pPr marL="285750" indent="-285750">
              <a:buFont typeface="Arial" panose="020B0604020202020204" pitchFamily="34" charset="0"/>
              <a:buChar char="•"/>
            </a:pPr>
            <a:r>
              <a:rPr lang="en-GB" altLang="en-US" sz="1200" dirty="0" smtClean="0"/>
              <a:t>Grainger Town Partnership (GTP) heritage-led regeneration of Newcastle’s historic core(1997-2003) </a:t>
            </a:r>
          </a:p>
          <a:p>
            <a:pPr marL="285750" indent="-285750">
              <a:buFont typeface="Arial" panose="020B0604020202020204" pitchFamily="34" charset="0"/>
              <a:buChar char="•"/>
            </a:pPr>
            <a:r>
              <a:rPr lang="en-GB" altLang="en-US" sz="1200" dirty="0" smtClean="0"/>
              <a:t>Sustainable Cities Research Institute (SCRI) at Northumbria University(2001-2012)</a:t>
            </a:r>
          </a:p>
          <a:p>
            <a:pPr marL="285750" indent="-285750">
              <a:buFont typeface="Arial" panose="020B0604020202020204" pitchFamily="34" charset="0"/>
              <a:buChar char="•"/>
            </a:pPr>
            <a:r>
              <a:rPr lang="en-GB" altLang="en-US" sz="1200" dirty="0" smtClean="0"/>
              <a:t>Sunderland ARC Urban Regeneration Company(2002-2010) </a:t>
            </a:r>
          </a:p>
          <a:p>
            <a:pPr marL="285750" indent="-285750">
              <a:buFont typeface="Arial" panose="020B0604020202020204" pitchFamily="34" charset="0"/>
              <a:buChar char="•"/>
            </a:pPr>
            <a:r>
              <a:rPr lang="en-GB" altLang="en-US" sz="1200" dirty="0" smtClean="0"/>
              <a:t>Tyne and Wear Development Corporation –  Urban Development Corporation for banks of Rivers Tyne and Wear (1988-1998)</a:t>
            </a:r>
          </a:p>
          <a:p>
            <a:pPr marL="285750" indent="-285750">
              <a:buFont typeface="Arial" panose="020B0604020202020204" pitchFamily="34" charset="0"/>
              <a:buChar char="•"/>
            </a:pPr>
            <a:r>
              <a:rPr lang="en-GB" altLang="en-US" sz="1200" dirty="0" smtClean="0"/>
              <a:t>Project Genesis (Public Private Partnership) in </a:t>
            </a:r>
            <a:r>
              <a:rPr lang="en-GB" altLang="en-US" sz="1200" dirty="0" err="1" smtClean="0"/>
              <a:t>Consett</a:t>
            </a:r>
            <a:r>
              <a:rPr lang="en-GB" altLang="en-US" sz="1200" dirty="0" smtClean="0"/>
              <a:t>, County Durham</a:t>
            </a:r>
          </a:p>
          <a:p>
            <a:pPr marL="285750" indent="-285750">
              <a:buFont typeface="Arial" panose="020B0604020202020204" pitchFamily="34" charset="0"/>
              <a:buChar char="•"/>
            </a:pPr>
            <a:r>
              <a:rPr lang="en-GB" altLang="en-US" sz="1200" dirty="0" smtClean="0"/>
              <a:t>Sustainable Cities Research Institute at Northumbria University (2000-2012)</a:t>
            </a:r>
          </a:p>
          <a:p>
            <a:pPr marL="285750" indent="-285750">
              <a:buFont typeface="Arial" panose="020B0604020202020204" pitchFamily="34" charset="0"/>
              <a:buChar char="•"/>
            </a:pPr>
            <a:r>
              <a:rPr lang="en-GB" altLang="en-US" sz="1200" dirty="0" smtClean="0"/>
              <a:t>Newcastle/Gateshead Quays by Morgan, E. (2009) STD Publishing, Newcastle upon Tyne</a:t>
            </a:r>
          </a:p>
          <a:p>
            <a:endParaRPr lang="en-GB" dirty="0"/>
          </a:p>
        </p:txBody>
      </p:sp>
      <p:sp>
        <p:nvSpPr>
          <p:cNvPr id="4" name="Slide Number Placeholder 3"/>
          <p:cNvSpPr>
            <a:spLocks noGrp="1"/>
          </p:cNvSpPr>
          <p:nvPr>
            <p:ph type="sldNum" sz="quarter" idx="10"/>
          </p:nvPr>
        </p:nvSpPr>
        <p:spPr/>
        <p:txBody>
          <a:bodyPr/>
          <a:lstStyle/>
          <a:p>
            <a:pPr>
              <a:defRPr/>
            </a:pPr>
            <a:fld id="{EF43E9E5-C0F1-4BF3-9CB5-AEBAA933C9C7}" type="slidenum">
              <a:rPr lang="en-GB" smtClean="0"/>
              <a:pPr>
                <a:defRPr/>
              </a:pPr>
              <a:t>21</a:t>
            </a:fld>
            <a:endParaRPr lang="en-GB"/>
          </a:p>
        </p:txBody>
      </p:sp>
    </p:spTree>
    <p:extLst>
      <p:ext uri="{BB962C8B-B14F-4D97-AF65-F5344CB8AC3E}">
        <p14:creationId xmlns:p14="http://schemas.microsoft.com/office/powerpoint/2010/main" val="13036279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Please contact</a:t>
            </a:r>
            <a:r>
              <a:rPr lang="en-GB" baseline="0" dirty="0"/>
              <a:t> is via Twitter or visit our websites.</a:t>
            </a:r>
          </a:p>
          <a:p>
            <a:endParaRPr lang="en-GB" dirty="0"/>
          </a:p>
        </p:txBody>
      </p:sp>
      <p:sp>
        <p:nvSpPr>
          <p:cNvPr id="4" name="Slide Number Placeholder 3"/>
          <p:cNvSpPr>
            <a:spLocks noGrp="1"/>
          </p:cNvSpPr>
          <p:nvPr>
            <p:ph type="sldNum" sz="quarter" idx="10"/>
          </p:nvPr>
        </p:nvSpPr>
        <p:spPr/>
        <p:txBody>
          <a:bodyPr/>
          <a:lstStyle/>
          <a:p>
            <a:pPr>
              <a:defRPr/>
            </a:pPr>
            <a:fld id="{EF43E9E5-C0F1-4BF3-9CB5-AEBAA933C9C7}" type="slidenum">
              <a:rPr lang="en-GB" smtClean="0"/>
              <a:pPr>
                <a:defRPr/>
              </a:pPr>
              <a:t>22</a:t>
            </a:fld>
            <a:endParaRPr lang="en-GB"/>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Thank</a:t>
            </a:r>
            <a:r>
              <a:rPr lang="en-GB" baseline="0" dirty="0"/>
              <a:t> you for inviting me to speak to you. It has been an honour and pleasure.</a:t>
            </a:r>
          </a:p>
          <a:p>
            <a:r>
              <a:rPr lang="en-GB" baseline="0" dirty="0"/>
              <a:t>I look forward to working with your City in the future and hope that I can share some of my experience and expertise of urban regeneration in the UK to inform the work you are doing here in Suwon and I look forward to learning ‘best practice’ lessons from you to take back to the UK.</a:t>
            </a:r>
          </a:p>
          <a:p>
            <a:r>
              <a:rPr lang="en-GB" baseline="0" dirty="0"/>
              <a:t>I am happy to answer questions as long as they are translated into English.</a:t>
            </a:r>
          </a:p>
        </p:txBody>
      </p:sp>
      <p:sp>
        <p:nvSpPr>
          <p:cNvPr id="4" name="Slide Number Placeholder 3"/>
          <p:cNvSpPr>
            <a:spLocks noGrp="1"/>
          </p:cNvSpPr>
          <p:nvPr>
            <p:ph type="sldNum" sz="quarter" idx="10"/>
          </p:nvPr>
        </p:nvSpPr>
        <p:spPr/>
        <p:txBody>
          <a:bodyPr/>
          <a:lstStyle/>
          <a:p>
            <a:pPr>
              <a:defRPr/>
            </a:pPr>
            <a:fld id="{EF43E9E5-C0F1-4BF3-9CB5-AEBAA933C9C7}" type="slidenum">
              <a:rPr lang="en-GB" smtClean="0"/>
              <a:pPr>
                <a:defRPr/>
              </a:pPr>
              <a:t>23</a:t>
            </a:fld>
            <a:endParaRPr lang="en-GB"/>
          </a:p>
        </p:txBody>
      </p:sp>
    </p:spTree>
    <p:extLst>
      <p:ext uri="{BB962C8B-B14F-4D97-AF65-F5344CB8AC3E}">
        <p14:creationId xmlns:p14="http://schemas.microsoft.com/office/powerpoint/2010/main" val="29508993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model on the left should</a:t>
            </a:r>
            <a:r>
              <a:rPr lang="en-GB" baseline="0" dirty="0"/>
              <a:t> be familiar and represents the triple bottom line of sustainability/sustainable development</a:t>
            </a:r>
          </a:p>
          <a:p>
            <a:r>
              <a:rPr lang="en-GB" baseline="0" dirty="0"/>
              <a:t>The model on the right is one that I conceived and represents the three pillars or legs or holistic urban regeneration (environment sits across all three); all 4 terms (physical; social; economic; environment) are contained in authoritative definitions of urban regeneration.</a:t>
            </a:r>
          </a:p>
          <a:p>
            <a:r>
              <a:rPr lang="en-GB" baseline="0" dirty="0"/>
              <a:t>Holistic regeneration projects and programmes should seek to balance all three otherwise the stool will fall over</a:t>
            </a:r>
            <a:endParaRPr lang="en-GB" dirty="0"/>
          </a:p>
        </p:txBody>
      </p:sp>
      <p:sp>
        <p:nvSpPr>
          <p:cNvPr id="4" name="Slide Number Placeholder 3"/>
          <p:cNvSpPr>
            <a:spLocks noGrp="1"/>
          </p:cNvSpPr>
          <p:nvPr>
            <p:ph type="sldNum" sz="quarter" idx="10"/>
          </p:nvPr>
        </p:nvSpPr>
        <p:spPr/>
        <p:txBody>
          <a:bodyPr/>
          <a:lstStyle/>
          <a:p>
            <a:pPr>
              <a:defRPr/>
            </a:pPr>
            <a:fld id="{EF43E9E5-C0F1-4BF3-9CB5-AEBAA933C9C7}" type="slidenum">
              <a:rPr lang="en-GB" smtClean="0"/>
              <a:pPr>
                <a:defRPr/>
              </a:pPr>
              <a:t>3</a:t>
            </a:fld>
            <a:endParaRPr lang="en-GB"/>
          </a:p>
        </p:txBody>
      </p:sp>
    </p:spTree>
    <p:extLst>
      <p:ext uri="{BB962C8B-B14F-4D97-AF65-F5344CB8AC3E}">
        <p14:creationId xmlns:p14="http://schemas.microsoft.com/office/powerpoint/2010/main" val="1813565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LS Lowry (1887-1976)</a:t>
            </a:r>
          </a:p>
          <a:p>
            <a:r>
              <a:rPr lang="en-GB" dirty="0"/>
              <a:t>Industrial Landscape,</a:t>
            </a:r>
            <a:r>
              <a:rPr lang="en-GB" baseline="0" dirty="0"/>
              <a:t> River Scene (1950) oil on canvas</a:t>
            </a:r>
          </a:p>
          <a:p>
            <a:r>
              <a:rPr lang="en-GB" baseline="0" dirty="0"/>
              <a:t>New Walk Museum &amp; Art Gallery, Leicester</a:t>
            </a:r>
            <a:endParaRPr lang="en-GB" dirty="0"/>
          </a:p>
        </p:txBody>
      </p:sp>
      <p:sp>
        <p:nvSpPr>
          <p:cNvPr id="4" name="Slide Number Placeholder 3"/>
          <p:cNvSpPr>
            <a:spLocks noGrp="1"/>
          </p:cNvSpPr>
          <p:nvPr>
            <p:ph type="sldNum" sz="quarter" idx="10"/>
          </p:nvPr>
        </p:nvSpPr>
        <p:spPr/>
        <p:txBody>
          <a:bodyPr/>
          <a:lstStyle/>
          <a:p>
            <a:pPr>
              <a:defRPr/>
            </a:pPr>
            <a:fld id="{EF43E9E5-C0F1-4BF3-9CB5-AEBAA933C9C7}" type="slidenum">
              <a:rPr lang="en-GB" smtClean="0"/>
              <a:pPr>
                <a:defRPr/>
              </a:pPr>
              <a:t>4</a:t>
            </a:fld>
            <a:endParaRPr lang="en-GB"/>
          </a:p>
        </p:txBody>
      </p:sp>
    </p:spTree>
    <p:extLst>
      <p:ext uri="{BB962C8B-B14F-4D97-AF65-F5344CB8AC3E}">
        <p14:creationId xmlns:p14="http://schemas.microsoft.com/office/powerpoint/2010/main" val="35523758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With acknowledgement to Roberts, P. (2017) </a:t>
            </a:r>
            <a:r>
              <a:rPr lang="en-GB" sz="1200" kern="1200" baseline="0" dirty="0" smtClean="0">
                <a:solidFill>
                  <a:schemeClr val="tx1"/>
                </a:solidFill>
                <a:effectLst/>
                <a:latin typeface="+mn-lt"/>
                <a:ea typeface="+mn-ea"/>
                <a:cs typeface="+mn-cs"/>
              </a:rPr>
              <a:t>The Evolution of Urban Regeneration. Chapter 2, Table 2.1 p19 of </a:t>
            </a:r>
            <a:r>
              <a:rPr lang="en-GB" sz="1200" kern="1200" dirty="0" smtClean="0">
                <a:solidFill>
                  <a:schemeClr val="tx1"/>
                </a:solidFill>
                <a:effectLst/>
                <a:latin typeface="+mn-lt"/>
                <a:ea typeface="+mn-ea"/>
                <a:cs typeface="+mn-cs"/>
              </a:rPr>
              <a:t>Roberts, P., Sykes, H. &amp; Granger, R. (</a:t>
            </a:r>
            <a:r>
              <a:rPr lang="en-GB" sz="1200" kern="1200" dirty="0" err="1" smtClean="0">
                <a:solidFill>
                  <a:schemeClr val="tx1"/>
                </a:solidFill>
                <a:effectLst/>
                <a:latin typeface="+mn-lt"/>
                <a:ea typeface="+mn-ea"/>
                <a:cs typeface="+mn-cs"/>
              </a:rPr>
              <a:t>eds</a:t>
            </a:r>
            <a:r>
              <a:rPr lang="en-GB" sz="1200" kern="1200" dirty="0" smtClean="0">
                <a:solidFill>
                  <a:schemeClr val="tx1"/>
                </a:solidFill>
                <a:effectLst/>
                <a:latin typeface="+mn-lt"/>
                <a:ea typeface="+mn-ea"/>
                <a:cs typeface="+mn-cs"/>
              </a:rPr>
              <a:t>) (2017) Urban Regeneration 2</a:t>
            </a:r>
            <a:r>
              <a:rPr lang="en-GB" sz="1200" kern="1200" baseline="30000" dirty="0" smtClean="0">
                <a:solidFill>
                  <a:schemeClr val="tx1"/>
                </a:solidFill>
                <a:effectLst/>
                <a:latin typeface="+mn-lt"/>
                <a:ea typeface="+mn-ea"/>
                <a:cs typeface="+mn-cs"/>
              </a:rPr>
              <a:t>nd</a:t>
            </a:r>
            <a:r>
              <a:rPr lang="en-GB" sz="1200" kern="1200" dirty="0" smtClean="0">
                <a:solidFill>
                  <a:schemeClr val="tx1"/>
                </a:solidFill>
                <a:effectLst/>
                <a:latin typeface="+mn-lt"/>
                <a:ea typeface="+mn-ea"/>
                <a:cs typeface="+mn-cs"/>
              </a:rPr>
              <a:t> ed. </a:t>
            </a:r>
            <a:r>
              <a:rPr lang="en-GB" sz="1200" kern="1200" baseline="0" dirty="0" smtClean="0">
                <a:solidFill>
                  <a:schemeClr val="tx1"/>
                </a:solidFill>
                <a:effectLst/>
                <a:latin typeface="+mn-lt"/>
                <a:ea typeface="+mn-ea"/>
                <a:cs typeface="+mn-cs"/>
              </a:rPr>
              <a:t>Sage. London</a:t>
            </a:r>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See</a:t>
            </a:r>
            <a:r>
              <a:rPr lang="en-GB" sz="1200" kern="1200" baseline="0" dirty="0" smtClean="0">
                <a:solidFill>
                  <a:schemeClr val="tx1"/>
                </a:solidFill>
                <a:effectLst/>
                <a:latin typeface="+mn-lt"/>
                <a:ea typeface="+mn-ea"/>
                <a:cs typeface="+mn-cs"/>
              </a:rPr>
              <a:t> also</a:t>
            </a:r>
            <a:r>
              <a:rPr lang="en-GB" sz="1200" kern="1200" dirty="0" smtClean="0">
                <a:solidFill>
                  <a:schemeClr val="tx1"/>
                </a:solidFill>
                <a:effectLst/>
                <a:latin typeface="+mn-lt"/>
                <a:ea typeface="+mn-ea"/>
                <a:cs typeface="+mn-cs"/>
              </a:rPr>
              <a:t> </a:t>
            </a:r>
            <a:r>
              <a:rPr lang="en-GB" altLang="en-US" sz="1200" dirty="0">
                <a:latin typeface="Arial" panose="020B0604020202020204" pitchFamily="34" charset="0"/>
                <a:cs typeface="Arial" panose="020B0604020202020204" pitchFamily="34" charset="0"/>
              </a:rPr>
              <a:t>Brown, C. (2006) </a:t>
            </a:r>
            <a:r>
              <a:rPr lang="en-GB" altLang="en-US" sz="1200" i="1" dirty="0">
                <a:latin typeface="Arial" panose="020B0604020202020204" pitchFamily="34" charset="0"/>
                <a:cs typeface="Arial" panose="020B0604020202020204" pitchFamily="34" charset="0"/>
              </a:rPr>
              <a:t>Urban Regeneration Toolbox</a:t>
            </a:r>
            <a:r>
              <a:rPr lang="en-GB" altLang="en-US" sz="1200" dirty="0">
                <a:latin typeface="Arial" panose="020B0604020202020204" pitchFamily="34" charset="0"/>
                <a:cs typeface="Arial" panose="020B0604020202020204" pitchFamily="34" charset="0"/>
              </a:rPr>
              <a:t>, Chronology of U.K. Regeneration Funding, </a:t>
            </a:r>
          </a:p>
          <a:p>
            <a:pPr eaLnBrk="1" fontAlgn="auto" hangingPunct="1">
              <a:spcAft>
                <a:spcPts val="0"/>
              </a:spcAft>
              <a:buFontTx/>
              <a:buNone/>
              <a:defRPr/>
            </a:pPr>
            <a:r>
              <a:rPr lang="en-GB" altLang="en-US" sz="1200" dirty="0">
                <a:latin typeface="Arial" panose="020B0604020202020204" pitchFamily="34" charset="0"/>
                <a:cs typeface="Arial" panose="020B0604020202020204" pitchFamily="34" charset="0"/>
              </a:rPr>
              <a:t>1970s	100% public funding via Urban Programme</a:t>
            </a:r>
          </a:p>
          <a:p>
            <a:pPr eaLnBrk="1" fontAlgn="auto" hangingPunct="1">
              <a:spcAft>
                <a:spcPts val="0"/>
              </a:spcAft>
              <a:buFontTx/>
              <a:buNone/>
              <a:defRPr/>
            </a:pPr>
            <a:r>
              <a:rPr lang="en-GB" altLang="en-US" sz="1200" dirty="0">
                <a:latin typeface="Arial" panose="020B0604020202020204" pitchFamily="34" charset="0"/>
                <a:cs typeface="Arial" panose="020B0604020202020204" pitchFamily="34" charset="0"/>
              </a:rPr>
              <a:t>Early 1980’s	EZ tax allowances; UDC pump priming</a:t>
            </a:r>
          </a:p>
          <a:p>
            <a:pPr eaLnBrk="1" fontAlgn="auto" hangingPunct="1">
              <a:spcAft>
                <a:spcPts val="0"/>
              </a:spcAft>
              <a:buFontTx/>
              <a:buNone/>
              <a:defRPr/>
            </a:pPr>
            <a:r>
              <a:rPr lang="en-GB" altLang="en-US" sz="1200" dirty="0">
                <a:latin typeface="Arial" panose="020B0604020202020204" pitchFamily="34" charset="0"/>
                <a:cs typeface="Arial" panose="020B0604020202020204" pitchFamily="34" charset="0"/>
              </a:rPr>
              <a:t>Mid 1980’s	market-led gap funding; gearing target 1:4</a:t>
            </a:r>
          </a:p>
          <a:p>
            <a:pPr eaLnBrk="1" fontAlgn="auto" hangingPunct="1">
              <a:spcAft>
                <a:spcPts val="0"/>
              </a:spcAft>
              <a:buFontTx/>
              <a:buNone/>
              <a:defRPr/>
            </a:pPr>
            <a:r>
              <a:rPr lang="en-GB" altLang="en-US" sz="1200" dirty="0">
                <a:latin typeface="Arial" panose="020B0604020202020204" pitchFamily="34" charset="0"/>
                <a:cs typeface="Arial" panose="020B0604020202020204" pitchFamily="34" charset="0"/>
              </a:rPr>
              <a:t>Early 1990’s	holistic area based partnership model; City Challenge/SRB/grants via EP</a:t>
            </a:r>
          </a:p>
          <a:p>
            <a:pPr eaLnBrk="1" fontAlgn="auto" hangingPunct="1">
              <a:spcAft>
                <a:spcPts val="0"/>
              </a:spcAft>
              <a:buFontTx/>
              <a:buNone/>
              <a:defRPr/>
            </a:pPr>
            <a:r>
              <a:rPr lang="en-GB" altLang="en-US" sz="1200" dirty="0">
                <a:latin typeface="Arial" panose="020B0604020202020204" pitchFamily="34" charset="0"/>
                <a:cs typeface="Arial" panose="020B0604020202020204" pitchFamily="34" charset="0"/>
              </a:rPr>
              <a:t>Mid 1990’s	increasing focus on brownfield land; emerging housing driven funding model</a:t>
            </a:r>
          </a:p>
          <a:p>
            <a:pPr eaLnBrk="1" fontAlgn="auto" hangingPunct="1">
              <a:spcAft>
                <a:spcPts val="0"/>
              </a:spcAft>
              <a:buFontTx/>
              <a:buNone/>
              <a:defRPr/>
            </a:pPr>
            <a:r>
              <a:rPr lang="en-GB" altLang="en-US" sz="1200" dirty="0">
                <a:latin typeface="Arial" panose="020B0604020202020204" pitchFamily="34" charset="0"/>
                <a:cs typeface="Arial" panose="020B0604020202020204" pitchFamily="34" charset="0"/>
              </a:rPr>
              <a:t>Late 1990’s	greater focus on economic development via RDAs &amp; social focus via NRU</a:t>
            </a:r>
          </a:p>
          <a:p>
            <a:pPr eaLnBrk="1" fontAlgn="auto" hangingPunct="1">
              <a:spcAft>
                <a:spcPts val="0"/>
              </a:spcAft>
              <a:buFontTx/>
              <a:buNone/>
              <a:defRPr/>
            </a:pPr>
            <a:r>
              <a:rPr lang="en-GB" altLang="en-US" sz="1200" dirty="0">
                <a:latin typeface="Arial" panose="020B0604020202020204" pitchFamily="34" charset="0"/>
                <a:cs typeface="Arial" panose="020B0604020202020204" pitchFamily="34" charset="0"/>
              </a:rPr>
              <a:t>Early 2000’s	polarisation between housing growth in SE and housing market failure in North</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Further reading see:</a:t>
            </a:r>
          </a:p>
          <a:p>
            <a:endParaRPr lang="en-GB" sz="1200" kern="1200" dirty="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Jones</a:t>
            </a:r>
            <a:r>
              <a:rPr lang="en-GB" sz="1200" kern="1200" dirty="0">
                <a:solidFill>
                  <a:schemeClr val="tx1"/>
                </a:solidFill>
                <a:effectLst/>
                <a:latin typeface="+mn-lt"/>
                <a:ea typeface="+mn-ea"/>
                <a:cs typeface="+mn-cs"/>
              </a:rPr>
              <a:t>, P. &amp; Evans J. (2013) Urban Regeneration in the U.K. London. 2</a:t>
            </a:r>
            <a:r>
              <a:rPr lang="en-GB" sz="1200" kern="1200" baseline="30000" dirty="0">
                <a:solidFill>
                  <a:schemeClr val="tx1"/>
                </a:solidFill>
                <a:effectLst/>
                <a:latin typeface="+mn-lt"/>
                <a:ea typeface="+mn-ea"/>
                <a:cs typeface="+mn-cs"/>
              </a:rPr>
              <a:t>nd</a:t>
            </a:r>
            <a:r>
              <a:rPr lang="en-GB" sz="1200" kern="1200" dirty="0">
                <a:solidFill>
                  <a:schemeClr val="tx1"/>
                </a:solidFill>
                <a:effectLst/>
                <a:latin typeface="+mn-lt"/>
                <a:ea typeface="+mn-ea"/>
                <a:cs typeface="+mn-cs"/>
              </a:rPr>
              <a:t> edition.</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Sage.</a:t>
            </a:r>
            <a:r>
              <a:rPr lang="en-GB" sz="1200" kern="1200" baseline="0" dirty="0">
                <a:solidFill>
                  <a:schemeClr val="tx1"/>
                </a:solidFill>
                <a:effectLst/>
                <a:latin typeface="+mn-lt"/>
                <a:ea typeface="+mn-ea"/>
                <a:cs typeface="+mn-cs"/>
              </a:rPr>
              <a:t> London Chapter 2</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kern="1200" dirty="0" err="1">
                <a:solidFill>
                  <a:schemeClr val="tx1"/>
                </a:solidFill>
                <a:effectLst/>
                <a:latin typeface="+mn-lt"/>
                <a:ea typeface="+mn-ea"/>
                <a:cs typeface="+mn-cs"/>
              </a:rPr>
              <a:t>Tallon</a:t>
            </a:r>
            <a:r>
              <a:rPr lang="en-GB" sz="1200" kern="1200" dirty="0">
                <a:solidFill>
                  <a:schemeClr val="tx1"/>
                </a:solidFill>
                <a:effectLst/>
                <a:latin typeface="+mn-lt"/>
                <a:ea typeface="+mn-ea"/>
                <a:cs typeface="+mn-cs"/>
              </a:rPr>
              <a:t>, A. (2013) Urban Regeneration in the UK. 2</a:t>
            </a:r>
            <a:r>
              <a:rPr lang="en-GB" sz="1200" kern="1200" baseline="30000" dirty="0">
                <a:solidFill>
                  <a:schemeClr val="tx1"/>
                </a:solidFill>
                <a:effectLst/>
                <a:latin typeface="+mn-lt"/>
                <a:ea typeface="+mn-ea"/>
                <a:cs typeface="+mn-cs"/>
              </a:rPr>
              <a:t>nd</a:t>
            </a:r>
            <a:r>
              <a:rPr lang="en-GB" sz="1200" kern="1200" dirty="0">
                <a:solidFill>
                  <a:schemeClr val="tx1"/>
                </a:solidFill>
                <a:effectLst/>
                <a:latin typeface="+mn-lt"/>
                <a:ea typeface="+mn-ea"/>
                <a:cs typeface="+mn-cs"/>
              </a:rPr>
              <a:t> edition. London. Routledge, Chapters</a:t>
            </a:r>
            <a:r>
              <a:rPr lang="en-GB" sz="1200" kern="1200" baseline="0" dirty="0">
                <a:solidFill>
                  <a:schemeClr val="tx1"/>
                </a:solidFill>
                <a:effectLst/>
                <a:latin typeface="+mn-lt"/>
                <a:ea typeface="+mn-ea"/>
                <a:cs typeface="+mn-cs"/>
              </a:rPr>
              <a:t> 2-5</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Images:</a:t>
            </a:r>
          </a:p>
          <a:p>
            <a:r>
              <a:rPr lang="en-GB" sz="1200" kern="1200" dirty="0">
                <a:solidFill>
                  <a:schemeClr val="tx1"/>
                </a:solidFill>
                <a:effectLst/>
                <a:latin typeface="+mn-lt"/>
                <a:ea typeface="+mn-ea"/>
                <a:cs typeface="+mn-cs"/>
              </a:rPr>
              <a:t>Canary Wharf</a:t>
            </a:r>
            <a:r>
              <a:rPr lang="en-GB" sz="1200" kern="1200" baseline="0" dirty="0">
                <a:solidFill>
                  <a:schemeClr val="tx1"/>
                </a:solidFill>
                <a:effectLst/>
                <a:latin typeface="+mn-lt"/>
                <a:ea typeface="+mn-ea"/>
                <a:cs typeface="+mn-cs"/>
              </a:rPr>
              <a:t> (London Docklands) aerial images before (1987) and after (2017)</a:t>
            </a:r>
          </a:p>
          <a:p>
            <a:r>
              <a:rPr lang="en-GB" sz="1200" kern="1200" baseline="0" dirty="0">
                <a:solidFill>
                  <a:schemeClr val="tx1"/>
                </a:solidFill>
                <a:effectLst/>
                <a:latin typeface="+mn-lt"/>
                <a:ea typeface="+mn-ea"/>
                <a:cs typeface="+mn-cs"/>
              </a:rPr>
              <a:t>Hulme (Manchester) before demolition; Homes for Change (1996) cooperative; 18 hours a day building see: http://mbla.net/projects/homes-for-change/</a:t>
            </a:r>
          </a:p>
          <a:p>
            <a:r>
              <a:rPr lang="en-GB" sz="1200" kern="1200" baseline="0" dirty="0">
                <a:solidFill>
                  <a:schemeClr val="tx1"/>
                </a:solidFill>
                <a:effectLst/>
                <a:latin typeface="+mn-lt"/>
                <a:ea typeface="+mn-ea"/>
                <a:cs typeface="+mn-cs"/>
              </a:rPr>
              <a:t>Batty et al (2010) New Deal for Communities Experience: a final assessment. The New Deal for Communities </a:t>
            </a:r>
            <a:r>
              <a:rPr lang="en-GB" sz="1200" kern="1200" baseline="0" dirty="0" err="1">
                <a:solidFill>
                  <a:schemeClr val="tx1"/>
                </a:solidFill>
                <a:effectLst/>
                <a:latin typeface="+mn-lt"/>
                <a:ea typeface="+mn-ea"/>
                <a:cs typeface="+mn-cs"/>
              </a:rPr>
              <a:t>Evaulation</a:t>
            </a:r>
            <a:r>
              <a:rPr lang="en-GB" sz="1200" kern="1200" baseline="0" dirty="0">
                <a:solidFill>
                  <a:schemeClr val="tx1"/>
                </a:solidFill>
                <a:effectLst/>
                <a:latin typeface="+mn-lt"/>
                <a:ea typeface="+mn-ea"/>
                <a:cs typeface="+mn-cs"/>
              </a:rPr>
              <a:t> Final Report Volume 7. DCLG. London. available at: http://extra.shu.ac.uk/ndc/downloads/general/A%20final%20assessment.pdf</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EF43E9E5-C0F1-4BF3-9CB5-AEBAA933C9C7}" type="slidenum">
              <a:rPr lang="en-GB" smtClean="0"/>
              <a:pPr>
                <a:defRPr/>
              </a:pPr>
              <a:t>5</a:t>
            </a:fld>
            <a:endParaRPr lang="en-GB"/>
          </a:p>
        </p:txBody>
      </p:sp>
    </p:spTree>
    <p:extLst>
      <p:ext uri="{BB962C8B-B14F-4D97-AF65-F5344CB8AC3E}">
        <p14:creationId xmlns:p14="http://schemas.microsoft.com/office/powerpoint/2010/main" val="2843166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See literature available</a:t>
            </a:r>
            <a:r>
              <a:rPr lang="en-GB" baseline="0" dirty="0"/>
              <a:t> on the </a:t>
            </a:r>
            <a:r>
              <a:rPr lang="en-GB" baseline="0" dirty="0" err="1"/>
              <a:t>Byker</a:t>
            </a:r>
            <a:r>
              <a:rPr lang="en-GB" baseline="0" dirty="0"/>
              <a:t> Estate and </a:t>
            </a:r>
            <a:r>
              <a:rPr lang="en-GB" baseline="0" dirty="0" err="1"/>
              <a:t>Byker</a:t>
            </a:r>
            <a:r>
              <a:rPr lang="en-GB" baseline="0" dirty="0"/>
              <a:t> Wall:</a:t>
            </a:r>
          </a:p>
          <a:p>
            <a:r>
              <a:rPr lang="en-GB" baseline="0" dirty="0"/>
              <a:t>Minton, A. (2015) </a:t>
            </a:r>
            <a:r>
              <a:rPr lang="en-GB" baseline="0" dirty="0" err="1"/>
              <a:t>Byker</a:t>
            </a:r>
            <a:r>
              <a:rPr lang="en-GB" baseline="0" dirty="0"/>
              <a:t> Wall: Newcastle’s noble failure of an estate.  The Guardian: Cities. Available online at: https://www.theguardian.com/cities/2015/may/21/byker-wall-newcastles-noble-failure-of-an-estate-a-history-of-cities-in-50-buildings-day-41</a:t>
            </a:r>
          </a:p>
          <a:p>
            <a:r>
              <a:rPr lang="en-GB" baseline="0" dirty="0" err="1"/>
              <a:t>Pendlebury</a:t>
            </a:r>
            <a:r>
              <a:rPr lang="en-GB" baseline="0" dirty="0"/>
              <a:t> et al (2009) Social Housing as Heritage: the case of </a:t>
            </a:r>
            <a:r>
              <a:rPr lang="en-GB" baseline="0" dirty="0" err="1"/>
              <a:t>Byker</a:t>
            </a:r>
            <a:r>
              <a:rPr lang="en-GB" baseline="0" dirty="0"/>
              <a:t>, Newcastle upon Tyne in Valuing Historic Environments </a:t>
            </a:r>
            <a:r>
              <a:rPr lang="en-GB" baseline="0" dirty="0" err="1"/>
              <a:t>eds</a:t>
            </a:r>
            <a:r>
              <a:rPr lang="en-GB" baseline="0" dirty="0"/>
              <a:t> Gibson, L. &amp; </a:t>
            </a:r>
            <a:r>
              <a:rPr lang="en-GB" baseline="0" dirty="0" err="1"/>
              <a:t>Pendlebury</a:t>
            </a:r>
            <a:r>
              <a:rPr lang="en-GB" baseline="0" dirty="0"/>
              <a:t>, J. . </a:t>
            </a:r>
            <a:r>
              <a:rPr lang="en-GB" baseline="0" dirty="0" err="1"/>
              <a:t>Ashgate</a:t>
            </a:r>
            <a:r>
              <a:rPr lang="en-GB" baseline="0" dirty="0"/>
              <a:t>. Farnham</a:t>
            </a:r>
          </a:p>
          <a:p>
            <a:r>
              <a:rPr lang="en-GB" baseline="0" dirty="0" err="1"/>
              <a:t>Malpass</a:t>
            </a:r>
            <a:r>
              <a:rPr lang="en-GB" baseline="0" dirty="0"/>
              <a:t>, P. (1990) The architect and the community. Housing. January. P1-5</a:t>
            </a:r>
          </a:p>
          <a:p>
            <a:r>
              <a:rPr lang="en-GB" baseline="0" dirty="0"/>
              <a:t>Glyn, S. (2011) Good Homes: lessons in successful public housing from Newcastle’s </a:t>
            </a:r>
            <a:r>
              <a:rPr lang="en-GB" baseline="0" dirty="0" err="1"/>
              <a:t>Byker</a:t>
            </a:r>
            <a:r>
              <a:rPr lang="en-GB" baseline="0" dirty="0"/>
              <a:t> Estate. Paper presented to colloquium on the Housing Crisis: experience, analysis and response, </a:t>
            </a:r>
            <a:r>
              <a:rPr lang="en-GB" baseline="0" dirty="0" err="1"/>
              <a:t>Birkbeck</a:t>
            </a:r>
            <a:r>
              <a:rPr lang="en-GB" baseline="0" dirty="0"/>
              <a:t> Institute, London 18 November 2011, available at: https://www.theguardian.com/cities/2015/may/21/byker-wall-newcastles-noble-failure-of-an-estate-a-history-of-cities-in-50-buildings-day-41</a:t>
            </a:r>
          </a:p>
          <a:p>
            <a:r>
              <a:rPr lang="en-GB" baseline="0" dirty="0"/>
              <a:t>Abrams, R (2003) </a:t>
            </a:r>
            <a:r>
              <a:rPr lang="en-GB" baseline="0" dirty="0" err="1"/>
              <a:t>Byker</a:t>
            </a:r>
            <a:r>
              <a:rPr lang="en-GB" baseline="0" dirty="0"/>
              <a:t> Revisited. Built </a:t>
            </a:r>
            <a:r>
              <a:rPr lang="en-GB" baseline="0" dirty="0" err="1"/>
              <a:t>Enviroronment</a:t>
            </a:r>
            <a:r>
              <a:rPr lang="en-GB" baseline="0" dirty="0"/>
              <a:t> 29(1) 117-131</a:t>
            </a:r>
          </a:p>
          <a:p>
            <a:r>
              <a:rPr lang="en-GB" dirty="0"/>
              <a:t>Mann, W. (2016). Newcastle in the sky. </a:t>
            </a:r>
            <a:r>
              <a:rPr lang="en-GB" u="sng" dirty="0"/>
              <a:t>Modus. London, RICS</a:t>
            </a:r>
            <a:r>
              <a:rPr lang="en-GB" b="1" u="sng" dirty="0"/>
              <a:t>: </a:t>
            </a:r>
            <a:r>
              <a:rPr lang="en-GB" u="sng" dirty="0"/>
              <a:t>32-33.</a:t>
            </a:r>
          </a:p>
          <a:p>
            <a:endParaRPr lang="en-GB" dirty="0"/>
          </a:p>
        </p:txBody>
      </p:sp>
      <p:sp>
        <p:nvSpPr>
          <p:cNvPr id="4" name="Slide Number Placeholder 3"/>
          <p:cNvSpPr>
            <a:spLocks noGrp="1"/>
          </p:cNvSpPr>
          <p:nvPr>
            <p:ph type="sldNum" sz="quarter" idx="10"/>
          </p:nvPr>
        </p:nvSpPr>
        <p:spPr/>
        <p:txBody>
          <a:bodyPr/>
          <a:lstStyle/>
          <a:p>
            <a:pPr>
              <a:defRPr/>
            </a:pPr>
            <a:fld id="{EF43E9E5-C0F1-4BF3-9CB5-AEBAA933C9C7}" type="slidenum">
              <a:rPr lang="en-GB" smtClean="0"/>
              <a:pPr>
                <a:defRPr/>
              </a:pPr>
              <a:t>6</a:t>
            </a:fld>
            <a:endParaRPr lang="en-GB"/>
          </a:p>
        </p:txBody>
      </p:sp>
    </p:spTree>
    <p:extLst>
      <p:ext uri="{BB962C8B-B14F-4D97-AF65-F5344CB8AC3E}">
        <p14:creationId xmlns:p14="http://schemas.microsoft.com/office/powerpoint/2010/main" val="3331733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Tyne and</a:t>
            </a:r>
            <a:r>
              <a:rPr lang="en-GB" baseline="0" dirty="0"/>
              <a:t> Wear conurbation; population ~1 million people built around the 2 of the 3 great industrial rivers of the North East of England, the Rivers Tyne &amp; Wear (the other is the River Tees in Tees Valley)</a:t>
            </a:r>
          </a:p>
          <a:p>
            <a:r>
              <a:rPr lang="en-GB" baseline="0" dirty="0"/>
              <a:t>First comprehensive attempt to address industrial legacy was by Tyne &amp; Wear Development Corporation (TWDC) established in 1987 which operated for just over 10 years.</a:t>
            </a:r>
          </a:p>
          <a:p>
            <a:r>
              <a:rPr lang="en-GB" baseline="0" dirty="0"/>
              <a:t>TWDC pioneered the use of community liaison panels associated with its major ‘flagship’ regeneration project.  The panels were made up of local stakeholders from the business community as well as community representatives. </a:t>
            </a:r>
            <a:endParaRPr lang="en-GB" baseline="0" dirty="0" smtClean="0"/>
          </a:p>
          <a:p>
            <a:r>
              <a:rPr lang="en-GB" baseline="0" dirty="0" smtClean="0"/>
              <a:t>For more information see North East Regeneration Archive (NERA) currently hosted on </a:t>
            </a:r>
            <a:r>
              <a:rPr lang="en-GB" baseline="0" dirty="0" err="1" smtClean="0"/>
              <a:t>URBaNE</a:t>
            </a:r>
            <a:r>
              <a:rPr lang="en-GB" baseline="0" dirty="0" smtClean="0"/>
              <a:t> web site: www.urbaneweb.org.uk sign up for free</a:t>
            </a:r>
          </a:p>
          <a:p>
            <a:r>
              <a:rPr lang="en-GB" baseline="0" dirty="0" smtClean="0"/>
              <a:t>New domain being created for NERA at www.neregenarchive.online </a:t>
            </a:r>
            <a:endParaRPr lang="en-GB" dirty="0"/>
          </a:p>
        </p:txBody>
      </p:sp>
      <p:sp>
        <p:nvSpPr>
          <p:cNvPr id="4" name="Slide Number Placeholder 3"/>
          <p:cNvSpPr>
            <a:spLocks noGrp="1"/>
          </p:cNvSpPr>
          <p:nvPr>
            <p:ph type="sldNum" sz="quarter" idx="10"/>
          </p:nvPr>
        </p:nvSpPr>
        <p:spPr/>
        <p:txBody>
          <a:bodyPr/>
          <a:lstStyle/>
          <a:p>
            <a:pPr>
              <a:defRPr/>
            </a:pPr>
            <a:fld id="{EF43E9E5-C0F1-4BF3-9CB5-AEBAA933C9C7}" type="slidenum">
              <a:rPr lang="en-GB" smtClean="0"/>
              <a:pPr>
                <a:defRPr/>
              </a:pPr>
              <a:t>7</a:t>
            </a:fld>
            <a:endParaRPr lang="en-GB"/>
          </a:p>
        </p:txBody>
      </p:sp>
    </p:spTree>
    <p:extLst>
      <p:ext uri="{BB962C8B-B14F-4D97-AF65-F5344CB8AC3E}">
        <p14:creationId xmlns:p14="http://schemas.microsoft.com/office/powerpoint/2010/main" val="5755538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1998 the then Deputy Prime</a:t>
            </a:r>
            <a:r>
              <a:rPr lang="en-GB" baseline="0" dirty="0"/>
              <a:t> Minister, John Prescott, appointed Sir Richard Rogers (architect; now Lord Rogers of Riverside) to head an Urban Task Force to look at the reasons why many urban areas in the U.K. were in decline, particularly population, and make recommendations as to how to reverse the trend and achieve an urban renaissance.</a:t>
            </a:r>
          </a:p>
          <a:p>
            <a:r>
              <a:rPr lang="en-GB" baseline="0" dirty="0"/>
              <a:t>‘Towards an Urban Renaissance’ published by Department of the Environment Transport &amp; the Regions in 1999 (publisher: </a:t>
            </a:r>
            <a:r>
              <a:rPr lang="en-GB" baseline="0" dirty="0" err="1"/>
              <a:t>Spon</a:t>
            </a:r>
            <a:r>
              <a:rPr lang="en-GB" baseline="0" dirty="0"/>
              <a:t>) </a:t>
            </a:r>
          </a:p>
          <a:p>
            <a:r>
              <a:rPr lang="en-GB" baseline="0" dirty="0"/>
              <a:t>See extensive literature on this topic</a:t>
            </a:r>
          </a:p>
          <a:p>
            <a:pPr defTabSz="915680">
              <a:defRPr/>
            </a:pPr>
            <a:r>
              <a:rPr lang="en-GB" baseline="0" dirty="0"/>
              <a:t>Executive Summary available at: http://dclg.ptfs-europe.com/AWData/Library1/Departmental%20Publications/Department%20of%20the%20Environment,%20Transport%20and%20the%20Regions/1999/Towards%20an%20Urban%20Renaissance.pdf</a:t>
            </a:r>
          </a:p>
          <a:p>
            <a:pPr defTabSz="915680">
              <a:defRPr/>
            </a:pPr>
            <a:r>
              <a:rPr lang="en-GB" baseline="0" dirty="0"/>
              <a:t>Electronic copy of Urban Task Force Report (1999) available at: http://lib.myilibrary.com/Open.aspx?id=2367&amp;loc=&amp;srch=undefined&amp;src=0</a:t>
            </a:r>
          </a:p>
          <a:p>
            <a:pPr defTabSz="915680">
              <a:defRPr/>
            </a:pPr>
            <a:r>
              <a:rPr lang="en-GB" dirty="0"/>
              <a:t>Abbott, C., et al. (2000). "Towards and Urban Renaissance." </a:t>
            </a:r>
            <a:r>
              <a:rPr lang="en-GB" u="sng" dirty="0"/>
              <a:t>American Planning Association </a:t>
            </a:r>
            <a:r>
              <a:rPr lang="en-GB" b="1" u="sng" dirty="0"/>
              <a:t>66</a:t>
            </a:r>
            <a:r>
              <a:rPr lang="en-GB" u="sng" dirty="0"/>
              <a:t>(4): 357-358.</a:t>
            </a:r>
          </a:p>
          <a:p>
            <a:pPr defTabSz="915680">
              <a:defRPr/>
            </a:pPr>
            <a:r>
              <a:rPr lang="en-GB" dirty="0"/>
              <a:t>Lees, L. (2003). Visions of 'urban renaissance': the Urban Task Force Report and the Urban White Paper. </a:t>
            </a:r>
            <a:r>
              <a:rPr lang="en-GB" u="sng" dirty="0"/>
              <a:t>Urban Renaissance? New Labour, community and urban policy. R. </a:t>
            </a:r>
            <a:r>
              <a:rPr lang="en-GB" u="sng" dirty="0" err="1"/>
              <a:t>Imrie</a:t>
            </a:r>
            <a:r>
              <a:rPr lang="en-GB" u="sng" dirty="0"/>
              <a:t> and M. </a:t>
            </a:r>
            <a:r>
              <a:rPr lang="en-GB" u="sng" dirty="0" err="1"/>
              <a:t>Raco</a:t>
            </a:r>
            <a:r>
              <a:rPr lang="en-GB" u="sng" dirty="0"/>
              <a:t>. Bristol, Policy Press.</a:t>
            </a:r>
          </a:p>
          <a:p>
            <a:pPr defTabSz="915680">
              <a:defRPr/>
            </a:pPr>
            <a:r>
              <a:rPr lang="en-GB" dirty="0"/>
              <a:t>TCPA (2003). Urban Renaissance in England. London, TCPA.</a:t>
            </a:r>
            <a:endParaRPr lang="en-GB" u="sng" dirty="0"/>
          </a:p>
          <a:p>
            <a:pPr defTabSz="915680">
              <a:defRPr/>
            </a:pPr>
            <a:endParaRPr lang="en-GB" baseline="0" dirty="0"/>
          </a:p>
          <a:p>
            <a:pPr defTabSz="915680">
              <a:defRPr/>
            </a:pPr>
            <a:endParaRPr lang="en-GB" baseline="0" dirty="0"/>
          </a:p>
          <a:p>
            <a:pPr defTabSz="915680">
              <a:defRPr/>
            </a:pPr>
            <a:endParaRPr lang="en-GB" dirty="0"/>
          </a:p>
        </p:txBody>
      </p:sp>
      <p:sp>
        <p:nvSpPr>
          <p:cNvPr id="4" name="Slide Number Placeholder 3"/>
          <p:cNvSpPr>
            <a:spLocks noGrp="1"/>
          </p:cNvSpPr>
          <p:nvPr>
            <p:ph type="sldNum" sz="quarter" idx="10"/>
          </p:nvPr>
        </p:nvSpPr>
        <p:spPr/>
        <p:txBody>
          <a:bodyPr/>
          <a:lstStyle/>
          <a:p>
            <a:pPr>
              <a:defRPr/>
            </a:pPr>
            <a:fld id="{EF43E9E5-C0F1-4BF3-9CB5-AEBAA933C9C7}" type="slidenum">
              <a:rPr lang="en-GB" smtClean="0"/>
              <a:pPr>
                <a:defRPr/>
              </a:pPr>
              <a:t>8</a:t>
            </a:fld>
            <a:endParaRPr lang="en-GB"/>
          </a:p>
        </p:txBody>
      </p:sp>
    </p:spTree>
    <p:extLst>
      <p:ext uri="{BB962C8B-B14F-4D97-AF65-F5344CB8AC3E}">
        <p14:creationId xmlns:p14="http://schemas.microsoft.com/office/powerpoint/2010/main" val="23419300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west end of Newcastle comprises the 3 areas of </a:t>
            </a:r>
            <a:r>
              <a:rPr lang="en-GB" dirty="0" err="1"/>
              <a:t>Elswick</a:t>
            </a:r>
            <a:r>
              <a:rPr lang="en-GB" dirty="0"/>
              <a:t> (in the east),</a:t>
            </a:r>
            <a:r>
              <a:rPr lang="en-GB" baseline="0" dirty="0"/>
              <a:t> </a:t>
            </a:r>
            <a:r>
              <a:rPr lang="en-GB" baseline="0" dirty="0" err="1"/>
              <a:t>Benwell</a:t>
            </a:r>
            <a:r>
              <a:rPr lang="en-GB" baseline="0" dirty="0"/>
              <a:t> and </a:t>
            </a:r>
            <a:r>
              <a:rPr lang="en-GB" baseline="0" dirty="0" err="1"/>
              <a:t>Scotswood</a:t>
            </a:r>
            <a:r>
              <a:rPr lang="en-GB" baseline="0" dirty="0"/>
              <a:t> (in the west). Following closure of factories and shipyards the economic underpinning of the west end collapsed and the population declined and the area suffered from blight and stigma.  A series of  urban regeneration initiatives were pursued including Newcastle West End City Challenge in early nineties which was a comprehensive 5 year programme to reverse the decline – it had modest success in slowing the rate of decline but was too short term and lacked resources (comprehensive holistic regeneration can’t be done in 5 years; it usually takes 15-20 years to deliver sustainable regeneration). This was followed by Reviving the Heart of the West End which was a Single Regeneration Budget funded initiative focussed on </a:t>
            </a:r>
            <a:r>
              <a:rPr lang="en-GB" baseline="0" dirty="0" err="1"/>
              <a:t>Benwell</a:t>
            </a:r>
            <a:r>
              <a:rPr lang="en-GB" baseline="0" dirty="0"/>
              <a:t> which lasted 6 years and again was just ‘sticking plaster’ to a wound. The latest endeavour is a Joint Venture Public Private Partnership between Barrett &amp; Keepmoat Homes (volume house builders based in the North East) and Newcastle City Council.  The City council owned much of the land and compulsorily purchased what it did not; the private sector partners have invested finance and their house building and place making expertise.   </a:t>
            </a:r>
          </a:p>
          <a:p>
            <a:endParaRPr lang="en-GB" baseline="0" dirty="0"/>
          </a:p>
          <a:p>
            <a:r>
              <a:rPr lang="en-GB" baseline="0" dirty="0"/>
              <a:t>See:</a:t>
            </a:r>
          </a:p>
          <a:p>
            <a:r>
              <a:rPr lang="en-GB" baseline="0" dirty="0"/>
              <a:t>Films &amp; archive for West End of Newcastle: http://archiveforchange.org/</a:t>
            </a:r>
          </a:p>
          <a:p>
            <a:r>
              <a:rPr lang="en-GB" baseline="0" dirty="0"/>
              <a:t>Insert additional information on project.  </a:t>
            </a:r>
            <a:endParaRPr lang="en-GB" dirty="0"/>
          </a:p>
        </p:txBody>
      </p:sp>
      <p:sp>
        <p:nvSpPr>
          <p:cNvPr id="4" name="Slide Number Placeholder 3"/>
          <p:cNvSpPr>
            <a:spLocks noGrp="1"/>
          </p:cNvSpPr>
          <p:nvPr>
            <p:ph type="sldNum" sz="quarter" idx="10"/>
          </p:nvPr>
        </p:nvSpPr>
        <p:spPr/>
        <p:txBody>
          <a:bodyPr/>
          <a:lstStyle/>
          <a:p>
            <a:pPr>
              <a:defRPr/>
            </a:pPr>
            <a:fld id="{EF43E9E5-C0F1-4BF3-9CB5-AEBAA933C9C7}" type="slidenum">
              <a:rPr lang="en-GB" smtClean="0"/>
              <a:pPr>
                <a:defRPr/>
              </a:pPr>
              <a:t>9</a:t>
            </a:fld>
            <a:endParaRPr lang="en-GB"/>
          </a:p>
        </p:txBody>
      </p:sp>
    </p:spTree>
    <p:extLst>
      <p:ext uri="{BB962C8B-B14F-4D97-AF65-F5344CB8AC3E}">
        <p14:creationId xmlns:p14="http://schemas.microsoft.com/office/powerpoint/2010/main" val="12474696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6" descr="Screen Shot 2013-06-03 at 22.30.11.png"/>
          <p:cNvPicPr>
            <a:picLocks noChangeAspect="1" noChangeArrowheads="1"/>
          </p:cNvPicPr>
          <p:nvPr userDrawn="1"/>
        </p:nvPicPr>
        <p:blipFill>
          <a:blip r:embed="rId2"/>
          <a:srcRect b="22787"/>
          <a:stretch>
            <a:fillRect/>
          </a:stretch>
        </p:blipFill>
        <p:spPr bwMode="auto">
          <a:xfrm>
            <a:off x="612775" y="431800"/>
            <a:ext cx="3454400" cy="1033463"/>
          </a:xfrm>
          <a:prstGeom prst="rect">
            <a:avLst/>
          </a:prstGeom>
          <a:noFill/>
          <a:ln w="9525">
            <a:noFill/>
            <a:miter lim="800000"/>
            <a:headEnd/>
            <a:tailEnd/>
          </a:ln>
        </p:spPr>
      </p:pic>
      <p:cxnSp>
        <p:nvCxnSpPr>
          <p:cNvPr id="7" name="Straight Connector 6"/>
          <p:cNvCxnSpPr/>
          <p:nvPr userDrawn="1"/>
        </p:nvCxnSpPr>
        <p:spPr>
          <a:xfrm>
            <a:off x="755650" y="5661025"/>
            <a:ext cx="3095625" cy="0"/>
          </a:xfrm>
          <a:prstGeom prst="line">
            <a:avLst/>
          </a:prstGeom>
          <a:ln>
            <a:solidFill>
              <a:srgbClr val="F8971D"/>
            </a:solidFill>
          </a:ln>
        </p:spPr>
        <p:style>
          <a:lnRef idx="1">
            <a:schemeClr val="accent1"/>
          </a:lnRef>
          <a:fillRef idx="0">
            <a:schemeClr val="accent1"/>
          </a:fillRef>
          <a:effectRef idx="0">
            <a:schemeClr val="accent1"/>
          </a:effectRef>
          <a:fontRef idx="minor">
            <a:schemeClr val="tx1"/>
          </a:fontRef>
        </p:style>
      </p:cxnSp>
      <p:sp>
        <p:nvSpPr>
          <p:cNvPr id="30" name="Text Placeholder 29"/>
          <p:cNvSpPr>
            <a:spLocks noGrp="1"/>
          </p:cNvSpPr>
          <p:nvPr>
            <p:ph type="body" sz="quarter" idx="17"/>
          </p:nvPr>
        </p:nvSpPr>
        <p:spPr>
          <a:xfrm>
            <a:off x="683567" y="4365104"/>
            <a:ext cx="7920881" cy="720278"/>
          </a:xfrm>
        </p:spPr>
        <p:txBody>
          <a:bodyPr/>
          <a:lstStyle>
            <a:lvl1pPr marL="0" marR="0" indent="0" algn="l" defTabSz="914400" rtl="0" eaLnBrk="1" fontAlgn="auto" latinLnBrk="0" hangingPunct="1">
              <a:lnSpc>
                <a:spcPct val="100000"/>
              </a:lnSpc>
              <a:spcBef>
                <a:spcPct val="20000"/>
              </a:spcBef>
              <a:spcAft>
                <a:spcPts val="0"/>
              </a:spcAft>
              <a:buClr>
                <a:srgbClr val="F8971D"/>
              </a:buClr>
              <a:buSzTx/>
              <a:buFont typeface="Wingdings" panose="05000000000000000000" pitchFamily="2" charset="2"/>
              <a:buNone/>
              <a:tabLst/>
              <a:defRPr lang="en-GB" sz="3600" b="1" kern="1200" dirty="0" smtClean="0">
                <a:solidFill>
                  <a:schemeClr val="tx1"/>
                </a:solidFill>
                <a:latin typeface="Arial" panose="020B0604020202020204" pitchFamily="34" charset="0"/>
                <a:ea typeface="+mn-ea"/>
                <a:cs typeface="Arial" panose="020B0604020202020204" pitchFamily="34" charset="0"/>
              </a:defRPr>
            </a:lvl1pPr>
          </a:lstStyle>
          <a:p>
            <a:pPr lvl="0"/>
            <a:r>
              <a:rPr lang="en-US"/>
              <a:t>Click to edit Master text styles</a:t>
            </a:r>
          </a:p>
          <a:p>
            <a:pPr lvl="1"/>
            <a:r>
              <a:rPr lang="en-US"/>
              <a:t>Second level</a:t>
            </a:r>
          </a:p>
        </p:txBody>
      </p:sp>
      <p:sp>
        <p:nvSpPr>
          <p:cNvPr id="31" name="Text Placeholder 29"/>
          <p:cNvSpPr>
            <a:spLocks noGrp="1"/>
          </p:cNvSpPr>
          <p:nvPr>
            <p:ph type="body" sz="quarter" idx="18"/>
          </p:nvPr>
        </p:nvSpPr>
        <p:spPr>
          <a:xfrm>
            <a:off x="683567" y="5085184"/>
            <a:ext cx="7920881" cy="720080"/>
          </a:xfrm>
        </p:spPr>
        <p:txBody>
          <a:bodyPr/>
          <a:lstStyle>
            <a:lvl1pPr marL="0" marR="0" indent="0" algn="l" defTabSz="914400" rtl="0" eaLnBrk="1" fontAlgn="auto" latinLnBrk="0" hangingPunct="1">
              <a:lnSpc>
                <a:spcPct val="150000"/>
              </a:lnSpc>
              <a:spcBef>
                <a:spcPct val="20000"/>
              </a:spcBef>
              <a:spcAft>
                <a:spcPts val="0"/>
              </a:spcAft>
              <a:buClr>
                <a:srgbClr val="F8971D"/>
              </a:buClr>
              <a:buSzTx/>
              <a:buFont typeface="Wingdings" panose="05000000000000000000" pitchFamily="2" charset="2"/>
              <a:buNone/>
              <a:tabLst/>
              <a:defRPr lang="en-GB" sz="2000" b="1" kern="1200" dirty="0" smtClean="0">
                <a:solidFill>
                  <a:schemeClr val="tx1"/>
                </a:solidFill>
                <a:latin typeface="Arial" panose="020B0604020202020204" pitchFamily="34" charset="0"/>
                <a:ea typeface="+mn-ea"/>
                <a:cs typeface="Arial" panose="020B0604020202020204" pitchFamily="34" charset="0"/>
              </a:defRPr>
            </a:lvl1pPr>
          </a:lstStyle>
          <a:p>
            <a:pPr lvl="0"/>
            <a:r>
              <a:rPr lang="en-US"/>
              <a:t>Click to edit Master text styles</a:t>
            </a:r>
          </a:p>
          <a:p>
            <a:pPr lvl="1"/>
            <a:r>
              <a:rPr lang="en-US"/>
              <a:t>Second level</a:t>
            </a:r>
          </a:p>
        </p:txBody>
      </p:sp>
      <p:sp>
        <p:nvSpPr>
          <p:cNvPr id="33" name="Text Placeholder 29"/>
          <p:cNvSpPr>
            <a:spLocks noGrp="1"/>
          </p:cNvSpPr>
          <p:nvPr>
            <p:ph type="body" sz="quarter" idx="19"/>
          </p:nvPr>
        </p:nvSpPr>
        <p:spPr>
          <a:xfrm>
            <a:off x="683567" y="6137722"/>
            <a:ext cx="7920881" cy="387622"/>
          </a:xfrm>
        </p:spPr>
        <p:txBody>
          <a:bodyPr/>
          <a:lstStyle>
            <a:lvl1pPr marL="0" marR="0" indent="0" algn="l" defTabSz="914400" rtl="0" eaLnBrk="1" fontAlgn="auto" latinLnBrk="0" hangingPunct="1">
              <a:lnSpc>
                <a:spcPct val="100000"/>
              </a:lnSpc>
              <a:spcBef>
                <a:spcPct val="20000"/>
              </a:spcBef>
              <a:spcAft>
                <a:spcPts val="0"/>
              </a:spcAft>
              <a:buClr>
                <a:srgbClr val="F8971D"/>
              </a:buClr>
              <a:buSzTx/>
              <a:buFont typeface="Wingdings" panose="05000000000000000000" pitchFamily="2" charset="2"/>
              <a:buNone/>
              <a:tabLst/>
              <a:defRPr lang="en-GB" sz="1600" b="0" i="1" kern="1200" dirty="0" smtClean="0">
                <a:solidFill>
                  <a:schemeClr val="tx1"/>
                </a:solidFill>
                <a:latin typeface="Arial" panose="020B0604020202020204" pitchFamily="34" charset="0"/>
                <a:ea typeface="+mn-ea"/>
                <a:cs typeface="Arial" panose="020B0604020202020204" pitchFamily="34" charset="0"/>
              </a:defRPr>
            </a:lvl1pPr>
          </a:lstStyle>
          <a:p>
            <a:pPr lvl="0"/>
            <a:r>
              <a:rPr lang="en-US"/>
              <a:t>Click to edit Master text styles</a:t>
            </a:r>
          </a:p>
          <a:p>
            <a:pPr lvl="1"/>
            <a:r>
              <a:rPr lang="en-US"/>
              <a:t>Second level</a:t>
            </a:r>
          </a:p>
        </p:txBody>
      </p:sp>
      <p:sp>
        <p:nvSpPr>
          <p:cNvPr id="34" name="Text Placeholder 29"/>
          <p:cNvSpPr>
            <a:spLocks noGrp="1"/>
          </p:cNvSpPr>
          <p:nvPr>
            <p:ph type="body" sz="quarter" idx="20"/>
          </p:nvPr>
        </p:nvSpPr>
        <p:spPr>
          <a:xfrm>
            <a:off x="683567" y="5805264"/>
            <a:ext cx="7920881" cy="720278"/>
          </a:xfrm>
        </p:spPr>
        <p:txBody>
          <a:bodyPr/>
          <a:lstStyle>
            <a:lvl1pPr marL="0" marR="0" indent="0" algn="l" defTabSz="914400" rtl="0" eaLnBrk="1" fontAlgn="auto" latinLnBrk="0" hangingPunct="1">
              <a:lnSpc>
                <a:spcPct val="100000"/>
              </a:lnSpc>
              <a:spcBef>
                <a:spcPct val="20000"/>
              </a:spcBef>
              <a:spcAft>
                <a:spcPts val="0"/>
              </a:spcAft>
              <a:buClr>
                <a:srgbClr val="F8971D"/>
              </a:buClr>
              <a:buSzTx/>
              <a:buFont typeface="Wingdings" panose="05000000000000000000" pitchFamily="2" charset="2"/>
              <a:buNone/>
              <a:tabLst/>
              <a:defRPr lang="en-GB" sz="1600" b="0" i="1" kern="1200" dirty="0" smtClean="0">
                <a:solidFill>
                  <a:schemeClr val="tx1"/>
                </a:solidFill>
                <a:latin typeface="Arial" panose="020B0604020202020204" pitchFamily="34" charset="0"/>
                <a:ea typeface="+mn-ea"/>
                <a:cs typeface="Arial" panose="020B0604020202020204" pitchFamily="34" charset="0"/>
              </a:defRPr>
            </a:lvl1pPr>
          </a:lstStyle>
          <a:p>
            <a:pPr lvl="0"/>
            <a:r>
              <a:rPr lang="en-US"/>
              <a:t>Click to edit Master text styles</a:t>
            </a:r>
          </a:p>
          <a:p>
            <a:pPr lvl="1"/>
            <a:r>
              <a:rPr lang="en-US"/>
              <a:t>Second level</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0E515850-AEA7-4D15-8AB2-B31D3C0B7D0B}" type="datetimeFigureOut">
              <a:rPr lang="en-GB"/>
              <a:pPr>
                <a:defRPr/>
              </a:pPr>
              <a:t>30/11/2017</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5F4C7DCF-D9DF-4BC4-8F0C-6AD7FC239D2E}" type="slidenum">
              <a:rPr lang="en-GB"/>
              <a:pPr>
                <a:defRPr/>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10"/>
          </p:nvPr>
        </p:nvSpPr>
        <p:spPr/>
        <p:txBody>
          <a:bodyPr/>
          <a:lstStyle>
            <a:lvl1pPr>
              <a:defRPr/>
            </a:lvl1pPr>
          </a:lstStyle>
          <a:p>
            <a:pPr>
              <a:defRPr/>
            </a:pPr>
            <a:fld id="{C77F9DF1-F46E-4C1E-8DCE-CE27F26708BB}" type="datetimeFigureOut">
              <a:rPr lang="en-GB"/>
              <a:pPr>
                <a:defRPr/>
              </a:pPr>
              <a:t>30/11/2017</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0A2BA6E5-7373-4B9F-ACE8-B2E9E6F3CB0A}" type="slidenum">
              <a:rPr lang="en-GB"/>
              <a:pPr>
                <a:defRPr/>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6" descr="Screen Shot 2013-06-03 at 22.30.11.png"/>
          <p:cNvPicPr>
            <a:picLocks noChangeAspect="1" noChangeArrowheads="1"/>
          </p:cNvPicPr>
          <p:nvPr userDrawn="1"/>
        </p:nvPicPr>
        <p:blipFill>
          <a:blip r:embed="rId2"/>
          <a:srcRect b="22787"/>
          <a:stretch>
            <a:fillRect/>
          </a:stretch>
        </p:blipFill>
        <p:spPr bwMode="auto">
          <a:xfrm>
            <a:off x="7056438" y="6092825"/>
            <a:ext cx="1822450" cy="544513"/>
          </a:xfrm>
          <a:prstGeom prst="rect">
            <a:avLst/>
          </a:prstGeom>
          <a:noFill/>
          <a:ln w="9525">
            <a:noFill/>
            <a:miter lim="800000"/>
            <a:headEnd/>
            <a:tailEnd/>
          </a:ln>
        </p:spPr>
      </p:pic>
      <p:sp>
        <p:nvSpPr>
          <p:cNvPr id="2" name="Title 1"/>
          <p:cNvSpPr>
            <a:spLocks noGrp="1"/>
          </p:cNvSpPr>
          <p:nvPr>
            <p:ph type="title"/>
          </p:nvPr>
        </p:nvSpPr>
        <p:spPr/>
        <p:txBody>
          <a:bodyPr>
            <a:normAutofit/>
          </a:bodyPr>
          <a:lstStyle>
            <a:lvl1pPr>
              <a:defRPr sz="3600"/>
            </a:lvl1pPr>
          </a:lstStyle>
          <a:p>
            <a:r>
              <a:rPr lang="en-US"/>
              <a:t>Click to edit Master title style</a:t>
            </a:r>
            <a:endParaRPr lang="en-GB"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3"/>
          <p:cNvSpPr>
            <a:spLocks noGrp="1"/>
          </p:cNvSpPr>
          <p:nvPr>
            <p:ph type="dt" sz="half" idx="10"/>
          </p:nvPr>
        </p:nvSpPr>
        <p:spPr/>
        <p:txBody>
          <a:bodyPr/>
          <a:lstStyle>
            <a:lvl1pPr>
              <a:defRPr/>
            </a:lvl1pPr>
          </a:lstStyle>
          <a:p>
            <a:pPr>
              <a:defRPr/>
            </a:pPr>
            <a:fld id="{5BB78451-C672-4333-816E-D1C727F0531F}" type="datetimeFigureOut">
              <a:rPr lang="en-GB"/>
              <a:pPr>
                <a:defRPr/>
              </a:pPr>
              <a:t>30/11/2017</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3CDE4C7E-8E72-4C33-B036-FBCB5DFBA516}" type="slidenum">
              <a:rPr lang="en-GB"/>
              <a:pPr>
                <a:defRPr/>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2" name="Picture 6" descr="Screen Shot 2013-06-03 at 22.30.11.png"/>
          <p:cNvPicPr>
            <a:picLocks noChangeAspect="1" noChangeArrowheads="1"/>
          </p:cNvPicPr>
          <p:nvPr userDrawn="1"/>
        </p:nvPicPr>
        <p:blipFill>
          <a:blip r:embed="rId2"/>
          <a:srcRect b="22787"/>
          <a:stretch>
            <a:fillRect/>
          </a:stretch>
        </p:blipFill>
        <p:spPr bwMode="auto">
          <a:xfrm>
            <a:off x="7056438" y="6092825"/>
            <a:ext cx="1822450" cy="544513"/>
          </a:xfrm>
          <a:prstGeom prst="rect">
            <a:avLst/>
          </a:prstGeom>
          <a:noFill/>
          <a:ln w="9525">
            <a:noFill/>
            <a:miter lim="800000"/>
            <a:headEnd/>
            <a:tailEnd/>
          </a:ln>
        </p:spPr>
      </p:pic>
      <p:sp>
        <p:nvSpPr>
          <p:cNvPr id="3" name="Date Placeholder 3"/>
          <p:cNvSpPr>
            <a:spLocks noGrp="1"/>
          </p:cNvSpPr>
          <p:nvPr>
            <p:ph type="dt" sz="half" idx="10"/>
          </p:nvPr>
        </p:nvSpPr>
        <p:spPr/>
        <p:txBody>
          <a:bodyPr/>
          <a:lstStyle>
            <a:lvl1pPr>
              <a:defRPr/>
            </a:lvl1pPr>
          </a:lstStyle>
          <a:p>
            <a:pPr>
              <a:defRPr/>
            </a:pPr>
            <a:fld id="{4F33078F-9C05-437E-AAF4-AC4F63C9BDB9}" type="datetimeFigureOut">
              <a:rPr lang="en-GB"/>
              <a:pPr>
                <a:defRPr/>
              </a:pPr>
              <a:t>30/11/2017</a:t>
            </a:fld>
            <a:endParaRPr lang="en-GB"/>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pPr>
              <a:defRPr/>
            </a:pPr>
            <a:fld id="{3DBBE1AC-0E3A-4063-BAFA-FC9D5F63CB70}" type="slidenum">
              <a:rPr lang="en-GB"/>
              <a:pPr>
                <a:defRPr/>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6" descr="Screen Shot 2013-06-03 at 22.30.11.png"/>
          <p:cNvPicPr>
            <a:picLocks noChangeAspect="1" noChangeArrowheads="1"/>
          </p:cNvPicPr>
          <p:nvPr userDrawn="1"/>
        </p:nvPicPr>
        <p:blipFill>
          <a:blip r:embed="rId2"/>
          <a:srcRect b="22787"/>
          <a:stretch>
            <a:fillRect/>
          </a:stretch>
        </p:blipFill>
        <p:spPr bwMode="auto">
          <a:xfrm>
            <a:off x="7056438" y="6092825"/>
            <a:ext cx="1822450" cy="544513"/>
          </a:xfrm>
          <a:prstGeom prst="rect">
            <a:avLst/>
          </a:prstGeom>
          <a:noFill/>
          <a:ln w="9525">
            <a:noFill/>
            <a:miter lim="800000"/>
            <a:headEnd/>
            <a:tailEnd/>
          </a:ln>
        </p:spPr>
      </p:pic>
      <p:sp>
        <p:nvSpPr>
          <p:cNvPr id="2" name="Title 1"/>
          <p:cNvSpPr>
            <a:spLocks noGrp="1"/>
          </p:cNvSpPr>
          <p:nvPr>
            <p:ph type="title"/>
          </p:nvPr>
        </p:nvSpPr>
        <p:spPr>
          <a:xfrm>
            <a:off x="457200" y="274638"/>
            <a:ext cx="8229600" cy="850106"/>
          </a:xfrm>
        </p:spPr>
        <p:txBody>
          <a:bodyPr/>
          <a:lstStyle/>
          <a:p>
            <a:r>
              <a:rPr lang="en-US"/>
              <a:t>Click to edit Master title style</a:t>
            </a:r>
            <a:endParaRPr lang="en-GB" dirty="0"/>
          </a:p>
        </p:txBody>
      </p:sp>
      <p:sp>
        <p:nvSpPr>
          <p:cNvPr id="3" name="Content Placeholder 2"/>
          <p:cNvSpPr>
            <a:spLocks noGrp="1"/>
          </p:cNvSpPr>
          <p:nvPr>
            <p:ph sz="half" idx="1"/>
          </p:nvPr>
        </p:nvSpPr>
        <p:spPr>
          <a:xfrm>
            <a:off x="457200" y="1600200"/>
            <a:ext cx="4038600" cy="4525963"/>
          </a:xfrm>
        </p:spPr>
        <p:txBody>
          <a:bodyPr/>
          <a:lstStyle>
            <a:lvl1pPr>
              <a:defRPr sz="28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4648200" y="1600200"/>
            <a:ext cx="4038600" cy="4525963"/>
          </a:xfrm>
        </p:spPr>
        <p:txBody>
          <a:bodyPr/>
          <a:lstStyle>
            <a:lvl1pPr>
              <a:defRPr sz="28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Date Placeholder 4"/>
          <p:cNvSpPr>
            <a:spLocks noGrp="1"/>
          </p:cNvSpPr>
          <p:nvPr>
            <p:ph type="dt" sz="half" idx="10"/>
          </p:nvPr>
        </p:nvSpPr>
        <p:spPr/>
        <p:txBody>
          <a:bodyPr/>
          <a:lstStyle>
            <a:lvl1pPr>
              <a:defRPr/>
            </a:lvl1pPr>
          </a:lstStyle>
          <a:p>
            <a:pPr>
              <a:defRPr/>
            </a:pPr>
            <a:fld id="{53BD3DE1-EDC3-48AE-B065-A9E237E52257}" type="datetimeFigureOut">
              <a:rPr lang="en-GB"/>
              <a:pPr>
                <a:defRPr/>
              </a:pPr>
              <a:t>30/11/2017</a:t>
            </a:fld>
            <a:endParaRPr lang="en-GB"/>
          </a:p>
        </p:txBody>
      </p:sp>
      <p:sp>
        <p:nvSpPr>
          <p:cNvPr id="7" name="Footer Placeholder 5"/>
          <p:cNvSpPr>
            <a:spLocks noGrp="1"/>
          </p:cNvSpPr>
          <p:nvPr>
            <p:ph type="ftr" sz="quarter" idx="11"/>
          </p:nvPr>
        </p:nvSpPr>
        <p:spPr/>
        <p:txBody>
          <a:bodyPr/>
          <a:lstStyle>
            <a:lvl1pPr>
              <a:defRPr/>
            </a:lvl1pPr>
          </a:lstStyle>
          <a:p>
            <a:pPr>
              <a:defRPr/>
            </a:pPr>
            <a:endParaRPr lang="en-GB"/>
          </a:p>
        </p:txBody>
      </p:sp>
      <p:sp>
        <p:nvSpPr>
          <p:cNvPr id="8" name="Slide Number Placeholder 6"/>
          <p:cNvSpPr>
            <a:spLocks noGrp="1"/>
          </p:cNvSpPr>
          <p:nvPr>
            <p:ph type="sldNum" sz="quarter" idx="12"/>
          </p:nvPr>
        </p:nvSpPr>
        <p:spPr/>
        <p:txBody>
          <a:bodyPr/>
          <a:lstStyle>
            <a:lvl1pPr>
              <a:defRPr/>
            </a:lvl1pPr>
          </a:lstStyle>
          <a:p>
            <a:pPr>
              <a:defRPr/>
            </a:pPr>
            <a:fld id="{81653E25-237B-45D4-B108-F540744CEFC4}" type="slidenum">
              <a:rPr lang="en-GB"/>
              <a:pPr>
                <a:defRPr/>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6" descr="Screen Shot 2013-06-03 at 22.30.11.png"/>
          <p:cNvPicPr>
            <a:picLocks noChangeAspect="1" noChangeArrowheads="1"/>
          </p:cNvPicPr>
          <p:nvPr userDrawn="1"/>
        </p:nvPicPr>
        <p:blipFill>
          <a:blip r:embed="rId2"/>
          <a:srcRect b="22787"/>
          <a:stretch>
            <a:fillRect/>
          </a:stretch>
        </p:blipFill>
        <p:spPr bwMode="auto">
          <a:xfrm>
            <a:off x="7056438" y="6092825"/>
            <a:ext cx="1822450" cy="544513"/>
          </a:xfrm>
          <a:prstGeom prst="rect">
            <a:avLst/>
          </a:prstGeom>
          <a:noFill/>
          <a:ln w="9525">
            <a:noFill/>
            <a:miter lim="800000"/>
            <a:headEnd/>
            <a:tailEnd/>
          </a:ln>
        </p:spPr>
      </p:pic>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6"/>
          <p:cNvSpPr>
            <a:spLocks noGrp="1"/>
          </p:cNvSpPr>
          <p:nvPr>
            <p:ph type="dt" sz="half" idx="10"/>
          </p:nvPr>
        </p:nvSpPr>
        <p:spPr/>
        <p:txBody>
          <a:bodyPr/>
          <a:lstStyle>
            <a:lvl1pPr>
              <a:defRPr/>
            </a:lvl1pPr>
          </a:lstStyle>
          <a:p>
            <a:pPr>
              <a:defRPr/>
            </a:pPr>
            <a:fld id="{9E9819B0-35F3-43CB-848A-07D6EEF48C26}" type="datetimeFigureOut">
              <a:rPr lang="en-GB"/>
              <a:pPr>
                <a:defRPr/>
              </a:pPr>
              <a:t>30/11/2017</a:t>
            </a:fld>
            <a:endParaRPr lang="en-GB"/>
          </a:p>
        </p:txBody>
      </p:sp>
      <p:sp>
        <p:nvSpPr>
          <p:cNvPr id="9" name="Footer Placeholder 7"/>
          <p:cNvSpPr>
            <a:spLocks noGrp="1"/>
          </p:cNvSpPr>
          <p:nvPr>
            <p:ph type="ftr" sz="quarter" idx="11"/>
          </p:nvPr>
        </p:nvSpPr>
        <p:spPr/>
        <p:txBody>
          <a:bodyPr/>
          <a:lstStyle>
            <a:lvl1pPr>
              <a:defRPr/>
            </a:lvl1pPr>
          </a:lstStyle>
          <a:p>
            <a:pPr>
              <a:defRPr/>
            </a:pPr>
            <a:endParaRPr lang="en-GB"/>
          </a:p>
        </p:txBody>
      </p:sp>
      <p:sp>
        <p:nvSpPr>
          <p:cNvPr id="10" name="Slide Number Placeholder 8"/>
          <p:cNvSpPr>
            <a:spLocks noGrp="1"/>
          </p:cNvSpPr>
          <p:nvPr>
            <p:ph type="sldNum" sz="quarter" idx="12"/>
          </p:nvPr>
        </p:nvSpPr>
        <p:spPr/>
        <p:txBody>
          <a:bodyPr/>
          <a:lstStyle>
            <a:lvl1pPr>
              <a:defRPr/>
            </a:lvl1pPr>
          </a:lstStyle>
          <a:p>
            <a:pPr>
              <a:defRPr/>
            </a:pPr>
            <a:fld id="{63ACFC5C-5D4D-4B84-80DE-2E0B840AFA44}" type="slidenum">
              <a:rPr lang="en-GB"/>
              <a:pPr>
                <a:defRPr/>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6" descr="Screen Shot 2013-06-03 at 22.30.11.png"/>
          <p:cNvPicPr>
            <a:picLocks noChangeAspect="1" noChangeArrowheads="1"/>
          </p:cNvPicPr>
          <p:nvPr userDrawn="1"/>
        </p:nvPicPr>
        <p:blipFill>
          <a:blip r:embed="rId2"/>
          <a:srcRect b="22787"/>
          <a:stretch>
            <a:fillRect/>
          </a:stretch>
        </p:blipFill>
        <p:spPr bwMode="auto">
          <a:xfrm>
            <a:off x="7056438" y="6092825"/>
            <a:ext cx="1822450" cy="544513"/>
          </a:xfrm>
          <a:prstGeom prst="rect">
            <a:avLst/>
          </a:prstGeom>
          <a:noFill/>
          <a:ln w="9525">
            <a:noFill/>
            <a:miter lim="800000"/>
            <a:headEnd/>
            <a:tailEnd/>
          </a:ln>
        </p:spPr>
      </p:pic>
      <p:sp>
        <p:nvSpPr>
          <p:cNvPr id="2" name="Title 1"/>
          <p:cNvSpPr>
            <a:spLocks noGrp="1"/>
          </p:cNvSpPr>
          <p:nvPr>
            <p:ph type="title"/>
          </p:nvPr>
        </p:nvSpPr>
        <p:spPr/>
        <p:txBody>
          <a:bodyPr/>
          <a:lstStyle/>
          <a:p>
            <a:r>
              <a:rPr lang="en-US"/>
              <a:t>Click to edit Master title style</a:t>
            </a:r>
            <a:endParaRPr lang="en-GB"/>
          </a:p>
        </p:txBody>
      </p:sp>
      <p:sp>
        <p:nvSpPr>
          <p:cNvPr id="4" name="Date Placeholder 2"/>
          <p:cNvSpPr>
            <a:spLocks noGrp="1"/>
          </p:cNvSpPr>
          <p:nvPr>
            <p:ph type="dt" sz="half" idx="10"/>
          </p:nvPr>
        </p:nvSpPr>
        <p:spPr/>
        <p:txBody>
          <a:bodyPr/>
          <a:lstStyle>
            <a:lvl1pPr>
              <a:defRPr/>
            </a:lvl1pPr>
          </a:lstStyle>
          <a:p>
            <a:pPr>
              <a:defRPr/>
            </a:pPr>
            <a:fld id="{85FE7E31-8520-4F80-8567-C4016E78BA88}" type="datetimeFigureOut">
              <a:rPr lang="en-GB"/>
              <a:pPr>
                <a:defRPr/>
              </a:pPr>
              <a:t>30/11/2017</a:t>
            </a:fld>
            <a:endParaRPr lang="en-GB"/>
          </a:p>
        </p:txBody>
      </p:sp>
      <p:sp>
        <p:nvSpPr>
          <p:cNvPr id="5" name="Footer Placeholder 3"/>
          <p:cNvSpPr>
            <a:spLocks noGrp="1"/>
          </p:cNvSpPr>
          <p:nvPr>
            <p:ph type="ftr" sz="quarter" idx="11"/>
          </p:nvPr>
        </p:nvSpPr>
        <p:spPr/>
        <p:txBody>
          <a:bodyPr/>
          <a:lstStyle>
            <a:lvl1pPr>
              <a:defRPr/>
            </a:lvl1pPr>
          </a:lstStyle>
          <a:p>
            <a:pPr>
              <a:defRPr/>
            </a:pPr>
            <a:endParaRPr lang="en-GB"/>
          </a:p>
        </p:txBody>
      </p:sp>
      <p:sp>
        <p:nvSpPr>
          <p:cNvPr id="6" name="Slide Number Placeholder 4"/>
          <p:cNvSpPr>
            <a:spLocks noGrp="1"/>
          </p:cNvSpPr>
          <p:nvPr>
            <p:ph type="sldNum" sz="quarter" idx="12"/>
          </p:nvPr>
        </p:nvSpPr>
        <p:spPr/>
        <p:txBody>
          <a:bodyPr/>
          <a:lstStyle>
            <a:lvl1pPr>
              <a:defRPr/>
            </a:lvl1pPr>
          </a:lstStyle>
          <a:p>
            <a:pPr>
              <a:defRPr/>
            </a:pPr>
            <a:fld id="{5B469834-F5E9-4949-8313-160E8337C2D5}" type="slidenum">
              <a:rPr lang="en-GB"/>
              <a:pPr>
                <a:defRPr/>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6" descr="Screen Shot 2013-06-03 at 22.30.11.png"/>
          <p:cNvPicPr>
            <a:picLocks noChangeAspect="1" noChangeArrowheads="1"/>
          </p:cNvPicPr>
          <p:nvPr userDrawn="1"/>
        </p:nvPicPr>
        <p:blipFill>
          <a:blip r:embed="rId2"/>
          <a:srcRect b="22787"/>
          <a:stretch>
            <a:fillRect/>
          </a:stretch>
        </p:blipFill>
        <p:spPr bwMode="auto">
          <a:xfrm>
            <a:off x="7056438" y="6092825"/>
            <a:ext cx="1822450" cy="544513"/>
          </a:xfrm>
          <a:prstGeom prst="rect">
            <a:avLst/>
          </a:prstGeom>
          <a:noFill/>
          <a:ln w="9525">
            <a:noFill/>
            <a:miter lim="800000"/>
            <a:headEnd/>
            <a:tailEnd/>
          </a:ln>
        </p:spPr>
      </p:pic>
      <p:sp>
        <p:nvSpPr>
          <p:cNvPr id="3" name="Date Placeholder 1"/>
          <p:cNvSpPr>
            <a:spLocks noGrp="1"/>
          </p:cNvSpPr>
          <p:nvPr>
            <p:ph type="dt" sz="half" idx="10"/>
          </p:nvPr>
        </p:nvSpPr>
        <p:spPr/>
        <p:txBody>
          <a:bodyPr/>
          <a:lstStyle>
            <a:lvl1pPr>
              <a:defRPr/>
            </a:lvl1pPr>
          </a:lstStyle>
          <a:p>
            <a:pPr>
              <a:defRPr/>
            </a:pPr>
            <a:fld id="{A377766E-A642-43AA-A9ED-CB1036BCDF4A}" type="datetimeFigureOut">
              <a:rPr lang="en-GB"/>
              <a:pPr>
                <a:defRPr/>
              </a:pPr>
              <a:t>30/11/2017</a:t>
            </a:fld>
            <a:endParaRPr lang="en-GB"/>
          </a:p>
        </p:txBody>
      </p:sp>
      <p:sp>
        <p:nvSpPr>
          <p:cNvPr id="4" name="Footer Placeholder 2"/>
          <p:cNvSpPr>
            <a:spLocks noGrp="1"/>
          </p:cNvSpPr>
          <p:nvPr>
            <p:ph type="ftr" sz="quarter" idx="11"/>
          </p:nvPr>
        </p:nvSpPr>
        <p:spPr/>
        <p:txBody>
          <a:bodyPr/>
          <a:lstStyle>
            <a:lvl1pPr>
              <a:defRPr/>
            </a:lvl1pPr>
          </a:lstStyle>
          <a:p>
            <a:pPr>
              <a:defRPr/>
            </a:pPr>
            <a:endParaRPr lang="en-GB"/>
          </a:p>
        </p:txBody>
      </p:sp>
      <p:sp>
        <p:nvSpPr>
          <p:cNvPr id="5" name="Slide Number Placeholder 3"/>
          <p:cNvSpPr>
            <a:spLocks noGrp="1"/>
          </p:cNvSpPr>
          <p:nvPr>
            <p:ph type="sldNum" sz="quarter" idx="12"/>
          </p:nvPr>
        </p:nvSpPr>
        <p:spPr/>
        <p:txBody>
          <a:bodyPr/>
          <a:lstStyle>
            <a:lvl1pPr>
              <a:defRPr/>
            </a:lvl1pPr>
          </a:lstStyle>
          <a:p>
            <a:pPr>
              <a:defRPr/>
            </a:pPr>
            <a:fld id="{11FAC233-3181-4C06-B95C-CCA64DF5B6C8}" type="slidenum">
              <a:rPr lang="en-GB"/>
              <a:pPr>
                <a:defRPr/>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6" descr="Screen Shot 2013-06-03 at 22.30.11.png"/>
          <p:cNvPicPr>
            <a:picLocks noChangeAspect="1" noChangeArrowheads="1"/>
          </p:cNvPicPr>
          <p:nvPr userDrawn="1"/>
        </p:nvPicPr>
        <p:blipFill>
          <a:blip r:embed="rId2"/>
          <a:srcRect b="22787"/>
          <a:stretch>
            <a:fillRect/>
          </a:stretch>
        </p:blipFill>
        <p:spPr bwMode="auto">
          <a:xfrm>
            <a:off x="7056438" y="6092825"/>
            <a:ext cx="1822450" cy="544513"/>
          </a:xfrm>
          <a:prstGeom prst="rect">
            <a:avLst/>
          </a:prstGeom>
          <a:noFill/>
          <a:ln w="9525">
            <a:noFill/>
            <a:miter lim="800000"/>
            <a:headEnd/>
            <a:tailEnd/>
          </a:ln>
        </p:spPr>
      </p:pic>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Date Placeholder 4"/>
          <p:cNvSpPr>
            <a:spLocks noGrp="1"/>
          </p:cNvSpPr>
          <p:nvPr>
            <p:ph type="dt" sz="half" idx="10"/>
          </p:nvPr>
        </p:nvSpPr>
        <p:spPr/>
        <p:txBody>
          <a:bodyPr/>
          <a:lstStyle>
            <a:lvl1pPr>
              <a:defRPr/>
            </a:lvl1pPr>
          </a:lstStyle>
          <a:p>
            <a:pPr>
              <a:defRPr/>
            </a:pPr>
            <a:fld id="{6C9B468A-2C9D-4E03-9EEF-DB046775D0A0}" type="datetimeFigureOut">
              <a:rPr lang="en-GB"/>
              <a:pPr>
                <a:defRPr/>
              </a:pPr>
              <a:t>30/11/2017</a:t>
            </a:fld>
            <a:endParaRPr lang="en-GB"/>
          </a:p>
        </p:txBody>
      </p:sp>
      <p:sp>
        <p:nvSpPr>
          <p:cNvPr id="7" name="Footer Placeholder 5"/>
          <p:cNvSpPr>
            <a:spLocks noGrp="1"/>
          </p:cNvSpPr>
          <p:nvPr>
            <p:ph type="ftr" sz="quarter" idx="11"/>
          </p:nvPr>
        </p:nvSpPr>
        <p:spPr/>
        <p:txBody>
          <a:bodyPr/>
          <a:lstStyle>
            <a:lvl1pPr>
              <a:defRPr/>
            </a:lvl1pPr>
          </a:lstStyle>
          <a:p>
            <a:pPr>
              <a:defRPr/>
            </a:pPr>
            <a:endParaRPr lang="en-GB"/>
          </a:p>
        </p:txBody>
      </p:sp>
      <p:sp>
        <p:nvSpPr>
          <p:cNvPr id="8" name="Slide Number Placeholder 6"/>
          <p:cNvSpPr>
            <a:spLocks noGrp="1"/>
          </p:cNvSpPr>
          <p:nvPr>
            <p:ph type="sldNum" sz="quarter" idx="12"/>
          </p:nvPr>
        </p:nvSpPr>
        <p:spPr/>
        <p:txBody>
          <a:bodyPr/>
          <a:lstStyle>
            <a:lvl1pPr>
              <a:defRPr/>
            </a:lvl1pPr>
          </a:lstStyle>
          <a:p>
            <a:pPr>
              <a:defRPr/>
            </a:pPr>
            <a:fld id="{BB46B9DF-088E-4112-AA7D-97BC69FF42E5}" type="slidenum">
              <a:rPr lang="en-GB"/>
              <a:pPr>
                <a:defRPr/>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6" descr="Screen Shot 2013-06-03 at 22.30.11.png"/>
          <p:cNvPicPr>
            <a:picLocks noChangeAspect="1" noChangeArrowheads="1"/>
          </p:cNvPicPr>
          <p:nvPr userDrawn="1"/>
        </p:nvPicPr>
        <p:blipFill>
          <a:blip r:embed="rId2"/>
          <a:srcRect b="22787"/>
          <a:stretch>
            <a:fillRect/>
          </a:stretch>
        </p:blipFill>
        <p:spPr bwMode="auto">
          <a:xfrm>
            <a:off x="7056438" y="6092825"/>
            <a:ext cx="1822450" cy="544513"/>
          </a:xfrm>
          <a:prstGeom prst="rect">
            <a:avLst/>
          </a:prstGeom>
          <a:noFill/>
          <a:ln w="9525">
            <a:noFill/>
            <a:miter lim="800000"/>
            <a:headEnd/>
            <a:tailEnd/>
          </a:ln>
        </p:spPr>
      </p:pic>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dirty="0"/>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GB"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Date Placeholder 4"/>
          <p:cNvSpPr>
            <a:spLocks noGrp="1"/>
          </p:cNvSpPr>
          <p:nvPr>
            <p:ph type="dt" sz="half" idx="10"/>
          </p:nvPr>
        </p:nvSpPr>
        <p:spPr/>
        <p:txBody>
          <a:bodyPr/>
          <a:lstStyle>
            <a:lvl1pPr>
              <a:defRPr/>
            </a:lvl1pPr>
          </a:lstStyle>
          <a:p>
            <a:pPr>
              <a:defRPr/>
            </a:pPr>
            <a:fld id="{F0215F3B-DC78-4400-9C12-39FE5D646D8E}" type="datetimeFigureOut">
              <a:rPr lang="en-GB"/>
              <a:pPr>
                <a:defRPr/>
              </a:pPr>
              <a:t>30/11/2017</a:t>
            </a:fld>
            <a:endParaRPr lang="en-GB"/>
          </a:p>
        </p:txBody>
      </p:sp>
      <p:sp>
        <p:nvSpPr>
          <p:cNvPr id="7" name="Footer Placeholder 5"/>
          <p:cNvSpPr>
            <a:spLocks noGrp="1"/>
          </p:cNvSpPr>
          <p:nvPr>
            <p:ph type="ftr" sz="quarter" idx="11"/>
          </p:nvPr>
        </p:nvSpPr>
        <p:spPr/>
        <p:txBody>
          <a:bodyPr/>
          <a:lstStyle>
            <a:lvl1pPr>
              <a:defRPr/>
            </a:lvl1pPr>
          </a:lstStyle>
          <a:p>
            <a:pPr>
              <a:defRPr/>
            </a:pPr>
            <a:endParaRPr lang="en-GB"/>
          </a:p>
        </p:txBody>
      </p:sp>
      <p:sp>
        <p:nvSpPr>
          <p:cNvPr id="8" name="Slide Number Placeholder 6"/>
          <p:cNvSpPr>
            <a:spLocks noGrp="1"/>
          </p:cNvSpPr>
          <p:nvPr>
            <p:ph type="sldNum" sz="quarter" idx="12"/>
          </p:nvPr>
        </p:nvSpPr>
        <p:spPr/>
        <p:txBody>
          <a:bodyPr/>
          <a:lstStyle>
            <a:lvl1pPr>
              <a:defRPr/>
            </a:lvl1pPr>
          </a:lstStyle>
          <a:p>
            <a:pPr>
              <a:defRPr/>
            </a:pPr>
            <a:fld id="{6BEDF743-86C1-47EB-B119-62585A848086}" type="slidenum">
              <a:rPr lang="en-GB"/>
              <a:pPr>
                <a:defRPr/>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8509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4EE9930A-5D0D-4C0B-B416-5DA0A6F2CFAE}" type="datetimeFigureOut">
              <a:rPr lang="en-GB"/>
              <a:pPr>
                <a:defRPr/>
              </a:pPr>
              <a:t>30/11/2017</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58F797E7-BF86-48BB-A5EC-5DA2B1FDCC34}"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41" r:id="rId10"/>
    <p:sldLayoutId id="2147483842" r:id="rId11"/>
  </p:sldLayoutIdLst>
  <p:txStyles>
    <p:titleStyle>
      <a:lvl1pPr algn="ctr" rtl="0" eaLnBrk="0" fontAlgn="base" hangingPunct="0">
        <a:spcBef>
          <a:spcPct val="0"/>
        </a:spcBef>
        <a:spcAft>
          <a:spcPct val="0"/>
        </a:spcAft>
        <a:defRPr sz="3600" kern="1200">
          <a:solidFill>
            <a:schemeClr val="tx1"/>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3600">
          <a:solidFill>
            <a:schemeClr val="tx1"/>
          </a:solidFill>
          <a:latin typeface="Arial" pitchFamily="34" charset="0"/>
          <a:cs typeface="Arial" pitchFamily="34" charset="0"/>
        </a:defRPr>
      </a:lvl2pPr>
      <a:lvl3pPr algn="ctr" rtl="0" eaLnBrk="0" fontAlgn="base" hangingPunct="0">
        <a:spcBef>
          <a:spcPct val="0"/>
        </a:spcBef>
        <a:spcAft>
          <a:spcPct val="0"/>
        </a:spcAft>
        <a:defRPr sz="3600">
          <a:solidFill>
            <a:schemeClr val="tx1"/>
          </a:solidFill>
          <a:latin typeface="Arial" pitchFamily="34" charset="0"/>
          <a:cs typeface="Arial" pitchFamily="34" charset="0"/>
        </a:defRPr>
      </a:lvl3pPr>
      <a:lvl4pPr algn="ctr" rtl="0" eaLnBrk="0" fontAlgn="base" hangingPunct="0">
        <a:spcBef>
          <a:spcPct val="0"/>
        </a:spcBef>
        <a:spcAft>
          <a:spcPct val="0"/>
        </a:spcAft>
        <a:defRPr sz="3600">
          <a:solidFill>
            <a:schemeClr val="tx1"/>
          </a:solidFill>
          <a:latin typeface="Arial" pitchFamily="34" charset="0"/>
          <a:cs typeface="Arial" pitchFamily="34" charset="0"/>
        </a:defRPr>
      </a:lvl4pPr>
      <a:lvl5pPr algn="ctr" rtl="0" eaLnBrk="0" fontAlgn="base" hangingPunct="0">
        <a:spcBef>
          <a:spcPct val="0"/>
        </a:spcBef>
        <a:spcAft>
          <a:spcPct val="0"/>
        </a:spcAft>
        <a:defRPr sz="3600">
          <a:solidFill>
            <a:schemeClr val="tx1"/>
          </a:solidFill>
          <a:latin typeface="Arial" pitchFamily="34" charset="0"/>
          <a:cs typeface="Arial" pitchFamily="34" charset="0"/>
        </a:defRPr>
      </a:lvl5pPr>
      <a:lvl6pPr marL="457200" algn="ctr" rtl="0" fontAlgn="base">
        <a:spcBef>
          <a:spcPct val="0"/>
        </a:spcBef>
        <a:spcAft>
          <a:spcPct val="0"/>
        </a:spcAft>
        <a:defRPr sz="3600">
          <a:solidFill>
            <a:schemeClr val="tx1"/>
          </a:solidFill>
          <a:latin typeface="Arial" pitchFamily="34" charset="0"/>
          <a:cs typeface="Arial" pitchFamily="34" charset="0"/>
        </a:defRPr>
      </a:lvl6pPr>
      <a:lvl7pPr marL="914400" algn="ctr" rtl="0" fontAlgn="base">
        <a:spcBef>
          <a:spcPct val="0"/>
        </a:spcBef>
        <a:spcAft>
          <a:spcPct val="0"/>
        </a:spcAft>
        <a:defRPr sz="3600">
          <a:solidFill>
            <a:schemeClr val="tx1"/>
          </a:solidFill>
          <a:latin typeface="Arial" pitchFamily="34" charset="0"/>
          <a:cs typeface="Arial" pitchFamily="34" charset="0"/>
        </a:defRPr>
      </a:lvl7pPr>
      <a:lvl8pPr marL="1371600" algn="ctr" rtl="0" fontAlgn="base">
        <a:spcBef>
          <a:spcPct val="0"/>
        </a:spcBef>
        <a:spcAft>
          <a:spcPct val="0"/>
        </a:spcAft>
        <a:defRPr sz="3600">
          <a:solidFill>
            <a:schemeClr val="tx1"/>
          </a:solidFill>
          <a:latin typeface="Arial" pitchFamily="34" charset="0"/>
          <a:cs typeface="Arial" pitchFamily="34" charset="0"/>
        </a:defRPr>
      </a:lvl8pPr>
      <a:lvl9pPr marL="1828800" algn="ctr" rtl="0" fontAlgn="base">
        <a:spcBef>
          <a:spcPct val="0"/>
        </a:spcBef>
        <a:spcAft>
          <a:spcPct val="0"/>
        </a:spcAft>
        <a:defRPr sz="3600">
          <a:solidFill>
            <a:schemeClr val="tx1"/>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lr>
          <a:srgbClr val="F8971D"/>
        </a:buClr>
        <a:buFont typeface="Wingdings" pitchFamily="2" charset="2"/>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lr>
          <a:srgbClr val="F8971D"/>
        </a:buClr>
        <a:buFont typeface="Arial" charset="0"/>
        <a:buChar char="–"/>
        <a:defRPr sz="2800" kern="1200">
          <a:solidFill>
            <a:schemeClr val="tx1"/>
          </a:solidFill>
          <a:latin typeface="+mn-lt"/>
          <a:ea typeface="+mn-ea"/>
          <a:cs typeface="Arial" pitchFamily="34" charset="0"/>
        </a:defRPr>
      </a:lvl2pPr>
      <a:lvl3pPr marL="1257300" indent="-342900" algn="l" rtl="0" eaLnBrk="0" fontAlgn="base" hangingPunct="0">
        <a:spcBef>
          <a:spcPct val="20000"/>
        </a:spcBef>
        <a:spcAft>
          <a:spcPct val="0"/>
        </a:spcAft>
        <a:buClr>
          <a:srgbClr val="F8971D"/>
        </a:buClr>
        <a:buFont typeface="Arial" charset="0"/>
        <a:buChar char="•"/>
        <a:defRPr sz="2400" kern="1200">
          <a:solidFill>
            <a:schemeClr val="tx1"/>
          </a:solidFill>
          <a:latin typeface="+mn-lt"/>
          <a:ea typeface="+mn-ea"/>
          <a:cs typeface="Arial" pitchFamily="34" charset="0"/>
        </a:defRPr>
      </a:lvl3pPr>
      <a:lvl4pPr marL="1714500" indent="-342900" algn="l" rtl="0" eaLnBrk="0" fontAlgn="base" hangingPunct="0">
        <a:spcBef>
          <a:spcPct val="20000"/>
        </a:spcBef>
        <a:spcAft>
          <a:spcPct val="0"/>
        </a:spcAft>
        <a:buClr>
          <a:srgbClr val="F8971D"/>
        </a:buClr>
        <a:buFont typeface="Arial" charset="0"/>
        <a:buChar char="•"/>
        <a:defRPr sz="2000" kern="1200">
          <a:solidFill>
            <a:schemeClr val="tx1"/>
          </a:solidFill>
          <a:latin typeface="+mn-lt"/>
          <a:ea typeface="+mn-ea"/>
          <a:cs typeface="Arial" pitchFamily="34" charset="0"/>
        </a:defRPr>
      </a:lvl4pPr>
      <a:lvl5pPr marL="2057400" indent="-228600" algn="l" rtl="0" eaLnBrk="0" fontAlgn="base" hangingPunct="0">
        <a:spcBef>
          <a:spcPct val="20000"/>
        </a:spcBef>
        <a:spcAft>
          <a:spcPct val="0"/>
        </a:spcAft>
        <a:buClr>
          <a:srgbClr val="F8971D"/>
        </a:buClr>
        <a:buFont typeface="Arial" charset="0"/>
        <a:buChar char="»"/>
        <a:defRPr sz="2000" kern="1200">
          <a:solidFill>
            <a:schemeClr val="tx1"/>
          </a:solidFill>
          <a:latin typeface="+mn-lt"/>
          <a:ea typeface="+mn-ea"/>
          <a:cs typeface="Arial"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s://www.youtube.com/watch?v=nJ7fDjpSYwY"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jpeg"/><Relationship Id="rId4" Type="http://schemas.openxmlformats.org/officeDocument/2006/relationships/image" Target="../media/image42.jpeg"/></Relationships>
</file>

<file path=ppt/slides/_rels/slide18.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gif"/></Relationships>
</file>

<file path=ppt/slides/_rels/slide1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51.jpg"/><Relationship Id="rId4" Type="http://schemas.openxmlformats.org/officeDocument/2006/relationships/image" Target="../media/image50.jpg"/></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gi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 Id="rId9"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hyperlink" Target="https://www.youtube.com/watch?v=i4l26RsDzoU"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8" Type="http://schemas.openxmlformats.org/officeDocument/2006/relationships/image" Target="../media/image56.emf"/><Relationship Id="rId3" Type="http://schemas.openxmlformats.org/officeDocument/2006/relationships/hyperlink" Target="http://www.urbaneweb.org.uk/" TargetMode="External"/><Relationship Id="rId7" Type="http://schemas.openxmlformats.org/officeDocument/2006/relationships/image" Target="../media/image55.emf"/><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emf"/><Relationship Id="rId10" Type="http://schemas.openxmlformats.org/officeDocument/2006/relationships/image" Target="../media/image58.emf"/><Relationship Id="rId4" Type="http://schemas.openxmlformats.org/officeDocument/2006/relationships/hyperlink" Target="http://www.neregenarchive.online/" TargetMode="External"/><Relationship Id="rId9" Type="http://schemas.openxmlformats.org/officeDocument/2006/relationships/image" Target="../media/image57.jpeg"/></Relationships>
</file>

<file path=ppt/slides/_rels/slide22.xml.rels><?xml version="1.0" encoding="UTF-8" standalone="yes"?>
<Relationships xmlns="http://schemas.openxmlformats.org/package/2006/relationships"><Relationship Id="rId8" Type="http://schemas.openxmlformats.org/officeDocument/2006/relationships/hyperlink" Target="https://www.northumbria.ac.uk/about-us/academic-departments/architecture-and-built-environment/research/virtual-reality-visualisation/" TargetMode="External"/><Relationship Id="rId13" Type="http://schemas.openxmlformats.org/officeDocument/2006/relationships/image" Target="../media/image61.jpeg"/><Relationship Id="rId3" Type="http://schemas.openxmlformats.org/officeDocument/2006/relationships/hyperlink" Target="http://www.urbaneweb.org.uk/" TargetMode="External"/><Relationship Id="rId7" Type="http://schemas.openxmlformats.org/officeDocument/2006/relationships/hyperlink" Target="http://www.r3intelligence.co.uk/" TargetMode="External"/><Relationship Id="rId12" Type="http://schemas.openxmlformats.org/officeDocument/2006/relationships/image" Target="../media/image60.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hyperlink" Target="http://www.neregenarchive.online/" TargetMode="External"/><Relationship Id="rId11" Type="http://schemas.openxmlformats.org/officeDocument/2006/relationships/hyperlink" Target="https://www.northumbria.ac.uk/research/changing-challenging-world/shaping-cities-with-digital-technology/" TargetMode="External"/><Relationship Id="rId5" Type="http://schemas.openxmlformats.org/officeDocument/2006/relationships/hyperlink" Target="https://uk.linkedin.com/in/paul-greenhalgh-80029018" TargetMode="External"/><Relationship Id="rId10" Type="http://schemas.openxmlformats.org/officeDocument/2006/relationships/hyperlink" Target="http://www.bimacademy.global/" TargetMode="External"/><Relationship Id="rId4" Type="http://schemas.openxmlformats.org/officeDocument/2006/relationships/hyperlink" Target="mailto:paul.greenhalgh@northumbria.ac.uk" TargetMode="External"/><Relationship Id="rId9" Type="http://schemas.openxmlformats.org/officeDocument/2006/relationships/hyperlink" Target="https://www.youtube.com/watch?v=7tiXqqb26Wo" TargetMode="External"/><Relationship Id="rId14" Type="http://schemas.openxmlformats.org/officeDocument/2006/relationships/image" Target="../media/image62.png"/></Relationships>
</file>

<file path=ppt/slides/_rels/slide2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0.gif"/></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hyperlink" Target="https://www.google.co.uk/url?sa=i&amp;rct=j&amp;q=&amp;esrc=s&amp;source=images&amp;cd=&amp;cad=rja&amp;uact=8&amp;ved=0ahUKEwi48N7dudfXAhVO16QKHan_DawQjRwIBw&amp;url=https://londonist.com/london/best-of-london/in-photos-london-s-docklands-through-the-years&amp;psig=AOvVaw2cLZCwUNdNsbS-qWIb9KTK&amp;ust=1511621120811208" TargetMode="External"/><Relationship Id="rId7" Type="http://schemas.openxmlformats.org/officeDocument/2006/relationships/image" Target="../media/image15.gi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Placeholder 1"/>
          <p:cNvSpPr>
            <a:spLocks noGrp="1"/>
          </p:cNvSpPr>
          <p:nvPr>
            <p:ph type="body" sz="quarter" idx="17"/>
          </p:nvPr>
        </p:nvSpPr>
        <p:spPr>
          <a:xfrm>
            <a:off x="421812" y="2562903"/>
            <a:ext cx="8642350" cy="864096"/>
          </a:xfrm>
        </p:spPr>
        <p:txBody>
          <a:bodyPr/>
          <a:lstStyle/>
          <a:p>
            <a:pPr algn="ctr" fontAlgn="base">
              <a:spcAft>
                <a:spcPct val="0"/>
              </a:spcAft>
            </a:pPr>
            <a:r>
              <a:rPr lang="en-GB" altLang="en-US" sz="4000" dirty="0" smtClean="0">
                <a:latin typeface="Calibri" pitchFamily="34" charset="0"/>
                <a:cs typeface="Arial" charset="0"/>
              </a:rPr>
              <a:t>U.K. Urban Regeneration: sharing 50 years of experience &amp; lessons learned</a:t>
            </a:r>
            <a:endParaRPr altLang="en-US" sz="4000" dirty="0">
              <a:latin typeface="Calibri" pitchFamily="34" charset="0"/>
              <a:cs typeface="Arial" charset="0"/>
            </a:endParaRPr>
          </a:p>
        </p:txBody>
      </p:sp>
      <p:sp>
        <p:nvSpPr>
          <p:cNvPr id="11268" name="Text Placeholder 4"/>
          <p:cNvSpPr>
            <a:spLocks noGrp="1"/>
          </p:cNvSpPr>
          <p:nvPr>
            <p:ph type="body" sz="quarter" idx="20"/>
          </p:nvPr>
        </p:nvSpPr>
        <p:spPr>
          <a:xfrm>
            <a:off x="1116311" y="4066651"/>
            <a:ext cx="7056784" cy="1741619"/>
          </a:xfrm>
        </p:spPr>
        <p:txBody>
          <a:bodyPr/>
          <a:lstStyle/>
          <a:p>
            <a:pPr algn="ctr" fontAlgn="base">
              <a:spcAft>
                <a:spcPct val="0"/>
              </a:spcAft>
            </a:pPr>
            <a:r>
              <a:rPr altLang="en-US" i="0" dirty="0">
                <a:latin typeface="Arial" charset="0"/>
                <a:cs typeface="Arial" charset="0"/>
              </a:rPr>
              <a:t>Dr Paul Greenhalgh MRICS</a:t>
            </a:r>
          </a:p>
          <a:p>
            <a:pPr algn="ctr" fontAlgn="base">
              <a:spcAft>
                <a:spcPct val="0"/>
              </a:spcAft>
            </a:pPr>
            <a:r>
              <a:rPr lang="en-GB" altLang="en-US" i="0" dirty="0">
                <a:latin typeface="Arial" charset="0"/>
                <a:cs typeface="Arial" charset="0"/>
              </a:rPr>
              <a:t>Professor (Associate) of Real Estate &amp; Regeneration</a:t>
            </a:r>
          </a:p>
          <a:p>
            <a:pPr algn="ctr" fontAlgn="base">
              <a:spcAft>
                <a:spcPct val="0"/>
              </a:spcAft>
            </a:pPr>
            <a:r>
              <a:rPr lang="en-GB" altLang="en-US" i="0" dirty="0">
                <a:latin typeface="Arial" charset="0"/>
                <a:cs typeface="Arial" charset="0"/>
              </a:rPr>
              <a:t>Head of Built Environment</a:t>
            </a:r>
          </a:p>
          <a:p>
            <a:pPr algn="ctr" fontAlgn="base">
              <a:spcAft>
                <a:spcPct val="0"/>
              </a:spcAft>
            </a:pPr>
            <a:r>
              <a:rPr lang="en-GB" altLang="en-US" i="0" dirty="0">
                <a:latin typeface="Arial" charset="0"/>
                <a:cs typeface="Arial" charset="0"/>
              </a:rPr>
              <a:t>Department of Architecture and Built Environment</a:t>
            </a:r>
          </a:p>
          <a:p>
            <a:pPr algn="ctr" fontAlgn="base">
              <a:spcAft>
                <a:spcPct val="0"/>
              </a:spcAft>
            </a:pPr>
            <a:r>
              <a:rPr altLang="en-US" i="0" dirty="0">
                <a:latin typeface="Arial" charset="0"/>
                <a:cs typeface="Arial" charset="0"/>
              </a:rPr>
              <a:t>Northumbria University</a:t>
            </a:r>
          </a:p>
          <a:p>
            <a:pPr fontAlgn="base">
              <a:spcAft>
                <a:spcPct val="0"/>
              </a:spcAft>
            </a:pPr>
            <a:endParaRPr altLang="en-US" dirty="0">
              <a:latin typeface="Arial" charset="0"/>
              <a:cs typeface="Arial" charset="0"/>
            </a:endParaRPr>
          </a:p>
          <a:p>
            <a:pPr fontAlgn="base">
              <a:spcAft>
                <a:spcPct val="0"/>
              </a:spcAft>
            </a:pPr>
            <a:endParaRPr altLang="en-US" dirty="0">
              <a:latin typeface="Arial" charset="0"/>
              <a:cs typeface="Arial" charset="0"/>
            </a:endParaRPr>
          </a:p>
          <a:p>
            <a:pPr fontAlgn="base">
              <a:spcAft>
                <a:spcPct val="0"/>
              </a:spcAft>
            </a:pPr>
            <a:endParaRPr altLang="en-US" dirty="0">
              <a:latin typeface="Arial" charset="0"/>
              <a:cs typeface="Arial" charset="0"/>
            </a:endParaRPr>
          </a:p>
        </p:txBody>
      </p:sp>
      <p:sp>
        <p:nvSpPr>
          <p:cNvPr id="3" name="Rectangle 2"/>
          <p:cNvSpPr/>
          <p:nvPr/>
        </p:nvSpPr>
        <p:spPr>
          <a:xfrm>
            <a:off x="2476592" y="1722271"/>
            <a:ext cx="4572000" cy="923330"/>
          </a:xfrm>
          <a:prstGeom prst="rect">
            <a:avLst/>
          </a:prstGeom>
        </p:spPr>
        <p:txBody>
          <a:bodyPr>
            <a:spAutoFit/>
          </a:bodyPr>
          <a:lstStyle/>
          <a:p>
            <a:pPr algn="ctr"/>
            <a:r>
              <a:rPr lang="en-GB" altLang="en-US" dirty="0"/>
              <a:t>Key note presentation to International </a:t>
            </a:r>
            <a:r>
              <a:rPr lang="en-GB" altLang="en-US" dirty="0" smtClean="0"/>
              <a:t>Urban Regeneration Symposium</a:t>
            </a:r>
            <a:r>
              <a:rPr lang="en-GB" altLang="en-US" dirty="0"/>
              <a:t>, Suwon City</a:t>
            </a:r>
            <a:r>
              <a:rPr lang="en-GB" altLang="en-US" dirty="0" smtClean="0"/>
              <a:t>,</a:t>
            </a:r>
          </a:p>
          <a:p>
            <a:pPr algn="ctr"/>
            <a:r>
              <a:rPr lang="en-GB" altLang="en-US" dirty="0" smtClean="0"/>
              <a:t>6-7 </a:t>
            </a:r>
            <a:r>
              <a:rPr lang="en-GB" altLang="en-US" dirty="0"/>
              <a:t>December 2017</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274638"/>
            <a:ext cx="8229600" cy="922114"/>
          </a:xfrm>
        </p:spPr>
        <p:txBody>
          <a:bodyPr/>
          <a:lstStyle/>
          <a:p>
            <a:pPr algn="l"/>
            <a:r>
              <a:rPr lang="en-GB" b="1" dirty="0"/>
              <a:t>Back to the future </a:t>
            </a:r>
          </a:p>
        </p:txBody>
      </p:sp>
      <p:pic>
        <p:nvPicPr>
          <p:cNvPr id="6" name="Picture 5"/>
          <p:cNvPicPr>
            <a:picLocks noChangeAspect="1"/>
          </p:cNvPicPr>
          <p:nvPr/>
        </p:nvPicPr>
        <p:blipFill>
          <a:blip r:embed="rId3"/>
          <a:stretch>
            <a:fillRect/>
          </a:stretch>
        </p:blipFill>
        <p:spPr>
          <a:xfrm>
            <a:off x="5015686" y="1134313"/>
            <a:ext cx="3824588" cy="2767385"/>
          </a:xfrm>
          <a:prstGeom prst="rect">
            <a:avLst/>
          </a:prstGeom>
        </p:spPr>
      </p:pic>
      <p:pic>
        <p:nvPicPr>
          <p:cNvPr id="7" name="Picture 6"/>
          <p:cNvPicPr>
            <a:picLocks noChangeAspect="1"/>
          </p:cNvPicPr>
          <p:nvPr/>
        </p:nvPicPr>
        <p:blipFill>
          <a:blip r:embed="rId4"/>
          <a:stretch>
            <a:fillRect/>
          </a:stretch>
        </p:blipFill>
        <p:spPr>
          <a:xfrm>
            <a:off x="271528" y="2747591"/>
            <a:ext cx="4434183" cy="2767385"/>
          </a:xfrm>
          <a:prstGeom prst="rect">
            <a:avLst/>
          </a:prstGeom>
        </p:spPr>
      </p:pic>
      <p:sp>
        <p:nvSpPr>
          <p:cNvPr id="8" name="TextBox 7"/>
          <p:cNvSpPr txBox="1"/>
          <p:nvPr/>
        </p:nvSpPr>
        <p:spPr>
          <a:xfrm>
            <a:off x="278424" y="5514976"/>
            <a:ext cx="4464496" cy="369332"/>
          </a:xfrm>
          <a:prstGeom prst="rect">
            <a:avLst/>
          </a:prstGeom>
          <a:noFill/>
        </p:spPr>
        <p:txBody>
          <a:bodyPr wrap="square" rtlCol="0">
            <a:spAutoFit/>
          </a:bodyPr>
          <a:lstStyle/>
          <a:p>
            <a:r>
              <a:rPr lang="en-GB" b="1" dirty="0"/>
              <a:t>Toffee Factory, Ouseburn, Newcastle UK</a:t>
            </a:r>
          </a:p>
        </p:txBody>
      </p:sp>
      <p:sp>
        <p:nvSpPr>
          <p:cNvPr id="9" name="TextBox 8"/>
          <p:cNvSpPr txBox="1"/>
          <p:nvPr/>
        </p:nvSpPr>
        <p:spPr>
          <a:xfrm>
            <a:off x="5012738" y="3946618"/>
            <a:ext cx="3824588" cy="369332"/>
          </a:xfrm>
          <a:prstGeom prst="rect">
            <a:avLst/>
          </a:prstGeom>
          <a:noFill/>
        </p:spPr>
        <p:txBody>
          <a:bodyPr wrap="square" rtlCol="0">
            <a:spAutoFit/>
          </a:bodyPr>
          <a:lstStyle/>
          <a:p>
            <a:r>
              <a:rPr lang="en-GB" b="1" dirty="0"/>
              <a:t>High Line, New York USA</a:t>
            </a:r>
          </a:p>
        </p:txBody>
      </p:sp>
      <p:sp>
        <p:nvSpPr>
          <p:cNvPr id="10" name="TextBox 9"/>
          <p:cNvSpPr txBox="1"/>
          <p:nvPr/>
        </p:nvSpPr>
        <p:spPr>
          <a:xfrm>
            <a:off x="179512" y="1124744"/>
            <a:ext cx="4648529" cy="1569660"/>
          </a:xfrm>
          <a:prstGeom prst="rect">
            <a:avLst/>
          </a:prstGeom>
          <a:noFill/>
        </p:spPr>
        <p:txBody>
          <a:bodyPr wrap="square" rtlCol="0">
            <a:spAutoFit/>
          </a:bodyPr>
          <a:lstStyle/>
          <a:p>
            <a:r>
              <a:rPr lang="en-GB" sz="2400" dirty="0"/>
              <a:t>~2% real estate stock replaced per annum; even less for infrastructure. </a:t>
            </a:r>
          </a:p>
          <a:p>
            <a:r>
              <a:rPr lang="en-GB" sz="2400" dirty="0"/>
              <a:t>In much of the ‘West’ the future city has already been built </a:t>
            </a:r>
          </a:p>
        </p:txBody>
      </p:sp>
      <p:sp>
        <p:nvSpPr>
          <p:cNvPr id="11" name="TextBox 10"/>
          <p:cNvSpPr txBox="1"/>
          <p:nvPr/>
        </p:nvSpPr>
        <p:spPr>
          <a:xfrm>
            <a:off x="5240431" y="4437112"/>
            <a:ext cx="3596895" cy="1200329"/>
          </a:xfrm>
          <a:prstGeom prst="rect">
            <a:avLst/>
          </a:prstGeom>
          <a:noFill/>
        </p:spPr>
        <p:txBody>
          <a:bodyPr wrap="square" rtlCol="0">
            <a:spAutoFit/>
          </a:bodyPr>
          <a:lstStyle/>
          <a:p>
            <a:r>
              <a:rPr lang="en-GB" sz="2400" dirty="0"/>
              <a:t>How we retrofit and adapt the present, will define the evolution of the future city</a:t>
            </a:r>
          </a:p>
        </p:txBody>
      </p:sp>
    </p:spTree>
    <p:extLst>
      <p:ext uri="{BB962C8B-B14F-4D97-AF65-F5344CB8AC3E}">
        <p14:creationId xmlns:p14="http://schemas.microsoft.com/office/powerpoint/2010/main" val="1360057679"/>
      </p:ext>
    </p:extLst>
  </p:cSld>
  <p:clrMapOvr>
    <a:masterClrMapping/>
  </p:clrMapOvr>
  <p:transition spd="med">
    <p:pull/>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696" y="116632"/>
            <a:ext cx="4032448" cy="850900"/>
          </a:xfrm>
        </p:spPr>
        <p:txBody>
          <a:bodyPr>
            <a:normAutofit fontScale="90000"/>
          </a:bodyPr>
          <a:lstStyle/>
          <a:p>
            <a:r>
              <a:rPr lang="en-GB" sz="3200" b="1" dirty="0"/>
              <a:t>Contemporary </a:t>
            </a:r>
            <a:br>
              <a:rPr lang="en-GB" sz="3200" b="1" dirty="0"/>
            </a:br>
            <a:r>
              <a:rPr lang="en-GB" sz="3200" b="1" dirty="0"/>
              <a:t>Challenges</a:t>
            </a:r>
          </a:p>
        </p:txBody>
      </p:sp>
      <p:sp>
        <p:nvSpPr>
          <p:cNvPr id="3" name="Content Placeholder 2"/>
          <p:cNvSpPr>
            <a:spLocks noGrp="1"/>
          </p:cNvSpPr>
          <p:nvPr>
            <p:ph idx="1"/>
          </p:nvPr>
        </p:nvSpPr>
        <p:spPr>
          <a:xfrm>
            <a:off x="138224" y="1064772"/>
            <a:ext cx="3641689" cy="5460572"/>
          </a:xfrm>
        </p:spPr>
        <p:txBody>
          <a:bodyPr/>
          <a:lstStyle/>
          <a:p>
            <a:r>
              <a:rPr lang="en-GB" sz="1800" dirty="0"/>
              <a:t>Rapid urbanisation v shrinking cities </a:t>
            </a:r>
          </a:p>
          <a:p>
            <a:r>
              <a:rPr lang="en-GB" sz="1800" dirty="0"/>
              <a:t>Increasing inequality of wealth &amp; income</a:t>
            </a:r>
          </a:p>
          <a:p>
            <a:r>
              <a:rPr lang="en-GB" sz="1800" dirty="0"/>
              <a:t>Social exclusion &amp; social injustice</a:t>
            </a:r>
          </a:p>
          <a:p>
            <a:r>
              <a:rPr lang="en-GB" sz="1800" dirty="0"/>
              <a:t>Access to affordable housing &amp; services</a:t>
            </a:r>
          </a:p>
          <a:p>
            <a:r>
              <a:rPr lang="en-GB" sz="1800" dirty="0"/>
              <a:t>How to achieve inclusive growth for people &amp; places?</a:t>
            </a:r>
          </a:p>
          <a:p>
            <a:pPr lvl="1"/>
            <a:r>
              <a:rPr lang="en-GB" sz="1800" dirty="0"/>
              <a:t>Promote economic inclusion across wider geography</a:t>
            </a:r>
          </a:p>
          <a:p>
            <a:pPr lvl="1"/>
            <a:r>
              <a:rPr lang="en-GB" sz="1800" dirty="0"/>
              <a:t>Public service reform to overcome barriers to inclusive growth</a:t>
            </a:r>
          </a:p>
          <a:p>
            <a:pPr lvl="1"/>
            <a:r>
              <a:rPr lang="en-GB" sz="1800" dirty="0"/>
              <a:t>Role of communities</a:t>
            </a:r>
          </a:p>
          <a:p>
            <a:pPr marL="0" indent="0">
              <a:buNone/>
            </a:pPr>
            <a:r>
              <a:rPr lang="en-GB" sz="1200" dirty="0"/>
              <a:t>See report of Inclusive Growth Commission (2017)</a:t>
            </a:r>
          </a:p>
          <a:p>
            <a:pPr marL="0" indent="0">
              <a:buNone/>
            </a:pPr>
            <a:endParaRPr lang="en-GB" sz="1600" dirty="0"/>
          </a:p>
          <a:p>
            <a:pPr marL="0" indent="0">
              <a:buNone/>
            </a:pPr>
            <a:endParaRPr lang="en-GB" sz="1400" dirty="0"/>
          </a:p>
          <a:p>
            <a:pPr marL="0" indent="0">
              <a:buNone/>
            </a:pPr>
            <a:endParaRPr lang="en-GB" sz="1400" dirty="0"/>
          </a:p>
          <a:p>
            <a:pPr marL="0" indent="0">
              <a:buNone/>
            </a:pPr>
            <a:endParaRPr lang="en-GB" sz="1400" dirty="0"/>
          </a:p>
        </p:txBody>
      </p:sp>
      <p:pic>
        <p:nvPicPr>
          <p:cNvPr id="4" name="Picture 3"/>
          <p:cNvPicPr>
            <a:picLocks noChangeAspect="1"/>
          </p:cNvPicPr>
          <p:nvPr/>
        </p:nvPicPr>
        <p:blipFill>
          <a:blip r:embed="rId3"/>
          <a:stretch>
            <a:fillRect/>
          </a:stretch>
        </p:blipFill>
        <p:spPr>
          <a:xfrm>
            <a:off x="3779913" y="-1"/>
            <a:ext cx="5364088" cy="6950648"/>
          </a:xfrm>
          <a:prstGeom prst="rect">
            <a:avLst/>
          </a:prstGeom>
        </p:spPr>
      </p:pic>
    </p:spTree>
    <p:extLst>
      <p:ext uri="{BB962C8B-B14F-4D97-AF65-F5344CB8AC3E}">
        <p14:creationId xmlns:p14="http://schemas.microsoft.com/office/powerpoint/2010/main" val="1216031644"/>
      </p:ext>
    </p:extLst>
  </p:cSld>
  <p:clrMapOvr>
    <a:masterClrMapping/>
  </p:clrMapOvr>
  <p:transition spd="med">
    <p:pull/>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txBox="1">
            <a:spLocks/>
          </p:cNvSpPr>
          <p:nvPr/>
        </p:nvSpPr>
        <p:spPr bwMode="auto">
          <a:xfrm>
            <a:off x="534380" y="274638"/>
            <a:ext cx="8229600" cy="687201"/>
          </a:xfrm>
          <a:prstGeom prst="rect">
            <a:avLst/>
          </a:prstGeom>
          <a:noFill/>
          <a:ln w="9525">
            <a:noFill/>
            <a:miter lim="800000"/>
            <a:headEnd/>
            <a:tailEnd/>
          </a:ln>
        </p:spPr>
        <p:txBody>
          <a:bodyPr/>
          <a:lstStyle/>
          <a:p>
            <a:pPr algn="ctr" eaLnBrk="0" hangingPunct="0"/>
            <a:r>
              <a:rPr lang="en-GB" altLang="en-US" sz="4400" b="1" dirty="0"/>
              <a:t>Post Industrial Urban Legacy</a:t>
            </a:r>
          </a:p>
        </p:txBody>
      </p:sp>
      <p:sp>
        <p:nvSpPr>
          <p:cNvPr id="5" name="Content Placeholder 2"/>
          <p:cNvSpPr txBox="1">
            <a:spLocks/>
          </p:cNvSpPr>
          <p:nvPr/>
        </p:nvSpPr>
        <p:spPr>
          <a:xfrm>
            <a:off x="457200" y="1285875"/>
            <a:ext cx="8229600" cy="5022850"/>
          </a:xfrm>
          <a:prstGeom prst="rect">
            <a:avLst/>
          </a:prstGeom>
        </p:spPr>
        <p:txBody>
          <a:bodyPr>
            <a:normAutofit/>
          </a:bodyPr>
          <a:lstStyle>
            <a:lvl1pPr marL="342900" indent="-342900" algn="l" rtl="0" eaLnBrk="0" fontAlgn="base" hangingPunct="0">
              <a:spcBef>
                <a:spcPct val="20000"/>
              </a:spcBef>
              <a:spcAft>
                <a:spcPct val="0"/>
              </a:spcAft>
              <a:buClr>
                <a:srgbClr val="F8971D"/>
              </a:buClr>
              <a:buFont typeface="Wingdings" pitchFamily="2" charset="2"/>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lr>
                <a:srgbClr val="F8971D"/>
              </a:buClr>
              <a:buFont typeface="Arial" pitchFamily="34" charset="0"/>
              <a:buChar char="–"/>
              <a:defRPr sz="2800" kern="1200">
                <a:solidFill>
                  <a:schemeClr val="tx1"/>
                </a:solidFill>
                <a:latin typeface="+mn-lt"/>
                <a:ea typeface="+mn-ea"/>
                <a:cs typeface="Arial" pitchFamily="34" charset="0"/>
              </a:defRPr>
            </a:lvl2pPr>
            <a:lvl3pPr marL="1257300" indent="-342900" algn="l" rtl="0" eaLnBrk="0" fontAlgn="base" hangingPunct="0">
              <a:spcBef>
                <a:spcPct val="20000"/>
              </a:spcBef>
              <a:spcAft>
                <a:spcPct val="0"/>
              </a:spcAft>
              <a:buClr>
                <a:srgbClr val="F8971D"/>
              </a:buClr>
              <a:buFont typeface="Arial" pitchFamily="34" charset="0"/>
              <a:buChar char="•"/>
              <a:defRPr sz="2400" kern="1200">
                <a:solidFill>
                  <a:schemeClr val="tx1"/>
                </a:solidFill>
                <a:latin typeface="+mn-lt"/>
                <a:ea typeface="+mn-ea"/>
                <a:cs typeface="Arial" pitchFamily="34" charset="0"/>
              </a:defRPr>
            </a:lvl3pPr>
            <a:lvl4pPr marL="1714500" indent="-342900" algn="l" rtl="0" eaLnBrk="0" fontAlgn="base" hangingPunct="0">
              <a:spcBef>
                <a:spcPct val="20000"/>
              </a:spcBef>
              <a:spcAft>
                <a:spcPct val="0"/>
              </a:spcAft>
              <a:buClr>
                <a:srgbClr val="F8971D"/>
              </a:buClr>
              <a:buFont typeface="Arial" pitchFamily="34" charset="0"/>
              <a:buChar char="•"/>
              <a:defRPr sz="2000" kern="1200">
                <a:solidFill>
                  <a:schemeClr val="tx1"/>
                </a:solidFill>
                <a:latin typeface="+mn-lt"/>
                <a:ea typeface="+mn-ea"/>
                <a:cs typeface="Arial" pitchFamily="34" charset="0"/>
              </a:defRPr>
            </a:lvl4pPr>
            <a:lvl5pPr marL="2057400" indent="-228600" algn="l" rtl="0" eaLnBrk="0" fontAlgn="base" hangingPunct="0">
              <a:spcBef>
                <a:spcPct val="20000"/>
              </a:spcBef>
              <a:spcAft>
                <a:spcPct val="0"/>
              </a:spcAft>
              <a:buClr>
                <a:srgbClr val="F8971D"/>
              </a:buClr>
              <a:buFont typeface="Arial" pitchFamily="34" charset="0"/>
              <a:buChar char="»"/>
              <a:defRPr sz="2000" kern="1200">
                <a:solidFill>
                  <a:schemeClr val="tx1"/>
                </a:solidFill>
                <a:latin typeface="+mn-lt"/>
                <a:ea typeface="+mn-ea"/>
                <a:cs typeface="Arial"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defRPr/>
            </a:pPr>
            <a:endParaRPr lang="en-GB" sz="2400" dirty="0">
              <a:latin typeface="Calibri" pitchFamily="34" charset="0"/>
            </a:endParaRPr>
          </a:p>
          <a:p>
            <a:pPr>
              <a:defRPr/>
            </a:pPr>
            <a:endParaRPr lang="en-GB" sz="2400" dirty="0">
              <a:latin typeface="Calibri" pitchFamily="34" charset="0"/>
            </a:endParaRPr>
          </a:p>
        </p:txBody>
      </p:sp>
      <p:sp>
        <p:nvSpPr>
          <p:cNvPr id="3" name="Content Placeholder 2"/>
          <p:cNvSpPr>
            <a:spLocks noGrp="1"/>
          </p:cNvSpPr>
          <p:nvPr>
            <p:ph idx="1"/>
          </p:nvPr>
        </p:nvSpPr>
        <p:spPr>
          <a:xfrm>
            <a:off x="613985" y="1052736"/>
            <a:ext cx="8075240" cy="4392489"/>
          </a:xfrm>
        </p:spPr>
        <p:txBody>
          <a:bodyPr/>
          <a:lstStyle/>
          <a:p>
            <a:pPr marL="0" indent="0">
              <a:buNone/>
            </a:pPr>
            <a:r>
              <a:rPr lang="en-GB" sz="2800" dirty="0"/>
              <a:t>Place making in places that already exist</a:t>
            </a:r>
          </a:p>
          <a:p>
            <a:pPr marL="0" indent="0">
              <a:buNone/>
            </a:pPr>
            <a:endParaRPr lang="en-GB" sz="2800" dirty="0"/>
          </a:p>
          <a:p>
            <a:pPr marL="0" indent="0">
              <a:buNone/>
            </a:pPr>
            <a:endParaRPr lang="en-GB" sz="2800" dirty="0"/>
          </a:p>
          <a:p>
            <a:pPr marL="0" indent="0">
              <a:buNone/>
            </a:pPr>
            <a:endParaRPr lang="en-GB" sz="2800" dirty="0"/>
          </a:p>
          <a:p>
            <a:pPr marL="0" indent="0">
              <a:buNone/>
            </a:pPr>
            <a:endParaRPr lang="en-GB" sz="2800" dirty="0"/>
          </a:p>
          <a:p>
            <a:pPr marL="0" indent="0">
              <a:buNone/>
            </a:pPr>
            <a:endParaRPr lang="en-GB" sz="2800" dirty="0"/>
          </a:p>
          <a:p>
            <a:pPr marL="0" indent="0">
              <a:buNone/>
            </a:pPr>
            <a:endParaRPr lang="en-GB" sz="2800" dirty="0"/>
          </a:p>
          <a:p>
            <a:pPr marL="0" indent="0">
              <a:buNone/>
            </a:pPr>
            <a:endParaRPr lang="en-GB" sz="2800" dirty="0"/>
          </a:p>
          <a:p>
            <a:pPr marL="0" indent="0">
              <a:buNone/>
            </a:pPr>
            <a:r>
              <a:rPr lang="en-GB" sz="2800" dirty="0"/>
              <a:t>Links: Participation, Smart Cities, Digital Living, </a:t>
            </a:r>
          </a:p>
        </p:txBody>
      </p:sp>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2056" y="1628800"/>
            <a:ext cx="6719888" cy="3536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med">
    <p:pull/>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 y="-1"/>
            <a:ext cx="4549480" cy="3626454"/>
          </a:xfr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49479" y="-29059"/>
            <a:ext cx="4594521" cy="3098019"/>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4653137"/>
            <a:ext cx="4767612" cy="2219234"/>
          </a:xfrm>
          <a:prstGeom prst="rect">
            <a:avLst/>
          </a:prstGeom>
        </p:spPr>
      </p:pic>
      <p:sp>
        <p:nvSpPr>
          <p:cNvPr id="12" name="TextBox 11"/>
          <p:cNvSpPr txBox="1"/>
          <p:nvPr/>
        </p:nvSpPr>
        <p:spPr>
          <a:xfrm>
            <a:off x="4823520" y="3068960"/>
            <a:ext cx="4392488" cy="830997"/>
          </a:xfrm>
          <a:prstGeom prst="rect">
            <a:avLst/>
          </a:prstGeom>
          <a:noFill/>
        </p:spPr>
        <p:txBody>
          <a:bodyPr wrap="square" rtlCol="0">
            <a:spAutoFit/>
          </a:bodyPr>
          <a:lstStyle/>
          <a:p>
            <a:r>
              <a:rPr lang="en-GB" sz="1600" b="1" dirty="0"/>
              <a:t>International examples of citizen &amp; community participation using on-line 3D/2D maps &amp; </a:t>
            </a:r>
            <a:r>
              <a:rPr lang="en-GB" sz="1600" b="1" dirty="0" smtClean="0"/>
              <a:t>models from Sweden, France, U.S. &amp; U.K.</a:t>
            </a:r>
            <a:endParaRPr lang="en-GB" sz="1600" b="1" dirty="0"/>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95528" y="3925019"/>
            <a:ext cx="4248472" cy="2926868"/>
          </a:xfrm>
          <a:prstGeom prst="rect">
            <a:avLst/>
          </a:prstGeom>
        </p:spPr>
      </p:pic>
      <p:pic>
        <p:nvPicPr>
          <p:cNvPr id="3" name="Picture 2"/>
          <p:cNvPicPr>
            <a:picLocks noChangeAspect="1"/>
          </p:cNvPicPr>
          <p:nvPr/>
        </p:nvPicPr>
        <p:blipFill>
          <a:blip r:embed="rId7"/>
          <a:stretch>
            <a:fillRect/>
          </a:stretch>
        </p:blipFill>
        <p:spPr>
          <a:xfrm>
            <a:off x="-1" y="2375409"/>
            <a:ext cx="4798456" cy="2493751"/>
          </a:xfrm>
          <a:prstGeom prst="rect">
            <a:avLst/>
          </a:prstGeom>
        </p:spPr>
      </p:pic>
    </p:spTree>
    <p:extLst>
      <p:ext uri="{BB962C8B-B14F-4D97-AF65-F5344CB8AC3E}">
        <p14:creationId xmlns:p14="http://schemas.microsoft.com/office/powerpoint/2010/main" val="427454936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W:\VNG\images\city model\cam0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617525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Virtual Newcastle Gateshead (VNG)</a:t>
            </a:r>
          </a:p>
        </p:txBody>
      </p:sp>
      <p:sp>
        <p:nvSpPr>
          <p:cNvPr id="3" name="Content Placeholder 2"/>
          <p:cNvSpPr>
            <a:spLocks noGrp="1"/>
          </p:cNvSpPr>
          <p:nvPr>
            <p:ph idx="1"/>
          </p:nvPr>
        </p:nvSpPr>
        <p:spPr>
          <a:xfrm>
            <a:off x="539552" y="1268760"/>
            <a:ext cx="3528392" cy="4608512"/>
          </a:xfrm>
        </p:spPr>
        <p:txBody>
          <a:bodyPr/>
          <a:lstStyle/>
          <a:p>
            <a:pPr eaLnBrk="1" fontAlgn="auto" hangingPunct="1">
              <a:spcAft>
                <a:spcPts val="0"/>
              </a:spcAft>
              <a:defRPr/>
            </a:pPr>
            <a:r>
              <a:rPr lang="en-GB" sz="2000" dirty="0"/>
              <a:t>Established 2008</a:t>
            </a:r>
          </a:p>
          <a:p>
            <a:pPr eaLnBrk="1" fontAlgn="auto" hangingPunct="1">
              <a:spcAft>
                <a:spcPts val="0"/>
              </a:spcAft>
              <a:defRPr/>
            </a:pPr>
            <a:r>
              <a:rPr lang="en-GB" sz="2000" dirty="0"/>
              <a:t>Joint venture between:</a:t>
            </a:r>
          </a:p>
          <a:p>
            <a:pPr lvl="1" eaLnBrk="1" fontAlgn="auto" hangingPunct="1">
              <a:spcAft>
                <a:spcPts val="0"/>
              </a:spcAft>
              <a:defRPr/>
            </a:pPr>
            <a:r>
              <a:rPr lang="en-GB" sz="2000" dirty="0"/>
              <a:t>Northumbria University</a:t>
            </a:r>
          </a:p>
          <a:p>
            <a:pPr lvl="1" eaLnBrk="1" fontAlgn="auto" hangingPunct="1">
              <a:spcAft>
                <a:spcPts val="0"/>
              </a:spcAft>
              <a:defRPr/>
            </a:pPr>
            <a:r>
              <a:rPr lang="en-GB" sz="2000" dirty="0"/>
              <a:t>Newcastle City Council</a:t>
            </a:r>
          </a:p>
          <a:p>
            <a:pPr lvl="1" eaLnBrk="1" fontAlgn="auto" hangingPunct="1">
              <a:spcAft>
                <a:spcPts val="0"/>
              </a:spcAft>
              <a:defRPr/>
            </a:pPr>
            <a:r>
              <a:rPr lang="en-GB" sz="2000" dirty="0"/>
              <a:t>Gateshead Council</a:t>
            </a:r>
          </a:p>
          <a:p>
            <a:pPr eaLnBrk="1" fontAlgn="auto" hangingPunct="1">
              <a:spcAft>
                <a:spcPts val="0"/>
              </a:spcAft>
              <a:defRPr/>
            </a:pPr>
            <a:r>
              <a:rPr lang="en-GB" sz="2000" dirty="0"/>
              <a:t>seeks ways to create one virtual, definitive, accurate, 3D, interactive model with the potential to be sustained and used for a range of applications</a:t>
            </a:r>
          </a:p>
          <a:p>
            <a:pPr marL="0" indent="0" eaLnBrk="1" fontAlgn="auto" hangingPunct="1">
              <a:spcAft>
                <a:spcPts val="0"/>
              </a:spcAft>
              <a:buNone/>
              <a:defRPr/>
            </a:pPr>
            <a:endParaRPr lang="en-GB" sz="800" dirty="0"/>
          </a:p>
          <a:p>
            <a:pPr marL="0" indent="0">
              <a:buNone/>
            </a:pPr>
            <a:r>
              <a:rPr lang="en-GB" sz="1600" u="sng" dirty="0">
                <a:hlinkClick r:id="rId3"/>
              </a:rPr>
              <a:t>https://www.youtube.com/watch?v=nJ7fDjpSYwY</a:t>
            </a:r>
            <a:r>
              <a:rPr lang="en-GB" sz="1600" dirty="0"/>
              <a:t> (3min 31sec no audio)</a:t>
            </a:r>
          </a:p>
        </p:txBody>
      </p:sp>
      <p:pic>
        <p:nvPicPr>
          <p:cNvPr id="5" name="Picture 2" descr="W:\VNG\Emine Thompson\2 RESEARCH\2_Book Chapters\Technologies in Urban and Spatial Planning Virtual Cities Terretories\ET_image.jp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14708" y="1340703"/>
            <a:ext cx="5086763" cy="3815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47430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l="4845" t="381" r="624" b="438"/>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0" y="5953125"/>
            <a:ext cx="5651500" cy="892175"/>
          </a:xfrm>
          <a:prstGeom prst="rect">
            <a:avLst/>
          </a:prstGeom>
          <a:solidFill>
            <a:schemeClr val="bg1">
              <a:lumMod val="95000"/>
              <a:alpha val="51000"/>
            </a:schemeClr>
          </a:solidFill>
        </p:spPr>
        <p:txBody>
          <a:bodyPr>
            <a:spAutoFit/>
          </a:bodyPr>
          <a:lstStyle/>
          <a:p>
            <a:pPr marL="266700" indent="-85725" eaLnBrk="1" hangingPunct="1">
              <a:buFont typeface="Arial" panose="020B0604020202020204" pitchFamily="34" charset="0"/>
              <a:buChar char="•"/>
              <a:defRPr/>
            </a:pPr>
            <a:r>
              <a:rPr lang="en-GB" sz="1300" dirty="0">
                <a:cs typeface="Arial" charset="0"/>
              </a:rPr>
              <a:t>Terrain accuracy: 0cm-25cm for 70% of points</a:t>
            </a:r>
          </a:p>
          <a:p>
            <a:pPr marL="266700" indent="-85725" eaLnBrk="1" hangingPunct="1">
              <a:buFont typeface="Arial" panose="020B0604020202020204" pitchFamily="34" charset="0"/>
              <a:buChar char="•"/>
              <a:defRPr/>
            </a:pPr>
            <a:r>
              <a:rPr lang="en-GB" sz="1300" dirty="0">
                <a:cs typeface="Arial" charset="0"/>
              </a:rPr>
              <a:t>Data capture aerial photogrammetry and laser scanning survey techniques</a:t>
            </a:r>
          </a:p>
          <a:p>
            <a:pPr marL="266700" indent="-85725" eaLnBrk="1" hangingPunct="1">
              <a:buFont typeface="Arial" panose="020B0604020202020204" pitchFamily="34" charset="0"/>
              <a:buChar char="•"/>
              <a:defRPr/>
            </a:pPr>
            <a:r>
              <a:rPr lang="en-GB" sz="1300" dirty="0">
                <a:cs typeface="Arial" charset="0"/>
              </a:rPr>
              <a:t>NewcastleGateshead Urban Core Area Action Plan, Sept 2011 acknowledges and encourages the utilization of VNG.</a:t>
            </a:r>
          </a:p>
        </p:txBody>
      </p:sp>
      <p:sp>
        <p:nvSpPr>
          <p:cNvPr id="6" name="TextBox 7"/>
          <p:cNvSpPr txBox="1">
            <a:spLocks noChangeArrowheads="1"/>
          </p:cNvSpPr>
          <p:nvPr/>
        </p:nvSpPr>
        <p:spPr bwMode="auto">
          <a:xfrm>
            <a:off x="3455988" y="2781300"/>
            <a:ext cx="15128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800" dirty="0">
                <a:latin typeface="Bodoni MT Black" panose="02070A03080606020203" pitchFamily="18" charset="0"/>
              </a:rPr>
              <a:t>100km</a:t>
            </a:r>
            <a:r>
              <a:rPr lang="en-GB" altLang="en-US" sz="1800" baseline="30000" dirty="0">
                <a:latin typeface="Bodoni MT Black" panose="02070A03080606020203" pitchFamily="18" charset="0"/>
              </a:rPr>
              <a:t>2</a:t>
            </a:r>
          </a:p>
        </p:txBody>
      </p:sp>
      <p:sp>
        <p:nvSpPr>
          <p:cNvPr id="7" name="5-Point Star 6"/>
          <p:cNvSpPr/>
          <p:nvPr/>
        </p:nvSpPr>
        <p:spPr>
          <a:xfrm>
            <a:off x="1547664" y="3429000"/>
            <a:ext cx="288032" cy="288032"/>
          </a:xfrm>
          <a:prstGeom prst="star5">
            <a:avLst/>
          </a:prstGeom>
          <a:solidFill>
            <a:srgbClr val="FFC000"/>
          </a:solidFill>
          <a:ln>
            <a:solidFill>
              <a:srgbClr val="FFC000"/>
            </a:solidFill>
          </a:ln>
        </p:spPr>
        <p:style>
          <a:lnRef idx="2">
            <a:schemeClr val="dk1"/>
          </a:lnRef>
          <a:fillRef idx="1">
            <a:schemeClr val="lt1"/>
          </a:fillRef>
          <a:effectRef idx="0">
            <a:schemeClr val="dk1"/>
          </a:effectRef>
          <a:fontRef idx="minor">
            <a:schemeClr val="dk1"/>
          </a:fontRef>
        </p:style>
        <p:txBody>
          <a:bodyPr rtlCol="0" anchor="ctr"/>
          <a:lstStyle/>
          <a:p>
            <a:pPr algn="ctr"/>
            <a:r>
              <a:rPr lang="en-GB" dirty="0"/>
              <a:t>2</a:t>
            </a:r>
          </a:p>
        </p:txBody>
      </p:sp>
      <p:sp>
        <p:nvSpPr>
          <p:cNvPr id="9" name="5-Point Star 8"/>
          <p:cNvSpPr/>
          <p:nvPr/>
        </p:nvSpPr>
        <p:spPr>
          <a:xfrm>
            <a:off x="3707904" y="3244205"/>
            <a:ext cx="288032" cy="288032"/>
          </a:xfrm>
          <a:prstGeom prst="star5">
            <a:avLst/>
          </a:prstGeom>
          <a:solidFill>
            <a:srgbClr val="FFC000"/>
          </a:solidFill>
          <a:ln>
            <a:solidFill>
              <a:srgbClr val="FFC000"/>
            </a:solidFill>
          </a:ln>
        </p:spPr>
        <p:style>
          <a:lnRef idx="2">
            <a:schemeClr val="dk1"/>
          </a:lnRef>
          <a:fillRef idx="1">
            <a:schemeClr val="lt1"/>
          </a:fillRef>
          <a:effectRef idx="0">
            <a:schemeClr val="dk1"/>
          </a:effectRef>
          <a:fontRef idx="minor">
            <a:schemeClr val="dk1"/>
          </a:fontRef>
        </p:style>
        <p:txBody>
          <a:bodyPr rtlCol="0" anchor="ctr"/>
          <a:lstStyle/>
          <a:p>
            <a:pPr algn="ctr"/>
            <a:r>
              <a:rPr lang="en-GB" dirty="0"/>
              <a:t>1</a:t>
            </a:r>
          </a:p>
        </p:txBody>
      </p:sp>
    </p:spTree>
    <p:extLst>
      <p:ext uri="{BB962C8B-B14F-4D97-AF65-F5344CB8AC3E}">
        <p14:creationId xmlns:p14="http://schemas.microsoft.com/office/powerpoint/2010/main" val="220272084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GB" sz="4000" b="1" dirty="0"/>
              <a:t>City Networks</a:t>
            </a:r>
          </a:p>
        </p:txBody>
      </p:sp>
      <p:sp>
        <p:nvSpPr>
          <p:cNvPr id="3" name="Content Placeholder 2"/>
          <p:cNvSpPr>
            <a:spLocks noGrp="1"/>
          </p:cNvSpPr>
          <p:nvPr>
            <p:ph idx="1"/>
          </p:nvPr>
        </p:nvSpPr>
        <p:spPr>
          <a:xfrm>
            <a:off x="258012" y="1340768"/>
            <a:ext cx="8229600" cy="4857403"/>
          </a:xfrm>
        </p:spPr>
        <p:txBody>
          <a:bodyPr/>
          <a:lstStyle/>
          <a:p>
            <a:pPr marL="0" indent="0">
              <a:buNone/>
            </a:pPr>
            <a:r>
              <a:rPr lang="en-GB" sz="2800" dirty="0"/>
              <a:t>Understanding city networks</a:t>
            </a:r>
          </a:p>
          <a:p>
            <a:pPr marL="0" indent="0">
              <a:buNone/>
            </a:pPr>
            <a:r>
              <a:rPr lang="en-GB" sz="2800" dirty="0"/>
              <a:t>Syntax/Connectivity/Integration</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998" y="2588340"/>
            <a:ext cx="4583033" cy="3437275"/>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95558" y="3047280"/>
            <a:ext cx="3140290" cy="2864642"/>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52120" y="233643"/>
            <a:ext cx="3025944" cy="2929593"/>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99002" y="4124107"/>
            <a:ext cx="1461381" cy="1461381"/>
          </a:xfrm>
          <a:prstGeom prst="rect">
            <a:avLst/>
          </a:prstGeom>
        </p:spPr>
      </p:pic>
    </p:spTree>
    <p:extLst>
      <p:ext uri="{BB962C8B-B14F-4D97-AF65-F5344CB8AC3E}">
        <p14:creationId xmlns:p14="http://schemas.microsoft.com/office/powerpoint/2010/main" val="32338460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b="1" dirty="0"/>
              <a:t>Data Modelling: York Retail Syntax</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063228"/>
            <a:ext cx="3765191" cy="2664296"/>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2147" y="3780035"/>
            <a:ext cx="3106248" cy="2195308"/>
          </a:xfrm>
          <a:prstGeom prst="rect">
            <a:avLst/>
          </a:prstGeom>
        </p:spPr>
      </p:pic>
      <p:pic>
        <p:nvPicPr>
          <p:cNvPr id="8" name="Picture 7"/>
          <p:cNvPicPr/>
          <p:nvPr/>
        </p:nvPicPr>
        <p:blipFill rotWithShape="1">
          <a:blip r:embed="rId5"/>
          <a:srcRect l="13406" t="16939" r="31753" b="14516"/>
          <a:stretch/>
        </p:blipFill>
        <p:spPr bwMode="auto">
          <a:xfrm>
            <a:off x="221851" y="1063228"/>
            <a:ext cx="3406841" cy="2698813"/>
          </a:xfrm>
          <a:prstGeom prst="rect">
            <a:avLst/>
          </a:prstGeom>
          <a:ln>
            <a:noFill/>
          </a:ln>
          <a:extLst>
            <a:ext uri="{53640926-AAD7-44D8-BBD7-CCE9431645EC}">
              <a14:shadowObscured xmlns:a14="http://schemas.microsoft.com/office/drawing/2010/main"/>
            </a:ext>
          </a:extLst>
        </p:spPr>
      </p:pic>
      <p:pic>
        <p:nvPicPr>
          <p:cNvPr id="9" name="Picture 8"/>
          <p:cNvPicPr/>
          <p:nvPr/>
        </p:nvPicPr>
        <p:blipFill rotWithShape="1">
          <a:blip r:embed="rId6"/>
          <a:srcRect l="14403" t="15757" r="31642" b="13729"/>
          <a:stretch/>
        </p:blipFill>
        <p:spPr bwMode="auto">
          <a:xfrm>
            <a:off x="4251588" y="3762041"/>
            <a:ext cx="5188855" cy="222264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89717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b="1" dirty="0"/>
              <a:t>Foresight: Future of Cities</a:t>
            </a:r>
            <a:r>
              <a:rPr lang="en-GB" sz="2000" b="1" dirty="0"/>
              <a:t> </a:t>
            </a:r>
            <a:r>
              <a:rPr lang="en-GB" sz="2000" dirty="0"/>
              <a:t>(gov.uk/go-science)</a:t>
            </a:r>
          </a:p>
        </p:txBody>
      </p:sp>
      <p:sp>
        <p:nvSpPr>
          <p:cNvPr id="3" name="Content Placeholder 2"/>
          <p:cNvSpPr>
            <a:spLocks noGrp="1"/>
          </p:cNvSpPr>
          <p:nvPr>
            <p:ph idx="1"/>
          </p:nvPr>
        </p:nvSpPr>
        <p:spPr>
          <a:xfrm>
            <a:off x="611560" y="1105653"/>
            <a:ext cx="8229600" cy="4713387"/>
          </a:xfrm>
        </p:spPr>
        <p:txBody>
          <a:bodyPr/>
          <a:lstStyle/>
          <a:p>
            <a:pPr marL="0" indent="0">
              <a:buNone/>
            </a:pPr>
            <a:r>
              <a:rPr lang="en-GB" altLang="en-US" sz="2000" dirty="0"/>
              <a:t>Bringing together expertise in design, planning, construction, operations, funding, technology and risk management will enable the UK to capitalise on the essential need to provide infrastructure and its services to our citizens and across the world</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56176" y="2736525"/>
            <a:ext cx="2177895" cy="308251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54213" y="2736525"/>
            <a:ext cx="2163565" cy="3056466"/>
          </a:xfrm>
          <a:prstGeom prst="rect">
            <a:avLst/>
          </a:prstGeom>
        </p:spPr>
      </p:pic>
      <p:sp>
        <p:nvSpPr>
          <p:cNvPr id="8" name="AutoShape 2" descr="Image result for future of cities foresight of cities"/>
          <p:cNvSpPr>
            <a:spLocks noChangeAspect="1" noChangeArrowheads="1"/>
          </p:cNvSpPr>
          <p:nvPr/>
        </p:nvSpPr>
        <p:spPr bwMode="auto">
          <a:xfrm>
            <a:off x="-3175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5233" y="2736525"/>
            <a:ext cx="2171407" cy="3067113"/>
          </a:xfrm>
          <a:prstGeom prst="rect">
            <a:avLst/>
          </a:prstGeom>
        </p:spPr>
      </p:pic>
    </p:spTree>
    <p:extLst>
      <p:ext uri="{BB962C8B-B14F-4D97-AF65-F5344CB8AC3E}">
        <p14:creationId xmlns:p14="http://schemas.microsoft.com/office/powerpoint/2010/main" val="23630738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144" y="200304"/>
            <a:ext cx="8889587" cy="652602"/>
          </a:xfrm>
        </p:spPr>
        <p:txBody>
          <a:bodyPr>
            <a:noAutofit/>
          </a:bodyPr>
          <a:lstStyle/>
          <a:p>
            <a:pPr algn="l"/>
            <a:r>
              <a:rPr lang="en-GB" sz="2800" b="1" dirty="0" smtClean="0"/>
              <a:t>Walls and Bridges: </a:t>
            </a:r>
            <a:r>
              <a:rPr lang="en-GB" sz="2800" b="1" dirty="0"/>
              <a:t>Newcastle &amp; Northumberland</a:t>
            </a:r>
          </a:p>
        </p:txBody>
      </p:sp>
      <p:pic>
        <p:nvPicPr>
          <p:cNvPr id="1032" name="Picture 8" descr="Image result for hadrian's wall newcast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7472" y="3861048"/>
            <a:ext cx="3672408" cy="217104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hadrian's wall newcast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8171" y="833284"/>
            <a:ext cx="3151591" cy="1671205"/>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Newcastle Town Walls - Bath La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1343" y="4437112"/>
            <a:ext cx="3048000" cy="2286001"/>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http://2.bp.blogspot.com/_m7RHCfp3u8s/SE-OK0sZcqI/AAAAAAAACLs/mfBAxxcyE9s/s1600/08-06-09+Town+Walls+(46)r.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30918" y="5075956"/>
            <a:ext cx="2102235" cy="157667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30918" y="854242"/>
            <a:ext cx="4324073" cy="1543101"/>
          </a:xfrm>
          <a:prstGeom prst="rect">
            <a:avLst/>
          </a:prstGeom>
        </p:spPr>
      </p:pic>
      <p:pic>
        <p:nvPicPr>
          <p:cNvPr id="1030" name="Picture 6" descr="Denton Hall Turre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98955" y="1653685"/>
            <a:ext cx="2945045" cy="2208785"/>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Image result for newcastle bridges copyright free"/>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1816924"/>
            <a:ext cx="7493122" cy="3590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9312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034"/>
                                        </p:tgtEl>
                                        <p:attrNameLst>
                                          <p:attrName>style.visibility</p:attrName>
                                        </p:attrNameLst>
                                      </p:cBhvr>
                                      <p:to>
                                        <p:strVal val="visible"/>
                                      </p:to>
                                    </p:set>
                                    <p:animEffect transition="in" filter="fade">
                                      <p:cBhvr>
                                        <p:cTn id="11" dur="500"/>
                                        <p:tgtEl>
                                          <p:spTgt spid="103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030"/>
                                        </p:tgtEl>
                                        <p:attrNameLst>
                                          <p:attrName>style.visibility</p:attrName>
                                        </p:attrNameLst>
                                      </p:cBhvr>
                                      <p:to>
                                        <p:strVal val="visible"/>
                                      </p:to>
                                    </p:set>
                                    <p:animEffect transition="in" filter="fade">
                                      <p:cBhvr>
                                        <p:cTn id="21" dur="500"/>
                                        <p:tgtEl>
                                          <p:spTgt spid="103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032"/>
                                        </p:tgtEl>
                                        <p:attrNameLst>
                                          <p:attrName>style.visibility</p:attrName>
                                        </p:attrNameLst>
                                      </p:cBhvr>
                                      <p:to>
                                        <p:strVal val="visible"/>
                                      </p:to>
                                    </p:set>
                                    <p:animEffect transition="in" filter="fade">
                                      <p:cBhvr>
                                        <p:cTn id="26" dur="500"/>
                                        <p:tgtEl>
                                          <p:spTgt spid="103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044"/>
                                        </p:tgtEl>
                                        <p:attrNameLst>
                                          <p:attrName>style.visibility</p:attrName>
                                        </p:attrNameLst>
                                      </p:cBhvr>
                                      <p:to>
                                        <p:strVal val="visible"/>
                                      </p:to>
                                    </p:set>
                                    <p:animEffect transition="in" filter="fade">
                                      <p:cBhvr>
                                        <p:cTn id="31" dur="500"/>
                                        <p:tgtEl>
                                          <p:spTgt spid="104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042"/>
                                        </p:tgtEl>
                                        <p:attrNameLst>
                                          <p:attrName>style.visibility</p:attrName>
                                        </p:attrNameLst>
                                      </p:cBhvr>
                                      <p:to>
                                        <p:strVal val="visible"/>
                                      </p:to>
                                    </p:set>
                                    <p:animEffect transition="in" filter="fade">
                                      <p:cBhvr>
                                        <p:cTn id="36" dur="500"/>
                                        <p:tgtEl>
                                          <p:spTgt spid="1042"/>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048"/>
                                        </p:tgtEl>
                                        <p:attrNameLst>
                                          <p:attrName>style.visibility</p:attrName>
                                        </p:attrNameLst>
                                      </p:cBhvr>
                                      <p:to>
                                        <p:strVal val="visible"/>
                                      </p:to>
                                    </p:set>
                                    <p:animEffect transition="in" filter="fade">
                                      <p:cBhvr>
                                        <p:cTn id="41" dur="500"/>
                                        <p:tgtEl>
                                          <p:spTgt spid="10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692696"/>
            <a:ext cx="8904050" cy="144016"/>
          </a:xfrm>
        </p:spPr>
        <p:txBody>
          <a:bodyPr>
            <a:normAutofit fontScale="90000"/>
          </a:bodyPr>
          <a:lstStyle/>
          <a:p>
            <a:pPr algn="l"/>
            <a:r>
              <a:rPr lang="en-GB" b="1" dirty="0"/>
              <a:t>Newcastle City Futures 2065 </a:t>
            </a:r>
            <a:r>
              <a:rPr lang="en-GB" sz="1100" u="sng" dirty="0">
                <a:hlinkClick r:id="rId3"/>
              </a:rPr>
              <a:t>https://www.youtube.com/watch?v=i4l26RsDzoU</a:t>
            </a:r>
            <a:r>
              <a:rPr lang="en-GB" u="sng" dirty="0"/>
              <a:t/>
            </a:r>
            <a:br>
              <a:rPr lang="en-GB" u="sng" dirty="0"/>
            </a:br>
            <a:endParaRPr lang="en-GB" dirty="0"/>
          </a:p>
        </p:txBody>
      </p:sp>
      <p:pic>
        <p:nvPicPr>
          <p:cNvPr id="4" name="Content Placeholder 3"/>
          <p:cNvPicPr>
            <a:picLocks noGrp="1" noChangeAspect="1"/>
          </p:cNvPicPr>
          <p:nvPr>
            <p:ph idx="1"/>
          </p:nvPr>
        </p:nvPicPr>
        <p:blipFill>
          <a:blip r:embed="rId4"/>
          <a:stretch>
            <a:fillRect/>
          </a:stretch>
        </p:blipFill>
        <p:spPr>
          <a:xfrm>
            <a:off x="186960" y="929751"/>
            <a:ext cx="8640960" cy="5897598"/>
          </a:xfrm>
          <a:prstGeom prst="rect">
            <a:avLst/>
          </a:prstGeom>
        </p:spPr>
      </p:pic>
    </p:spTree>
    <p:extLst>
      <p:ext uri="{BB962C8B-B14F-4D97-AF65-F5344CB8AC3E}">
        <p14:creationId xmlns:p14="http://schemas.microsoft.com/office/powerpoint/2010/main" val="42448845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641" y="255042"/>
            <a:ext cx="8695232" cy="797694"/>
          </a:xfrm>
        </p:spPr>
        <p:txBody>
          <a:bodyPr>
            <a:normAutofit fontScale="90000"/>
          </a:bodyPr>
          <a:lstStyle/>
          <a:p>
            <a:pPr algn="l"/>
            <a:r>
              <a:rPr lang="en-GB" b="1" dirty="0" smtClean="0"/>
              <a:t>Learning Lessons from the past: NERA</a:t>
            </a:r>
            <a:br>
              <a:rPr lang="en-GB" b="1" dirty="0" smtClean="0"/>
            </a:br>
            <a:r>
              <a:rPr lang="en-GB" b="1" dirty="0" smtClean="0"/>
              <a:t>Helping shape urban futures: </a:t>
            </a:r>
            <a:r>
              <a:rPr lang="en-GB" b="1" dirty="0" err="1" smtClean="0"/>
              <a:t>URBaNE</a:t>
            </a:r>
            <a:endParaRPr lang="en-GB" b="1" dirty="0"/>
          </a:p>
        </p:txBody>
      </p:sp>
      <p:sp>
        <p:nvSpPr>
          <p:cNvPr id="3" name="Content Placeholder 2"/>
          <p:cNvSpPr>
            <a:spLocks noGrp="1"/>
          </p:cNvSpPr>
          <p:nvPr>
            <p:ph idx="1"/>
          </p:nvPr>
        </p:nvSpPr>
        <p:spPr>
          <a:xfrm>
            <a:off x="378680" y="1202263"/>
            <a:ext cx="3708552" cy="5127593"/>
          </a:xfrm>
        </p:spPr>
        <p:txBody>
          <a:bodyPr/>
          <a:lstStyle/>
          <a:p>
            <a:r>
              <a:rPr lang="en-GB" altLang="en-US" sz="1600" dirty="0" smtClean="0"/>
              <a:t>Sign up to NERA for free at </a:t>
            </a:r>
            <a:r>
              <a:rPr lang="en-GB" altLang="en-US" sz="1600" dirty="0" smtClean="0">
                <a:hlinkClick r:id="rId3"/>
              </a:rPr>
              <a:t>www.urbaneweb.org.uk</a:t>
            </a:r>
            <a:endParaRPr lang="en-GB" altLang="en-US" sz="1600" dirty="0" smtClean="0"/>
          </a:p>
          <a:p>
            <a:r>
              <a:rPr lang="en-GB" altLang="en-US" sz="1600" dirty="0" smtClean="0"/>
              <a:t>Register your details to get free access to our collection</a:t>
            </a:r>
          </a:p>
          <a:p>
            <a:r>
              <a:rPr lang="en-GB" altLang="en-US" sz="1600" dirty="0" smtClean="0"/>
              <a:t>&gt;250 documents archived; 100 documents available online</a:t>
            </a:r>
          </a:p>
          <a:p>
            <a:r>
              <a:rPr lang="en-GB" altLang="en-US" sz="1600" dirty="0" smtClean="0"/>
              <a:t>New web site being created at </a:t>
            </a:r>
            <a:r>
              <a:rPr lang="en-GB" altLang="en-US" sz="1600" dirty="0" smtClean="0">
                <a:hlinkClick r:id="rId4"/>
              </a:rPr>
              <a:t>www.NEregenarchive.online</a:t>
            </a:r>
            <a:endParaRPr lang="en-GB" altLang="en-US" sz="1600" dirty="0" smtClean="0"/>
          </a:p>
          <a:p>
            <a:pPr marL="0" indent="0">
              <a:buNone/>
            </a:pPr>
            <a:r>
              <a:rPr lang="en-GB" altLang="en-US" sz="1600" dirty="0" smtClean="0"/>
              <a:t>Collection comprises:</a:t>
            </a:r>
          </a:p>
          <a:p>
            <a:pPr marL="400050" lvl="1" indent="0">
              <a:buNone/>
            </a:pPr>
            <a:r>
              <a:rPr lang="en-GB" altLang="en-US" sz="1600" dirty="0" smtClean="0"/>
              <a:t>Bridging </a:t>
            </a:r>
            <a:r>
              <a:rPr lang="en-GB" altLang="en-US" sz="1600" dirty="0"/>
              <a:t>Newcastle Gateshead </a:t>
            </a:r>
            <a:r>
              <a:rPr lang="en-GB" altLang="en-US" sz="1600" dirty="0" smtClean="0"/>
              <a:t>Housing </a:t>
            </a:r>
            <a:r>
              <a:rPr lang="en-GB" altLang="en-US" sz="1600" dirty="0"/>
              <a:t>Market Renewal </a:t>
            </a:r>
            <a:r>
              <a:rPr lang="en-GB" altLang="en-US" sz="1600" dirty="0" smtClean="0"/>
              <a:t>Pathfinder </a:t>
            </a:r>
            <a:endParaRPr lang="en-GB" altLang="en-US" sz="1600" dirty="0"/>
          </a:p>
          <a:p>
            <a:pPr marL="400050" lvl="1" indent="0">
              <a:buNone/>
            </a:pPr>
            <a:r>
              <a:rPr lang="en-GB" altLang="en-US" sz="1600" dirty="0"/>
              <a:t>Grainger Town Partnership </a:t>
            </a:r>
            <a:endParaRPr lang="en-GB" altLang="en-US" sz="1600" dirty="0" smtClean="0"/>
          </a:p>
          <a:p>
            <a:pPr marL="400050" lvl="1" indent="0">
              <a:buNone/>
            </a:pPr>
            <a:r>
              <a:rPr lang="en-GB" altLang="en-US" sz="1600" dirty="0" smtClean="0"/>
              <a:t>Sustainable </a:t>
            </a:r>
            <a:r>
              <a:rPr lang="en-GB" altLang="en-US" sz="1600" dirty="0"/>
              <a:t>Cities Research </a:t>
            </a:r>
            <a:r>
              <a:rPr lang="en-GB" altLang="en-US" sz="1600" dirty="0" smtClean="0"/>
              <a:t>Institute</a:t>
            </a:r>
            <a:endParaRPr lang="en-GB" altLang="en-US" sz="1600" dirty="0"/>
          </a:p>
          <a:p>
            <a:pPr marL="400050" lvl="1" indent="0">
              <a:buNone/>
            </a:pPr>
            <a:r>
              <a:rPr lang="en-GB" altLang="en-US" sz="1600" dirty="0"/>
              <a:t>Sunderland ARC Urban Regeneration </a:t>
            </a:r>
            <a:r>
              <a:rPr lang="en-GB" altLang="en-US" sz="1600" dirty="0" smtClean="0"/>
              <a:t>Company </a:t>
            </a:r>
            <a:endParaRPr lang="en-GB" altLang="en-US" sz="1600" dirty="0"/>
          </a:p>
          <a:p>
            <a:pPr marL="400050" lvl="1" indent="0">
              <a:buNone/>
            </a:pPr>
            <a:r>
              <a:rPr lang="en-GB" altLang="en-US" sz="1600" dirty="0"/>
              <a:t>Tyne and Wear Development Corporation </a:t>
            </a:r>
            <a:endParaRPr lang="en-GB" altLang="en-US" sz="1600" dirty="0" smtClean="0"/>
          </a:p>
          <a:p>
            <a:pPr marL="400050" lvl="1" indent="0">
              <a:buNone/>
            </a:pPr>
            <a:r>
              <a:rPr lang="en-GB" altLang="en-US" sz="1600" dirty="0" smtClean="0"/>
              <a:t>Project </a:t>
            </a:r>
            <a:r>
              <a:rPr lang="en-GB" altLang="en-US" sz="1600" dirty="0"/>
              <a:t>Genesis </a:t>
            </a:r>
            <a:r>
              <a:rPr lang="en-GB" altLang="en-US" sz="1600" dirty="0" err="1" smtClean="0"/>
              <a:t>Consett</a:t>
            </a:r>
            <a:endParaRPr lang="en-GB" altLang="en-US" sz="1600" dirty="0" smtClean="0"/>
          </a:p>
          <a:p>
            <a:pPr marL="400050" lvl="1" indent="0">
              <a:buNone/>
            </a:pPr>
            <a:r>
              <a:rPr lang="en-GB" altLang="en-US" sz="1600" dirty="0" smtClean="0"/>
              <a:t>Newcastle/Gateshead Quays</a:t>
            </a:r>
            <a:endParaRPr lang="en-GB" sz="1600" dirty="0"/>
          </a:p>
        </p:txBody>
      </p:sp>
      <p:pic>
        <p:nvPicPr>
          <p:cNvPr id="12" name="Picture 1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3661" y="3705464"/>
            <a:ext cx="665034" cy="938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40430" y="3655463"/>
            <a:ext cx="654592" cy="928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3661" y="4770135"/>
            <a:ext cx="610776" cy="861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40430" y="4676100"/>
            <a:ext cx="654592" cy="923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9" descr="C:\Stuff\PGresearch\TWDC\Tyne and Wear Regeneration Carrousel 1\regen002.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491881" y="5652207"/>
            <a:ext cx="1081868" cy="710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53661" y="5665423"/>
            <a:ext cx="610776" cy="813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Content Placeholder 4"/>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5338736" y="1202263"/>
            <a:ext cx="3813696" cy="5655738"/>
          </a:xfrm>
          <a:prstGeom prst="rect">
            <a:avLst/>
          </a:prstGeom>
          <a:noFill/>
          <a:ln w="9525">
            <a:noFill/>
            <a:miter lim="800000"/>
            <a:headEnd/>
            <a:tailEnd/>
          </a:ln>
        </p:spPr>
      </p:pic>
    </p:spTree>
    <p:extLst>
      <p:ext uri="{BB962C8B-B14F-4D97-AF65-F5344CB8AC3E}">
        <p14:creationId xmlns:p14="http://schemas.microsoft.com/office/powerpoint/2010/main" val="184881817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197" y="230734"/>
            <a:ext cx="8769908" cy="558402"/>
          </a:xfrm>
        </p:spPr>
        <p:txBody>
          <a:bodyPr>
            <a:noAutofit/>
          </a:bodyPr>
          <a:lstStyle/>
          <a:p>
            <a:pPr algn="l"/>
            <a:r>
              <a:rPr lang="en-GB" sz="2000" b="1" dirty="0" smtClean="0"/>
              <a:t>Links to Northumbria </a:t>
            </a:r>
            <a:r>
              <a:rPr lang="en-GB" sz="2000" b="1" dirty="0"/>
              <a:t>University Research &amp; Consultancy Groups</a:t>
            </a:r>
          </a:p>
        </p:txBody>
      </p:sp>
      <p:sp>
        <p:nvSpPr>
          <p:cNvPr id="3" name="Content Placeholder 2"/>
          <p:cNvSpPr>
            <a:spLocks noGrp="1"/>
          </p:cNvSpPr>
          <p:nvPr>
            <p:ph sz="half" idx="1"/>
          </p:nvPr>
        </p:nvSpPr>
        <p:spPr>
          <a:xfrm>
            <a:off x="529207" y="1336012"/>
            <a:ext cx="1954560" cy="4569371"/>
          </a:xfrm>
        </p:spPr>
        <p:txBody>
          <a:bodyPr/>
          <a:lstStyle/>
          <a:p>
            <a:pPr marL="0" indent="0" algn="r">
              <a:buNone/>
            </a:pPr>
            <a:r>
              <a:rPr lang="en-GB" sz="1800" dirty="0" err="1">
                <a:solidFill>
                  <a:srgbClr val="C00000"/>
                </a:solidFill>
              </a:rPr>
              <a:t>URBaNE</a:t>
            </a:r>
            <a:endParaRPr lang="en-GB" sz="1800" dirty="0">
              <a:solidFill>
                <a:srgbClr val="C00000"/>
              </a:solidFill>
            </a:endParaRPr>
          </a:p>
          <a:p>
            <a:pPr marL="0" indent="0" algn="r">
              <a:buNone/>
            </a:pPr>
            <a:endParaRPr lang="en-GB" sz="1800" dirty="0" smtClean="0">
              <a:solidFill>
                <a:srgbClr val="C00000"/>
              </a:solidFill>
            </a:endParaRPr>
          </a:p>
          <a:p>
            <a:pPr marL="0" indent="0" algn="r">
              <a:buNone/>
            </a:pPr>
            <a:r>
              <a:rPr lang="en-GB" sz="1800" dirty="0" smtClean="0">
                <a:solidFill>
                  <a:srgbClr val="C00000"/>
                </a:solidFill>
              </a:rPr>
              <a:t>NERA</a:t>
            </a:r>
            <a:endParaRPr lang="en-GB" sz="1800" dirty="0">
              <a:solidFill>
                <a:srgbClr val="C00000"/>
              </a:solidFill>
            </a:endParaRPr>
          </a:p>
          <a:p>
            <a:pPr marL="0" indent="0" algn="r">
              <a:buNone/>
            </a:pPr>
            <a:endParaRPr lang="en-GB" sz="1800" dirty="0">
              <a:solidFill>
                <a:srgbClr val="C00000"/>
              </a:solidFill>
            </a:endParaRPr>
          </a:p>
          <a:p>
            <a:pPr marL="0" indent="0" algn="r">
              <a:buNone/>
            </a:pPr>
            <a:r>
              <a:rPr lang="en-GB" sz="1800" dirty="0">
                <a:solidFill>
                  <a:srgbClr val="C00000"/>
                </a:solidFill>
              </a:rPr>
              <a:t>R3intelligence</a:t>
            </a:r>
          </a:p>
          <a:p>
            <a:pPr marL="0" indent="0" algn="r">
              <a:buNone/>
            </a:pPr>
            <a:endParaRPr lang="en-GB" sz="1800" dirty="0">
              <a:solidFill>
                <a:srgbClr val="C00000"/>
              </a:solidFill>
            </a:endParaRPr>
          </a:p>
          <a:p>
            <a:pPr marL="0" indent="0" algn="r">
              <a:spcBef>
                <a:spcPts val="0"/>
              </a:spcBef>
              <a:buNone/>
            </a:pPr>
            <a:r>
              <a:rPr lang="en-GB" sz="1800" dirty="0">
                <a:solidFill>
                  <a:srgbClr val="C00000"/>
                </a:solidFill>
              </a:rPr>
              <a:t>Virtual Reality &amp; Visualisation</a:t>
            </a:r>
          </a:p>
          <a:p>
            <a:pPr marL="0" indent="0" algn="r">
              <a:spcBef>
                <a:spcPts val="0"/>
              </a:spcBef>
              <a:buNone/>
            </a:pPr>
            <a:r>
              <a:rPr lang="en-GB" sz="1800" dirty="0">
                <a:solidFill>
                  <a:srgbClr val="C00000"/>
                </a:solidFill>
              </a:rPr>
              <a:t>including VNG</a:t>
            </a:r>
          </a:p>
          <a:p>
            <a:pPr marL="0" indent="0" algn="r">
              <a:buNone/>
            </a:pPr>
            <a:endParaRPr lang="en-GB" sz="1800" dirty="0">
              <a:solidFill>
                <a:srgbClr val="C00000"/>
              </a:solidFill>
            </a:endParaRPr>
          </a:p>
          <a:p>
            <a:pPr marL="0" indent="0" algn="r">
              <a:buNone/>
            </a:pPr>
            <a:r>
              <a:rPr lang="en-GB" sz="1800" dirty="0" smtClean="0">
                <a:solidFill>
                  <a:srgbClr val="C00000"/>
                </a:solidFill>
              </a:rPr>
              <a:t>BIM </a:t>
            </a:r>
            <a:r>
              <a:rPr lang="en-GB" sz="1800" dirty="0">
                <a:solidFill>
                  <a:srgbClr val="C00000"/>
                </a:solidFill>
              </a:rPr>
              <a:t>Academy</a:t>
            </a:r>
          </a:p>
          <a:p>
            <a:pPr marL="0" indent="0" algn="r">
              <a:buNone/>
            </a:pPr>
            <a:endParaRPr lang="en-GB" sz="1800" dirty="0">
              <a:solidFill>
                <a:srgbClr val="C00000"/>
              </a:solidFill>
            </a:endParaRPr>
          </a:p>
          <a:p>
            <a:pPr marL="0" indent="0" algn="r">
              <a:buNone/>
            </a:pPr>
            <a:r>
              <a:rPr lang="en-GB" sz="1800" dirty="0">
                <a:solidFill>
                  <a:srgbClr val="C00000"/>
                </a:solidFill>
              </a:rPr>
              <a:t>Digital Living	</a:t>
            </a:r>
            <a:endParaRPr lang="en-GB" sz="1800" dirty="0"/>
          </a:p>
        </p:txBody>
      </p:sp>
      <p:sp>
        <p:nvSpPr>
          <p:cNvPr id="9" name="Content Placeholder 8"/>
          <p:cNvSpPr>
            <a:spLocks noGrp="1"/>
          </p:cNvSpPr>
          <p:nvPr>
            <p:ph sz="half" idx="2"/>
          </p:nvPr>
        </p:nvSpPr>
        <p:spPr>
          <a:xfrm>
            <a:off x="2483768" y="833040"/>
            <a:ext cx="6465653" cy="4993039"/>
          </a:xfrm>
        </p:spPr>
        <p:txBody>
          <a:bodyPr/>
          <a:lstStyle/>
          <a:p>
            <a:pPr marL="0" indent="0">
              <a:buNone/>
            </a:pPr>
            <a:r>
              <a:rPr lang="en-GB" sz="1200" dirty="0"/>
              <a:t>Web: </a:t>
            </a:r>
            <a:r>
              <a:rPr lang="en-GB" sz="1200" dirty="0">
                <a:hlinkClick r:id="rId3"/>
              </a:rPr>
              <a:t>www.urbaneweb.org.uk</a:t>
            </a:r>
            <a:endParaRPr lang="en-GB" sz="1200" dirty="0"/>
          </a:p>
          <a:p>
            <a:pPr marL="0" indent="0">
              <a:buNone/>
            </a:pPr>
            <a:r>
              <a:rPr lang="en-GB" sz="1200" dirty="0"/>
              <a:t>Twitter: @</a:t>
            </a:r>
            <a:r>
              <a:rPr lang="en-GB" sz="1200" dirty="0" err="1"/>
              <a:t>urbaneregen</a:t>
            </a:r>
            <a:endParaRPr lang="en-GB" sz="1200" dirty="0"/>
          </a:p>
          <a:p>
            <a:pPr marL="0" indent="0">
              <a:buNone/>
            </a:pPr>
            <a:r>
              <a:rPr lang="en-GB" sz="1200" dirty="0"/>
              <a:t>Mail: </a:t>
            </a:r>
            <a:r>
              <a:rPr lang="en-GB" sz="1200" dirty="0">
                <a:hlinkClick r:id="rId4"/>
              </a:rPr>
              <a:t>paul.greenhalgh@northumbria.ac.uk</a:t>
            </a:r>
            <a:endParaRPr lang="en-GB" sz="1200" dirty="0"/>
          </a:p>
          <a:p>
            <a:pPr marL="0" indent="0">
              <a:buNone/>
            </a:pPr>
            <a:r>
              <a:rPr lang="en-GB" sz="1200" dirty="0" err="1"/>
              <a:t>Linkedin</a:t>
            </a:r>
            <a:r>
              <a:rPr lang="en-GB" sz="1200" dirty="0"/>
              <a:t>: </a:t>
            </a:r>
            <a:r>
              <a:rPr lang="en-GB" sz="1200" dirty="0">
                <a:hlinkClick r:id="rId5"/>
              </a:rPr>
              <a:t>https://uk.linkedin.com/in/paul-greenhalgh-80029018</a:t>
            </a:r>
            <a:endParaRPr lang="en-GB" sz="1200" dirty="0"/>
          </a:p>
          <a:p>
            <a:pPr marL="0" indent="0">
              <a:buNone/>
            </a:pPr>
            <a:endParaRPr lang="en-GB" sz="1200" dirty="0" smtClean="0"/>
          </a:p>
          <a:p>
            <a:pPr marL="0" indent="0">
              <a:buNone/>
            </a:pPr>
            <a:r>
              <a:rPr lang="en-GB" sz="1200" dirty="0" smtClean="0"/>
              <a:t>Sign up via: </a:t>
            </a:r>
            <a:r>
              <a:rPr lang="en-GB" sz="1200" dirty="0">
                <a:hlinkClick r:id="rId3"/>
              </a:rPr>
              <a:t>www.urbaneweb.org.uk</a:t>
            </a:r>
            <a:endParaRPr lang="en-GB" sz="1200" dirty="0"/>
          </a:p>
          <a:p>
            <a:pPr marL="0" indent="0">
              <a:buNone/>
            </a:pPr>
            <a:r>
              <a:rPr lang="en-GB" sz="1200" dirty="0" smtClean="0"/>
              <a:t>New dedicated web site being created at: </a:t>
            </a:r>
            <a:r>
              <a:rPr lang="en-GB" sz="1200" dirty="0" smtClean="0">
                <a:hlinkClick r:id="rId6"/>
              </a:rPr>
              <a:t>www.NEregenarchive.online</a:t>
            </a:r>
            <a:endParaRPr lang="en-GB" sz="1200" dirty="0" smtClean="0"/>
          </a:p>
          <a:p>
            <a:pPr marL="0" indent="0">
              <a:buNone/>
            </a:pPr>
            <a:r>
              <a:rPr lang="en-GB" sz="1200" dirty="0" smtClean="0"/>
              <a:t> </a:t>
            </a:r>
            <a:endParaRPr lang="en-GB" sz="1200" dirty="0"/>
          </a:p>
          <a:p>
            <a:pPr marL="0" indent="0">
              <a:buNone/>
            </a:pPr>
            <a:r>
              <a:rPr lang="en-GB" sz="1200" dirty="0"/>
              <a:t>Web: </a:t>
            </a:r>
            <a:r>
              <a:rPr lang="en-GB" sz="1200" dirty="0">
                <a:hlinkClick r:id="rId7"/>
              </a:rPr>
              <a:t>www.R3Intelligence.co.uk</a:t>
            </a:r>
            <a:endParaRPr lang="en-GB" sz="1200" dirty="0"/>
          </a:p>
          <a:p>
            <a:pPr marL="0" indent="0">
              <a:buNone/>
            </a:pPr>
            <a:r>
              <a:rPr lang="en-GB" sz="1200" dirty="0"/>
              <a:t>Twitter: @r3intelligence</a:t>
            </a:r>
          </a:p>
          <a:p>
            <a:pPr marL="0" indent="0">
              <a:buNone/>
            </a:pPr>
            <a:endParaRPr lang="en-GB" sz="1200" dirty="0"/>
          </a:p>
          <a:p>
            <a:pPr marL="0" indent="0">
              <a:buNone/>
            </a:pPr>
            <a:r>
              <a:rPr lang="en-GB" sz="1200" dirty="0"/>
              <a:t>Web: </a:t>
            </a:r>
            <a:r>
              <a:rPr lang="en-GB" sz="1200" dirty="0">
                <a:hlinkClick r:id="rId8"/>
              </a:rPr>
              <a:t>https://www.northumbria.ac.uk/about-us/academic-departments/architecture-and-built-environment/research/virtual-reality-visualisation/</a:t>
            </a:r>
            <a:endParaRPr lang="en-GB" sz="1200" dirty="0"/>
          </a:p>
          <a:p>
            <a:pPr>
              <a:buNone/>
            </a:pPr>
            <a:r>
              <a:rPr lang="en-GB" sz="1200" dirty="0"/>
              <a:t>Twitter: @</a:t>
            </a:r>
            <a:r>
              <a:rPr lang="en-GB" sz="1200" dirty="0" err="1"/>
              <a:t>NorthumbriaVRV</a:t>
            </a:r>
            <a:endParaRPr lang="en-GB" sz="1200" dirty="0"/>
          </a:p>
          <a:p>
            <a:pPr>
              <a:buNone/>
            </a:pPr>
            <a:r>
              <a:rPr lang="en-GB" sz="1200" dirty="0" err="1"/>
              <a:t>Showreel</a:t>
            </a:r>
            <a:r>
              <a:rPr lang="en-GB" sz="1200" dirty="0"/>
              <a:t>: </a:t>
            </a:r>
            <a:r>
              <a:rPr lang="en-GB" sz="1200" u="sng" dirty="0">
                <a:hlinkClick r:id="rId9"/>
              </a:rPr>
              <a:t>https://www.youtube.com/watch?v=7tiXqqb26Wo</a:t>
            </a:r>
            <a:endParaRPr lang="en-GB" sz="1200" u="sng" dirty="0"/>
          </a:p>
          <a:p>
            <a:pPr marL="0" indent="0">
              <a:buNone/>
            </a:pPr>
            <a:endParaRPr lang="en-GB" sz="1200" dirty="0"/>
          </a:p>
          <a:p>
            <a:pPr marL="0" indent="0">
              <a:buNone/>
            </a:pPr>
            <a:r>
              <a:rPr lang="en-GB" sz="1200" dirty="0"/>
              <a:t>Web: </a:t>
            </a:r>
            <a:r>
              <a:rPr lang="en-GB" sz="1200" dirty="0">
                <a:hlinkClick r:id="rId10"/>
              </a:rPr>
              <a:t>http://www.bimacademy.global/</a:t>
            </a:r>
            <a:r>
              <a:rPr lang="en-GB" sz="1200" dirty="0"/>
              <a:t> </a:t>
            </a:r>
          </a:p>
          <a:p>
            <a:pPr marL="0" indent="0">
              <a:buNone/>
            </a:pPr>
            <a:r>
              <a:rPr lang="en-GB" sz="1200" dirty="0"/>
              <a:t>Twitter: @</a:t>
            </a:r>
            <a:r>
              <a:rPr lang="en-GB" sz="1200" dirty="0" err="1"/>
              <a:t>bimacademy</a:t>
            </a:r>
            <a:endParaRPr lang="en-GB" sz="1200" dirty="0"/>
          </a:p>
          <a:p>
            <a:pPr marL="0" indent="0">
              <a:buNone/>
            </a:pPr>
            <a:endParaRPr lang="en-GB" sz="1200" dirty="0"/>
          </a:p>
          <a:p>
            <a:pPr marL="0" indent="0">
              <a:buNone/>
            </a:pPr>
            <a:r>
              <a:rPr lang="en-GB" sz="1200" dirty="0"/>
              <a:t>Web: </a:t>
            </a:r>
            <a:r>
              <a:rPr lang="en-GB" sz="1200" dirty="0">
                <a:hlinkClick r:id="rId11"/>
              </a:rPr>
              <a:t>https://www.northumbria.ac.uk/research/changing-challenging-world/shaping-cities-with-digital-technology/</a:t>
            </a:r>
            <a:r>
              <a:rPr lang="en-GB" sz="1200" dirty="0"/>
              <a:t> </a:t>
            </a:r>
          </a:p>
          <a:p>
            <a:pPr marL="0" indent="0">
              <a:buNone/>
            </a:pPr>
            <a:endParaRPr lang="en-GB" sz="1200" dirty="0"/>
          </a:p>
          <a:p>
            <a:pPr>
              <a:buNone/>
            </a:pPr>
            <a:endParaRPr lang="en-GB" sz="1400" dirty="0"/>
          </a:p>
          <a:p>
            <a:pPr marL="0" indent="0">
              <a:buNone/>
            </a:pPr>
            <a:endParaRPr lang="en-GB" sz="1400" dirty="0"/>
          </a:p>
          <a:p>
            <a:pPr marL="0" indent="0">
              <a:buNone/>
            </a:pPr>
            <a:endParaRPr lang="en-GB" sz="1400" dirty="0"/>
          </a:p>
        </p:txBody>
      </p:sp>
      <p:pic>
        <p:nvPicPr>
          <p:cNvPr id="4" name="Picture 2"/>
          <p:cNvPicPr>
            <a:picLocks noChangeAspect="1" noChangeArrowheads="1"/>
          </p:cNvPicPr>
          <p:nvPr/>
        </p:nvPicPr>
        <p:blipFill>
          <a:blip r:embed="rId12"/>
          <a:srcRect t="26475" b="41373"/>
          <a:stretch>
            <a:fillRect/>
          </a:stretch>
        </p:blipFill>
        <p:spPr bwMode="auto">
          <a:xfrm>
            <a:off x="5175362" y="2564904"/>
            <a:ext cx="3740563" cy="588792"/>
          </a:xfrm>
          <a:prstGeom prst="rect">
            <a:avLst/>
          </a:prstGeom>
          <a:noFill/>
          <a:ln w="9525">
            <a:noFill/>
            <a:miter lim="800000"/>
            <a:headEnd/>
            <a:tailEnd/>
          </a:ln>
          <a:effectLst/>
        </p:spPr>
      </p:pic>
      <p:pic>
        <p:nvPicPr>
          <p:cNvPr id="5" name="Picture 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327342" y="965503"/>
            <a:ext cx="1482034" cy="741017"/>
          </a:xfrm>
          <a:prstGeom prst="rect">
            <a:avLst/>
          </a:prstGeom>
        </p:spPr>
      </p:pic>
      <p:pic>
        <p:nvPicPr>
          <p:cNvPr id="6" name="Picture 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300192" y="4313296"/>
            <a:ext cx="2509184" cy="605156"/>
          </a:xfrm>
          <a:prstGeom prst="rect">
            <a:avLst/>
          </a:prstGeom>
        </p:spPr>
      </p:pic>
    </p:spTree>
  </p:cSld>
  <p:clrMapOvr>
    <a:masterClrMapping/>
  </p:clrMapOvr>
  <p:transition spd="med">
    <p:pull/>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43608" y="2420888"/>
            <a:ext cx="7128792" cy="1015663"/>
          </a:xfrm>
          <a:prstGeom prst="rect">
            <a:avLst/>
          </a:prstGeom>
          <a:noFill/>
        </p:spPr>
        <p:txBody>
          <a:bodyPr wrap="square" rtlCol="0">
            <a:spAutoFit/>
          </a:bodyPr>
          <a:lstStyle/>
          <a:p>
            <a:pPr algn="ctr"/>
            <a:r>
              <a:rPr lang="en-GB" sz="6000" dirty="0">
                <a:latin typeface="Batang" panose="02030600000101010101" pitchFamily="18" charset="-127"/>
                <a:ea typeface="Batang" panose="02030600000101010101" pitchFamily="18" charset="-127"/>
              </a:rPr>
              <a:t>Thank you</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76056" y="5984688"/>
            <a:ext cx="1482034" cy="741017"/>
          </a:xfrm>
          <a:prstGeom prst="rect">
            <a:avLst/>
          </a:prstGeom>
        </p:spPr>
      </p:pic>
      <p:pic>
        <p:nvPicPr>
          <p:cNvPr id="5" name="Picture 2"/>
          <p:cNvPicPr>
            <a:picLocks noChangeAspect="1" noChangeArrowheads="1"/>
          </p:cNvPicPr>
          <p:nvPr/>
        </p:nvPicPr>
        <p:blipFill>
          <a:blip r:embed="rId4"/>
          <a:srcRect t="26475" b="41373"/>
          <a:stretch>
            <a:fillRect/>
          </a:stretch>
        </p:blipFill>
        <p:spPr bwMode="auto">
          <a:xfrm>
            <a:off x="466301" y="5972202"/>
            <a:ext cx="4117163" cy="648072"/>
          </a:xfrm>
          <a:prstGeom prst="rect">
            <a:avLst/>
          </a:prstGeom>
          <a:noFill/>
          <a:ln w="9525">
            <a:noFill/>
            <a:miter lim="800000"/>
            <a:headEnd/>
            <a:tailEnd/>
          </a:ln>
          <a:effectLst/>
        </p:spPr>
      </p:pic>
    </p:spTree>
    <p:extLst>
      <p:ext uri="{BB962C8B-B14F-4D97-AF65-F5344CB8AC3E}">
        <p14:creationId xmlns:p14="http://schemas.microsoft.com/office/powerpoint/2010/main" val="136550652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sz="4000" b="1" dirty="0"/>
              <a:t>Triple bottom line of sustainable development and regeneration</a:t>
            </a:r>
          </a:p>
        </p:txBody>
      </p:sp>
      <p:pic>
        <p:nvPicPr>
          <p:cNvPr id="6" name="Content Placeholder 5"/>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539552" y="1934536"/>
            <a:ext cx="3281377" cy="3240360"/>
          </a:xfrm>
        </p:spPr>
      </p:pic>
      <p:sp>
        <p:nvSpPr>
          <p:cNvPr id="9" name="TextBox 8"/>
          <p:cNvSpPr txBox="1"/>
          <p:nvPr/>
        </p:nvSpPr>
        <p:spPr>
          <a:xfrm>
            <a:off x="3152349" y="1665675"/>
            <a:ext cx="1512168" cy="646331"/>
          </a:xfrm>
          <a:prstGeom prst="rect">
            <a:avLst/>
          </a:prstGeom>
          <a:noFill/>
        </p:spPr>
        <p:txBody>
          <a:bodyPr wrap="square" rtlCol="0">
            <a:spAutoFit/>
          </a:bodyPr>
          <a:lstStyle/>
          <a:p>
            <a:r>
              <a:rPr lang="en-GB" dirty="0"/>
              <a:t>Sustainability Sweet spot</a:t>
            </a:r>
          </a:p>
        </p:txBody>
      </p:sp>
      <p:cxnSp>
        <p:nvCxnSpPr>
          <p:cNvPr id="11" name="Straight Arrow Connector 10"/>
          <p:cNvCxnSpPr/>
          <p:nvPr/>
        </p:nvCxnSpPr>
        <p:spPr>
          <a:xfrm flipH="1">
            <a:off x="2267744" y="2312006"/>
            <a:ext cx="936104" cy="11187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64517" y="2757316"/>
            <a:ext cx="3705880" cy="2445014"/>
          </a:xfrm>
          <a:prstGeom prst="rect">
            <a:avLst/>
          </a:prstGeom>
        </p:spPr>
      </p:pic>
      <p:sp>
        <p:nvSpPr>
          <p:cNvPr id="10" name="TextBox 9"/>
          <p:cNvSpPr txBox="1"/>
          <p:nvPr/>
        </p:nvSpPr>
        <p:spPr>
          <a:xfrm>
            <a:off x="7380312" y="1795997"/>
            <a:ext cx="1656184" cy="1200329"/>
          </a:xfrm>
          <a:prstGeom prst="rect">
            <a:avLst/>
          </a:prstGeom>
          <a:noFill/>
        </p:spPr>
        <p:txBody>
          <a:bodyPr wrap="square" rtlCol="0">
            <a:spAutoFit/>
          </a:bodyPr>
          <a:lstStyle/>
          <a:p>
            <a:r>
              <a:rPr lang="en-GB" dirty="0"/>
              <a:t>If one of the legs on the stool is missing it will fall over</a:t>
            </a:r>
          </a:p>
        </p:txBody>
      </p:sp>
    </p:spTree>
    <p:extLst>
      <p:ext uri="{BB962C8B-B14F-4D97-AF65-F5344CB8AC3E}">
        <p14:creationId xmlns:p14="http://schemas.microsoft.com/office/powerpoint/2010/main" val="998665289"/>
      </p:ext>
    </p:extLst>
  </p:cSld>
  <p:clrMapOvr>
    <a:masterClrMapping/>
  </p:clrMapOvr>
  <p:transition spd="med">
    <p:pull/>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6843378"/>
          </a:xfrm>
          <a:prstGeom prst="rect">
            <a:avLst/>
          </a:prstGeom>
        </p:spPr>
      </p:pic>
    </p:spTree>
    <p:extLst>
      <p:ext uri="{BB962C8B-B14F-4D97-AF65-F5344CB8AC3E}">
        <p14:creationId xmlns:p14="http://schemas.microsoft.com/office/powerpoint/2010/main" val="336936763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GB" dirty="0" smtClean="0"/>
              <a:t>5 Decades of UK </a:t>
            </a:r>
            <a:r>
              <a:rPr lang="en-GB" dirty="0"/>
              <a:t>urban </a:t>
            </a:r>
            <a:r>
              <a:rPr lang="en-GB" dirty="0" smtClean="0"/>
              <a:t>policy </a:t>
            </a:r>
            <a:endParaRPr lang="en-GB" dirty="0"/>
          </a:p>
        </p:txBody>
      </p:sp>
      <p:sp>
        <p:nvSpPr>
          <p:cNvPr id="3" name="Content Placeholder 2"/>
          <p:cNvSpPr>
            <a:spLocks noGrp="1"/>
          </p:cNvSpPr>
          <p:nvPr>
            <p:ph idx="1"/>
          </p:nvPr>
        </p:nvSpPr>
        <p:spPr>
          <a:xfrm>
            <a:off x="457200" y="1268761"/>
            <a:ext cx="5554960" cy="4248472"/>
          </a:xfrm>
        </p:spPr>
        <p:txBody>
          <a:bodyPr/>
          <a:lstStyle/>
          <a:p>
            <a:pPr marL="0" indent="0">
              <a:buNone/>
            </a:pPr>
            <a:r>
              <a:rPr lang="en-GB" sz="1800" dirty="0" smtClean="0"/>
              <a:t>1960s: Revitalisation - Urban Programme</a:t>
            </a:r>
          </a:p>
          <a:p>
            <a:pPr marL="0" indent="0">
              <a:buNone/>
            </a:pPr>
            <a:r>
              <a:rPr lang="en-GB" sz="1800" dirty="0" smtClean="0"/>
              <a:t>1970s: Renewal – Inner Cities Programme</a:t>
            </a:r>
            <a:endParaRPr lang="en-GB" sz="1800" dirty="0" smtClean="0"/>
          </a:p>
          <a:p>
            <a:pPr marL="0" indent="0">
              <a:buNone/>
            </a:pPr>
            <a:r>
              <a:rPr lang="en-GB" sz="1800" dirty="0" smtClean="0"/>
              <a:t>1980s</a:t>
            </a:r>
            <a:r>
              <a:rPr lang="en-GB" sz="1800" dirty="0"/>
              <a:t>: Redevelopment - Property-led regeneration</a:t>
            </a:r>
          </a:p>
          <a:p>
            <a:r>
              <a:rPr lang="en-GB" sz="1600" dirty="0"/>
              <a:t>Enterprise Zones</a:t>
            </a:r>
          </a:p>
          <a:p>
            <a:r>
              <a:rPr lang="en-GB" sz="1600" dirty="0"/>
              <a:t>Urban Development Corporations: pump priming</a:t>
            </a:r>
          </a:p>
          <a:p>
            <a:r>
              <a:rPr lang="en-GB" sz="1600" dirty="0"/>
              <a:t>Grant based regimes: market led gap funding</a:t>
            </a:r>
          </a:p>
          <a:p>
            <a:r>
              <a:rPr lang="en-GB" sz="1600" dirty="0"/>
              <a:t>Reclamation of derelict land</a:t>
            </a:r>
          </a:p>
          <a:p>
            <a:pPr marL="0" indent="0">
              <a:buNone/>
            </a:pPr>
            <a:r>
              <a:rPr lang="en-GB" sz="1800" dirty="0" smtClean="0"/>
              <a:t>1990s</a:t>
            </a:r>
            <a:r>
              <a:rPr lang="en-GB" sz="1800" dirty="0"/>
              <a:t>: Regeneration - Partnership Based Approach</a:t>
            </a:r>
          </a:p>
          <a:p>
            <a:r>
              <a:rPr lang="en-GB" sz="1600" dirty="0"/>
              <a:t>Holistic area based regeneration</a:t>
            </a:r>
          </a:p>
          <a:p>
            <a:r>
              <a:rPr lang="en-GB" sz="1600" dirty="0"/>
              <a:t>City Challenge &amp; Single Regeneration Budget</a:t>
            </a:r>
          </a:p>
          <a:p>
            <a:r>
              <a:rPr lang="en-GB" sz="1600" dirty="0"/>
              <a:t>English Partnerships</a:t>
            </a:r>
          </a:p>
          <a:p>
            <a:pPr marL="0" indent="0">
              <a:buNone/>
            </a:pPr>
            <a:r>
              <a:rPr lang="en-GB" sz="1800" dirty="0" smtClean="0"/>
              <a:t>2000s</a:t>
            </a:r>
            <a:r>
              <a:rPr lang="en-GB" sz="1800" dirty="0"/>
              <a:t>: Renaissance - Neighbourhood &amp; Community</a:t>
            </a:r>
          </a:p>
          <a:p>
            <a:r>
              <a:rPr lang="en-GB" sz="1600" dirty="0"/>
              <a:t>New Deal for Communities &amp; Neighbourhood Renewal</a:t>
            </a:r>
          </a:p>
          <a:p>
            <a:r>
              <a:rPr lang="en-GB" sz="1600" dirty="0"/>
              <a:t>Housing Market Renewal (North &amp; Midlands)</a:t>
            </a:r>
          </a:p>
          <a:p>
            <a:r>
              <a:rPr lang="en-GB" sz="1600" dirty="0"/>
              <a:t>Sustainable Communities (South East)</a:t>
            </a:r>
          </a:p>
          <a:p>
            <a:r>
              <a:rPr lang="en-GB" sz="1600" dirty="0"/>
              <a:t>Compact city &amp; mixed use development</a:t>
            </a:r>
          </a:p>
          <a:p>
            <a:pPr marL="0" indent="0">
              <a:buNone/>
            </a:pPr>
            <a:endParaRPr lang="en-GB" sz="2000" dirty="0"/>
          </a:p>
        </p:txBody>
      </p:sp>
      <p:pic>
        <p:nvPicPr>
          <p:cNvPr id="1028" name="Picture 4" descr="Image result for london docklands canary wharf">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80015" y="1265788"/>
            <a:ext cx="2141509" cy="10081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28811" y="2059829"/>
            <a:ext cx="1950955" cy="1440160"/>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84667" y="3366449"/>
            <a:ext cx="1979712" cy="1286462"/>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80611" y="5373216"/>
            <a:ext cx="1008112" cy="999640"/>
          </a:xfrm>
          <a:prstGeom prst="rect">
            <a:avLst/>
          </a:prstGeom>
        </p:spPr>
      </p:pic>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85784" y="4364311"/>
            <a:ext cx="2348544" cy="1152922"/>
          </a:xfrm>
          <a:prstGeom prst="rect">
            <a:avLst/>
          </a:prstGeom>
        </p:spPr>
      </p:pic>
    </p:spTree>
    <p:extLst>
      <p:ext uri="{BB962C8B-B14F-4D97-AF65-F5344CB8AC3E}">
        <p14:creationId xmlns:p14="http://schemas.microsoft.com/office/powerpoint/2010/main" val="18694487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7" y="274638"/>
            <a:ext cx="8496945" cy="850900"/>
          </a:xfrm>
        </p:spPr>
        <p:txBody>
          <a:bodyPr>
            <a:normAutofit/>
          </a:bodyPr>
          <a:lstStyle/>
          <a:p>
            <a:pPr algn="l"/>
            <a:r>
              <a:rPr lang="en-GB" sz="3000" b="1" dirty="0" err="1"/>
              <a:t>Byker</a:t>
            </a:r>
            <a:r>
              <a:rPr lang="en-GB" sz="3000" b="1" dirty="0"/>
              <a:t> Estate, Newcastle East </a:t>
            </a:r>
            <a:r>
              <a:rPr lang="en-GB" sz="3000" b="1" dirty="0" smtClean="0"/>
              <a:t>End (1960-70s)</a:t>
            </a:r>
            <a:endParaRPr lang="en-GB" sz="3000" b="1" dirty="0"/>
          </a:p>
        </p:txBody>
      </p:sp>
      <p:sp>
        <p:nvSpPr>
          <p:cNvPr id="3" name="Content Placeholder 2"/>
          <p:cNvSpPr>
            <a:spLocks noGrp="1"/>
          </p:cNvSpPr>
          <p:nvPr>
            <p:ph idx="1"/>
          </p:nvPr>
        </p:nvSpPr>
        <p:spPr>
          <a:xfrm>
            <a:off x="323528" y="1125538"/>
            <a:ext cx="5112568" cy="5000626"/>
          </a:xfrm>
        </p:spPr>
        <p:txBody>
          <a:bodyPr/>
          <a:lstStyle/>
          <a:p>
            <a:r>
              <a:rPr lang="en-GB" sz="2000" dirty="0"/>
              <a:t>Demolition of terraces housing 12000 people</a:t>
            </a:r>
          </a:p>
          <a:p>
            <a:r>
              <a:rPr lang="en-GB" sz="2000" dirty="0"/>
              <a:t>Comprehensive redevelopment for 9000</a:t>
            </a:r>
          </a:p>
          <a:p>
            <a:r>
              <a:rPr lang="en-GB" sz="2000" dirty="0"/>
              <a:t>Architect Ralph Erskine appointed (also did Greenwich Millennium Village)</a:t>
            </a:r>
          </a:p>
          <a:p>
            <a:r>
              <a:rPr lang="en-GB" sz="2000" dirty="0"/>
              <a:t>Traffic free enclaves created</a:t>
            </a:r>
          </a:p>
          <a:p>
            <a:r>
              <a:rPr lang="en-GB" sz="2000" dirty="0"/>
              <a:t>Community retention strategy deemed to have failed (see Peter </a:t>
            </a:r>
            <a:r>
              <a:rPr lang="en-GB" sz="2000" dirty="0" err="1"/>
              <a:t>Malpass</a:t>
            </a:r>
            <a:r>
              <a:rPr lang="en-GB" sz="2000" dirty="0"/>
              <a:t>’ study)</a:t>
            </a:r>
          </a:p>
          <a:p>
            <a:r>
              <a:rPr lang="en-GB" sz="2000" dirty="0"/>
              <a:t>Decline; protection; renaissance</a:t>
            </a:r>
          </a:p>
        </p:txBody>
      </p:sp>
      <p:pic>
        <p:nvPicPr>
          <p:cNvPr id="1028" name="Picture 4" descr="https://upload.wikimedia.org/wikipedia/commons/1/1f/Byker%2C_Newcastle%2C_September_1970_cropped.jpg?151032135965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36096" y="1125539"/>
            <a:ext cx="3498678" cy="225240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upload.wikimedia.org/wikipedia/commons/thumb/0/01/Erskine_stadsdel_Byker.jpg/1280px-Erskine_stadsdel_Byke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527" y="4308119"/>
            <a:ext cx="2301497" cy="176388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byker aerial photograph"/>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36097" y="3512434"/>
            <a:ext cx="3498678" cy="233245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Related imag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99701" y="4259963"/>
            <a:ext cx="2201987" cy="18142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8007816"/>
      </p:ext>
    </p:extLst>
  </p:cSld>
  <p:clrMapOvr>
    <a:masterClrMapping/>
  </p:clrMapOvr>
  <p:transition spd="med">
    <p:pull/>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96136" y="3645024"/>
            <a:ext cx="3260254" cy="4363358"/>
          </a:xfrm>
        </p:spPr>
        <p:txBody>
          <a:bodyPr/>
          <a:lstStyle/>
          <a:p>
            <a:r>
              <a:rPr lang="en-GB" sz="1800" dirty="0" smtClean="0"/>
              <a:t>Industrial legacy of Rivers </a:t>
            </a:r>
            <a:r>
              <a:rPr lang="en-GB" sz="1800" dirty="0"/>
              <a:t>Tyne &amp; </a:t>
            </a:r>
            <a:r>
              <a:rPr lang="en-GB" sz="1800" dirty="0" smtClean="0"/>
              <a:t>Wear</a:t>
            </a:r>
            <a:endParaRPr lang="en-GB" sz="1800" dirty="0"/>
          </a:p>
          <a:p>
            <a:r>
              <a:rPr lang="en-GB" sz="1800" dirty="0"/>
              <a:t>Transition to post industrial economy</a:t>
            </a:r>
          </a:p>
          <a:p>
            <a:r>
              <a:rPr lang="en-GB" sz="1800" dirty="0"/>
              <a:t>Economic restructuring; </a:t>
            </a:r>
            <a:r>
              <a:rPr lang="en-GB" sz="1800" dirty="0" smtClean="0"/>
              <a:t>flagship projects</a:t>
            </a:r>
          </a:p>
          <a:p>
            <a:r>
              <a:rPr lang="en-GB" sz="1800" dirty="0" smtClean="0"/>
              <a:t>physical redevelopment</a:t>
            </a:r>
            <a:r>
              <a:rPr lang="en-GB" sz="1800" dirty="0"/>
              <a:t> </a:t>
            </a:r>
            <a:r>
              <a:rPr lang="en-GB" sz="1800" dirty="0" smtClean="0"/>
              <a:t>&amp;</a:t>
            </a:r>
            <a:r>
              <a:rPr lang="en-GB" sz="1800" dirty="0" smtClean="0"/>
              <a:t> regeneration</a:t>
            </a:r>
            <a:endParaRPr lang="en-GB" sz="18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34179" y="0"/>
            <a:ext cx="6074400" cy="3493652"/>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602" y="2996952"/>
            <a:ext cx="5577452" cy="3933056"/>
          </a:xfrm>
          <a:prstGeom prst="rect">
            <a:avLst/>
          </a:prstGeom>
        </p:spPr>
      </p:pic>
      <p:sp>
        <p:nvSpPr>
          <p:cNvPr id="6" name="TextBox 5"/>
          <p:cNvSpPr txBox="1"/>
          <p:nvPr/>
        </p:nvSpPr>
        <p:spPr>
          <a:xfrm>
            <a:off x="198268" y="25756"/>
            <a:ext cx="2823939" cy="2800767"/>
          </a:xfrm>
          <a:prstGeom prst="rect">
            <a:avLst/>
          </a:prstGeom>
          <a:noFill/>
        </p:spPr>
        <p:txBody>
          <a:bodyPr wrap="square" rtlCol="0">
            <a:spAutoFit/>
          </a:bodyPr>
          <a:lstStyle/>
          <a:p>
            <a:r>
              <a:rPr lang="en-GB" sz="3200" b="1" dirty="0" smtClean="0"/>
              <a:t>1980-90s</a:t>
            </a:r>
          </a:p>
          <a:p>
            <a:r>
              <a:rPr lang="en-GB" dirty="0"/>
              <a:t>TWDC </a:t>
            </a:r>
            <a:r>
              <a:rPr lang="en-GB" dirty="0" smtClean="0"/>
              <a:t>1987-1998</a:t>
            </a:r>
          </a:p>
          <a:p>
            <a:endParaRPr lang="en-GB" dirty="0"/>
          </a:p>
          <a:p>
            <a:r>
              <a:rPr lang="en-GB" dirty="0" smtClean="0"/>
              <a:t>Urban </a:t>
            </a:r>
            <a:r>
              <a:rPr lang="en-GB" dirty="0"/>
              <a:t>Development Area (UDA) delineated by </a:t>
            </a:r>
            <a:r>
              <a:rPr lang="en-GB" dirty="0">
                <a:solidFill>
                  <a:srgbClr val="C00000"/>
                </a:solidFill>
              </a:rPr>
              <a:t>red line</a:t>
            </a:r>
          </a:p>
          <a:p>
            <a:endParaRPr lang="en-GB" dirty="0">
              <a:solidFill>
                <a:srgbClr val="C00000"/>
              </a:solidFill>
            </a:endParaRPr>
          </a:p>
          <a:p>
            <a:r>
              <a:rPr lang="en-GB" dirty="0"/>
              <a:t>Community Liaison Panels for all flagship development projects</a:t>
            </a:r>
          </a:p>
        </p:txBody>
      </p:sp>
    </p:spTree>
    <p:extLst>
      <p:ext uri="{BB962C8B-B14F-4D97-AF65-F5344CB8AC3E}">
        <p14:creationId xmlns:p14="http://schemas.microsoft.com/office/powerpoint/2010/main" val="426549772"/>
      </p:ext>
    </p:extLst>
  </p:cSld>
  <p:clrMapOvr>
    <a:masterClrMapping/>
  </p:clrMapOvr>
  <p:transition spd="med">
    <p:pull/>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Towards an Urban Renaissance</a:t>
            </a:r>
          </a:p>
        </p:txBody>
      </p:sp>
      <p:sp>
        <p:nvSpPr>
          <p:cNvPr id="3" name="Content Placeholder 2"/>
          <p:cNvSpPr>
            <a:spLocks noGrp="1"/>
          </p:cNvSpPr>
          <p:nvPr>
            <p:ph idx="1"/>
          </p:nvPr>
        </p:nvSpPr>
        <p:spPr>
          <a:xfrm>
            <a:off x="457200" y="1196752"/>
            <a:ext cx="8229600" cy="4392488"/>
          </a:xfrm>
        </p:spPr>
        <p:txBody>
          <a:bodyPr/>
          <a:lstStyle/>
          <a:p>
            <a:pPr marL="0" indent="0" algn="ctr">
              <a:buNone/>
            </a:pPr>
            <a:r>
              <a:rPr lang="en-GB" altLang="en-US" sz="2400" i="1" dirty="0"/>
              <a:t>‘England’s urban legacy as one of the most urbanised countries in Europe and one of the highest population densities in the world but declining populations in the big cities, environmental degradation &amp; lack of housing.’</a:t>
            </a:r>
            <a:endParaRPr lang="en-GB" altLang="en-US" sz="2400" dirty="0"/>
          </a:p>
          <a:p>
            <a:endParaRPr lang="en-GB" sz="2000" dirty="0"/>
          </a:p>
          <a:p>
            <a:r>
              <a:rPr lang="en-GB" sz="2000" dirty="0"/>
              <a:t>Urban Task Force chaired by Richard Rogers</a:t>
            </a:r>
          </a:p>
          <a:p>
            <a:r>
              <a:rPr lang="en-GB" sz="2000" dirty="0"/>
              <a:t>Report published 1999 (</a:t>
            </a:r>
            <a:r>
              <a:rPr lang="en-GB" sz="2000" dirty="0" err="1"/>
              <a:t>Spon</a:t>
            </a:r>
            <a:r>
              <a:rPr lang="en-GB" sz="2000" dirty="0"/>
              <a:t>) </a:t>
            </a:r>
          </a:p>
          <a:p>
            <a:r>
              <a:rPr lang="en-GB" sz="2000" dirty="0"/>
              <a:t>Key principles:</a:t>
            </a:r>
          </a:p>
          <a:p>
            <a:pPr lvl="1"/>
            <a:r>
              <a:rPr lang="en-GB" sz="2000" dirty="0"/>
              <a:t>Compact city</a:t>
            </a:r>
          </a:p>
          <a:p>
            <a:pPr lvl="1"/>
            <a:r>
              <a:rPr lang="en-GB" sz="2000" dirty="0"/>
              <a:t>Urban densification</a:t>
            </a:r>
          </a:p>
          <a:p>
            <a:pPr lvl="1"/>
            <a:r>
              <a:rPr lang="en-GB" sz="2000" dirty="0"/>
              <a:t>Mixed use</a:t>
            </a:r>
          </a:p>
          <a:p>
            <a:pPr lvl="1"/>
            <a:r>
              <a:rPr lang="en-GB" sz="2000" dirty="0"/>
              <a:t>Sustainability</a:t>
            </a:r>
          </a:p>
          <a:p>
            <a:pPr marL="0" indent="0">
              <a:buNone/>
            </a:pPr>
            <a:endParaRPr lang="en-GB" sz="16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9653" y="3623692"/>
            <a:ext cx="1354605" cy="1956652"/>
          </a:xfrm>
          <a:prstGeom prst="rect">
            <a:avLst/>
          </a:prstGeom>
        </p:spPr>
      </p:pic>
      <p:pic>
        <p:nvPicPr>
          <p:cNvPr id="7" name="Picture 5" descr="rogers-photo.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51400" y="2924944"/>
            <a:ext cx="2259953" cy="1447800"/>
          </a:xfrm>
          <a:prstGeom prst="rect">
            <a:avLst/>
          </a:prstGeom>
          <a:noFill/>
          <a:ln w="9525">
            <a:noFill/>
            <a:miter lim="800000"/>
            <a:headEnd/>
            <a:tailEnd/>
          </a:ln>
        </p:spPr>
      </p:pic>
    </p:spTree>
    <p:extLst>
      <p:ext uri="{BB962C8B-B14F-4D97-AF65-F5344CB8AC3E}">
        <p14:creationId xmlns:p14="http://schemas.microsoft.com/office/powerpoint/2010/main" val="1982434707"/>
      </p:ext>
    </p:extLst>
  </p:cSld>
  <p:clrMapOvr>
    <a:masterClrMapping/>
  </p:clrMapOvr>
  <p:transition spd="med">
    <p:pull/>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Image result for scotswood west end historic aerial photograp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936" y="1539840"/>
            <a:ext cx="2961806" cy="196380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84475" y="371053"/>
            <a:ext cx="8229600" cy="648072"/>
          </a:xfrm>
        </p:spPr>
        <p:txBody>
          <a:bodyPr>
            <a:noAutofit/>
          </a:bodyPr>
          <a:lstStyle/>
          <a:p>
            <a:pPr algn="l"/>
            <a:r>
              <a:rPr lang="en-GB" sz="3000" b="1" dirty="0"/>
              <a:t>The Rise, </a:t>
            </a:r>
            <a:r>
              <a:rPr lang="en-GB" sz="3000" b="1" dirty="0" err="1"/>
              <a:t>Scotswood</a:t>
            </a:r>
            <a:r>
              <a:rPr lang="en-GB" sz="3000" b="1" dirty="0"/>
              <a:t>, Newcastle West </a:t>
            </a:r>
            <a:r>
              <a:rPr lang="en-GB" sz="3000" b="1" dirty="0" smtClean="0"/>
              <a:t>End </a:t>
            </a:r>
            <a:endParaRPr lang="en-GB" sz="3000" b="1" dirty="0"/>
          </a:p>
        </p:txBody>
      </p:sp>
      <p:sp>
        <p:nvSpPr>
          <p:cNvPr id="3" name="Content Placeholder 2"/>
          <p:cNvSpPr>
            <a:spLocks noGrp="1"/>
          </p:cNvSpPr>
          <p:nvPr>
            <p:ph idx="1"/>
          </p:nvPr>
        </p:nvSpPr>
        <p:spPr>
          <a:xfrm>
            <a:off x="322975" y="1124744"/>
            <a:ext cx="3744969" cy="4974389"/>
          </a:xfrm>
        </p:spPr>
        <p:txBody>
          <a:bodyPr/>
          <a:lstStyle/>
          <a:p>
            <a:r>
              <a:rPr lang="en-GB" sz="2400" dirty="0"/>
              <a:t>Joint Venture Public Private Partnership between Barrett Keepmoat Homes &amp; Newcastle City Council</a:t>
            </a:r>
          </a:p>
          <a:p>
            <a:r>
              <a:rPr lang="en-GB" sz="2400" dirty="0"/>
              <a:t>Site assembly and preparation</a:t>
            </a:r>
          </a:p>
          <a:p>
            <a:r>
              <a:rPr lang="en-GB" sz="2400" dirty="0"/>
              <a:t>Multi-phase</a:t>
            </a:r>
          </a:p>
          <a:p>
            <a:r>
              <a:rPr lang="en-GB" sz="2400" dirty="0"/>
              <a:t>Long term</a:t>
            </a:r>
          </a:p>
          <a:p>
            <a:r>
              <a:rPr lang="en-GB" sz="2400" dirty="0"/>
              <a:t>Mixed tenure</a:t>
            </a:r>
          </a:p>
          <a:p>
            <a:r>
              <a:rPr lang="en-GB" sz="2400" dirty="0"/>
              <a:t>Place making</a:t>
            </a:r>
          </a:p>
        </p:txBody>
      </p:sp>
      <p:pic>
        <p:nvPicPr>
          <p:cNvPr id="3074" name="Picture 2" descr="Image result for staiths south bank wimpey aerial phot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80365" y="3473786"/>
            <a:ext cx="3346098" cy="178458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the rise newcastl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21186" y="2361188"/>
            <a:ext cx="3048757" cy="171103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result for the rise newcastl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64191" y="4072225"/>
            <a:ext cx="3179809" cy="17845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9443876"/>
      </p:ext>
    </p:extLst>
  </p:cSld>
  <p:clrMapOvr>
    <a:masterClrMapping/>
  </p:clrMapOvr>
  <p:transition spd="med">
    <p:pull/>
  </p:transition>
  <p:timing>
    <p:tnLst>
      <p:par>
        <p:cTn id="1" dur="indefinite" restart="never" nodeType="tmRoot"/>
      </p:par>
    </p:tnLst>
  </p:timing>
</p:sld>
</file>

<file path=ppt/theme/theme1.xml><?xml version="1.0" encoding="utf-8"?>
<a:theme xmlns:a="http://schemas.openxmlformats.org/drawingml/2006/main" name="New NU PowerPoint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New NU PowerPoint Template</Template>
  <TotalTime>1922</TotalTime>
  <Words>2852</Words>
  <Application>Microsoft Office PowerPoint</Application>
  <PresentationFormat>On-screen Show (4:3)</PresentationFormat>
  <Paragraphs>361</Paragraphs>
  <Slides>23</Slides>
  <Notes>23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Batang</vt:lpstr>
      <vt:lpstr>Arial</vt:lpstr>
      <vt:lpstr>Bodoni MT Black</vt:lpstr>
      <vt:lpstr>Calibri</vt:lpstr>
      <vt:lpstr>Wingdings</vt:lpstr>
      <vt:lpstr>New NU PowerPoint Template</vt:lpstr>
      <vt:lpstr>PowerPoint Presentation</vt:lpstr>
      <vt:lpstr>Walls and Bridges: Newcastle &amp; Northumberland</vt:lpstr>
      <vt:lpstr>Triple bottom line of sustainable development and regeneration</vt:lpstr>
      <vt:lpstr>PowerPoint Presentation</vt:lpstr>
      <vt:lpstr>5 Decades of UK urban policy </vt:lpstr>
      <vt:lpstr>Byker Estate, Newcastle East End (1960-70s)</vt:lpstr>
      <vt:lpstr>PowerPoint Presentation</vt:lpstr>
      <vt:lpstr>Towards an Urban Renaissance</vt:lpstr>
      <vt:lpstr>The Rise, Scotswood, Newcastle West End </vt:lpstr>
      <vt:lpstr>Back to the future </vt:lpstr>
      <vt:lpstr>Contemporary  Challenges</vt:lpstr>
      <vt:lpstr>PowerPoint Presentation</vt:lpstr>
      <vt:lpstr>PowerPoint Presentation</vt:lpstr>
      <vt:lpstr>PowerPoint Presentation</vt:lpstr>
      <vt:lpstr>Virtual Newcastle Gateshead (VNG)</vt:lpstr>
      <vt:lpstr>PowerPoint Presentation</vt:lpstr>
      <vt:lpstr>City Networks</vt:lpstr>
      <vt:lpstr>Data Modelling: York Retail Syntax</vt:lpstr>
      <vt:lpstr>Foresight: Future of Cities (gov.uk/go-science)</vt:lpstr>
      <vt:lpstr>Newcastle City Futures 2065 https://www.youtube.com/watch?v=i4l26RsDzoU </vt:lpstr>
      <vt:lpstr>Learning Lessons from the past: NERA Helping shape urban futures: URBaNE</vt:lpstr>
      <vt:lpstr>Links to Northumbria University Research &amp; Consultancy Groups</vt:lpstr>
      <vt:lpstr>PowerPoint Presentation</vt:lpstr>
    </vt:vector>
  </TitlesOfParts>
  <Company>Northumbria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bepg1</dc:creator>
  <cp:lastModifiedBy>Paul Greenhalgh</cp:lastModifiedBy>
  <cp:revision>145</cp:revision>
  <cp:lastPrinted>2017-11-29T16:58:32Z</cp:lastPrinted>
  <dcterms:created xsi:type="dcterms:W3CDTF">2014-09-18T11:38:28Z</dcterms:created>
  <dcterms:modified xsi:type="dcterms:W3CDTF">2017-11-30T10:33:41Z</dcterms:modified>
</cp:coreProperties>
</file>