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3"/>
  </p:sldMasterIdLst>
  <p:notesMasterIdLst>
    <p:notesMasterId r:id="rId26"/>
  </p:notesMasterIdLst>
  <p:handoutMasterIdLst>
    <p:handoutMasterId r:id="rId27"/>
  </p:handoutMasterIdLst>
  <p:sldIdLst>
    <p:sldId id="272" r:id="rId4"/>
    <p:sldId id="273" r:id="rId5"/>
    <p:sldId id="274" r:id="rId6"/>
    <p:sldId id="286" r:id="rId7"/>
    <p:sldId id="287" r:id="rId8"/>
    <p:sldId id="288" r:id="rId9"/>
    <p:sldId id="289" r:id="rId10"/>
    <p:sldId id="290" r:id="rId11"/>
    <p:sldId id="291" r:id="rId12"/>
    <p:sldId id="283" r:id="rId13"/>
    <p:sldId id="292" r:id="rId14"/>
    <p:sldId id="276" r:id="rId15"/>
    <p:sldId id="293" r:id="rId16"/>
    <p:sldId id="294" r:id="rId17"/>
    <p:sldId id="295" r:id="rId18"/>
    <p:sldId id="296" r:id="rId19"/>
    <p:sldId id="297" r:id="rId20"/>
    <p:sldId id="275" r:id="rId21"/>
    <p:sldId id="298" r:id="rId22"/>
    <p:sldId id="277" r:id="rId23"/>
    <p:sldId id="284" r:id="rId24"/>
    <p:sldId id="282" r:id="rId25"/>
  </p:sldIdLst>
  <p:sldSz cx="12192000" cy="6858000"/>
  <p:notesSz cx="6794500" cy="9906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344">
          <p15:clr>
            <a:srgbClr val="A4A3A4"/>
          </p15:clr>
        </p15:guide>
        <p15:guide id="2"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49E"/>
    <a:srgbClr val="D6D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8" autoAdjust="0"/>
    <p:restoredTop sz="94660"/>
  </p:normalViewPr>
  <p:slideViewPr>
    <p:cSldViewPr snapToGrid="0">
      <p:cViewPr varScale="1">
        <p:scale>
          <a:sx n="115" d="100"/>
          <a:sy n="115" d="100"/>
        </p:scale>
        <p:origin x="606" y="108"/>
      </p:cViewPr>
      <p:guideLst>
        <p:guide orient="horz" pos="1344"/>
        <p:guide pos="386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sz="quarter"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565CFDBB-B6D4-47DF-86E4-B0AF6021DE76}" type="datetimeFigureOut">
              <a:rPr lang="en-US" altLang="en-US"/>
              <a:pPr/>
              <a:t>1/12/2018</a:t>
            </a:fld>
            <a:endParaRPr lang="en-US" altLang="en-US"/>
          </a:p>
        </p:txBody>
      </p:sp>
      <p:sp>
        <p:nvSpPr>
          <p:cNvPr id="4" name="Footer Placeholder 3"/>
          <p:cNvSpPr>
            <a:spLocks noGrp="1"/>
          </p:cNvSpPr>
          <p:nvPr>
            <p:ph type="ftr" sz="quarter" idx="2"/>
          </p:nvPr>
        </p:nvSpPr>
        <p:spPr>
          <a:xfrm>
            <a:off x="0" y="9409113"/>
            <a:ext cx="2944813"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 name="Slide Number Placeholder 4"/>
          <p:cNvSpPr>
            <a:spLocks noGrp="1"/>
          </p:cNvSpPr>
          <p:nvPr>
            <p:ph type="sldNum" sz="quarter" idx="3"/>
          </p:nvPr>
        </p:nvSpPr>
        <p:spPr>
          <a:xfrm>
            <a:off x="3848100" y="9409113"/>
            <a:ext cx="294481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58A04C9-90C8-4912-952A-0C9CEFC4CDD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49688" y="0"/>
            <a:ext cx="2944812"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ea typeface="Arial" charset="0"/>
                <a:cs typeface="Arial" charset="0"/>
              </a:defRPr>
            </a:lvl1pPr>
          </a:lstStyle>
          <a:p>
            <a:pPr>
              <a:defRPr/>
            </a:pPr>
            <a:endParaRPr lang="ar-AE" altLang="en-US"/>
          </a:p>
        </p:txBody>
      </p:sp>
      <p:sp>
        <p:nvSpPr>
          <p:cNvPr id="3" name="Date Placeholder 2"/>
          <p:cNvSpPr>
            <a:spLocks noGrp="1"/>
          </p:cNvSpPr>
          <p:nvPr>
            <p:ph type="dt" idx="1"/>
          </p:nvPr>
        </p:nvSpPr>
        <p:spPr>
          <a:xfrm>
            <a:off x="1588" y="0"/>
            <a:ext cx="2944812"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Calibri" charset="0"/>
                <a:ea typeface="Arial" charset="0"/>
                <a:cs typeface="Arial" charset="0"/>
              </a:defRPr>
            </a:lvl1pPr>
          </a:lstStyle>
          <a:p>
            <a:pPr>
              <a:defRPr/>
            </a:pPr>
            <a:fld id="{2CD58FF8-3E9A-40AE-9354-4BB7604C5449}" type="datetimeFigureOut">
              <a:rPr lang="ar-AE" altLang="en-US"/>
              <a:pPr>
                <a:defRPr/>
              </a:pPr>
              <a:t>25/04/1439</a:t>
            </a:fld>
            <a:endParaRPr lang="ar-AE" alt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1" anchor="ctr"/>
          <a:lstStyle/>
          <a:p>
            <a:pPr lvl="0"/>
            <a:endParaRPr lang="ar-AE" noProof="0"/>
          </a:p>
        </p:txBody>
      </p:sp>
      <p:sp>
        <p:nvSpPr>
          <p:cNvPr id="5" name="Notes Placeholder 4"/>
          <p:cNvSpPr>
            <a:spLocks noGrp="1"/>
          </p:cNvSpPr>
          <p:nvPr>
            <p:ph type="body" sz="quarter" idx="3"/>
          </p:nvPr>
        </p:nvSpPr>
        <p:spPr>
          <a:xfrm>
            <a:off x="679450" y="4767263"/>
            <a:ext cx="5435600" cy="3900487"/>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49688" y="9409113"/>
            <a:ext cx="2944812"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ea typeface="Arial" charset="0"/>
                <a:cs typeface="Arial" charset="0"/>
              </a:defRPr>
            </a:lvl1pPr>
          </a:lstStyle>
          <a:p>
            <a:pPr>
              <a:defRPr/>
            </a:pPr>
            <a:endParaRPr lang="ar-AE" altLang="en-US"/>
          </a:p>
        </p:txBody>
      </p:sp>
      <p:sp>
        <p:nvSpPr>
          <p:cNvPr id="7" name="Slide Number Placeholder 6"/>
          <p:cNvSpPr>
            <a:spLocks noGrp="1"/>
          </p:cNvSpPr>
          <p:nvPr>
            <p:ph type="sldNum" sz="quarter" idx="5"/>
          </p:nvPr>
        </p:nvSpPr>
        <p:spPr>
          <a:xfrm>
            <a:off x="1588" y="9409113"/>
            <a:ext cx="2944812"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Calibri" charset="0"/>
                <a:ea typeface="Arial" charset="0"/>
                <a:cs typeface="Arial" charset="0"/>
              </a:defRPr>
            </a:lvl1pPr>
          </a:lstStyle>
          <a:p>
            <a:pPr>
              <a:defRPr/>
            </a:pPr>
            <a:fld id="{CD6BBCAE-4BCC-426F-97D2-2CF542D09525}" type="slidenum">
              <a:rPr lang="ar-AE" altLang="en-US"/>
              <a:pPr>
                <a:defRPr/>
              </a:pPr>
              <a:t>‹#›</a:t>
            </a:fld>
            <a:endParaRPr lang="ar-AE"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txBox="1">
            <a:spLocks/>
          </p:cNvSpPr>
          <p:nvPr/>
        </p:nvSpPr>
        <p:spPr>
          <a:xfrm>
            <a:off x="7296150" y="4302125"/>
            <a:ext cx="2581275" cy="403225"/>
          </a:xfrm>
          <a:prstGeom prst="rect">
            <a:avLst/>
          </a:prstGeom>
        </p:spPr>
        <p:txBody>
          <a:bodyPr anchor="ctr">
            <a:norm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en-US" altLang="en-US" sz="2200">
              <a:solidFill>
                <a:srgbClr val="000090"/>
              </a:solidFill>
              <a:latin typeface="Calibri Light" panose="020F0302020204030204" pitchFamily="34" charset="0"/>
            </a:endParaRPr>
          </a:p>
        </p:txBody>
      </p:sp>
      <p:sp>
        <p:nvSpPr>
          <p:cNvPr id="3" name="Rectangle 2"/>
          <p:cNvSpPr/>
          <p:nvPr/>
        </p:nvSpPr>
        <p:spPr>
          <a:xfrm>
            <a:off x="4094163" y="2959100"/>
            <a:ext cx="123825" cy="227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en-US">
                <a:solidFill>
                  <a:srgbClr val="FFFFFF"/>
                </a:solidFill>
                <a:latin typeface="Calibri" panose="020F0502020204030204" pitchFamily="34" charset="0"/>
              </a:rPr>
              <a:t>د</a:t>
            </a:r>
            <a:endParaRPr lang="en-US" altLang="en-US">
              <a:solidFill>
                <a:srgbClr val="FFFFFF"/>
              </a:solidFill>
              <a:latin typeface="Calibri" panose="020F0502020204030204" pitchFamily="34" charset="0"/>
            </a:endParaRPr>
          </a:p>
        </p:txBody>
      </p:sp>
      <p:pic>
        <p:nvPicPr>
          <p:cNvPr id="4" name="Picture 4" descr="FIRST-PAGE.png"/>
          <p:cNvPicPr>
            <a:picLocks noChangeAspect="1"/>
          </p:cNvPicPr>
          <p:nvPr/>
        </p:nvPicPr>
        <p:blipFill>
          <a:blip r:embed="rId2">
            <a:extLst>
              <a:ext uri="{28A0092B-C50C-407E-A947-70E740481C1C}">
                <a14:useLocalDpi xmlns:a14="http://schemas.microsoft.com/office/drawing/2010/main" val="0"/>
              </a:ext>
            </a:extLst>
          </a:blip>
          <a:srcRect l="29446"/>
          <a:stretch>
            <a:fillRect/>
          </a:stretch>
        </p:blipFill>
        <p:spPr bwMode="auto">
          <a:xfrm>
            <a:off x="3821113" y="12700"/>
            <a:ext cx="7821612"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7296150" y="4302125"/>
            <a:ext cx="2581275" cy="403225"/>
          </a:xfrm>
          <a:prstGeom prst="rect">
            <a:avLst/>
          </a:prstGeom>
        </p:spPr>
        <p:txBody>
          <a:bodyPr anchor="ctr">
            <a:norm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en-US" altLang="en-US" sz="2200">
              <a:solidFill>
                <a:srgbClr val="000090"/>
              </a:solidFill>
              <a:latin typeface="Calibri Light" panose="020F0302020204030204" pitchFamily="34" charset="0"/>
            </a:endParaRPr>
          </a:p>
        </p:txBody>
      </p:sp>
      <p:grpSp>
        <p:nvGrpSpPr>
          <p:cNvPr id="6" name="Group 11"/>
          <p:cNvGrpSpPr>
            <a:grpSpLocks/>
          </p:cNvGrpSpPr>
          <p:nvPr userDrawn="1"/>
        </p:nvGrpSpPr>
        <p:grpSpPr bwMode="auto">
          <a:xfrm>
            <a:off x="1222375" y="336550"/>
            <a:ext cx="2217738" cy="2220913"/>
            <a:chOff x="2612466" y="2898567"/>
            <a:chExt cx="2016605" cy="2019755"/>
          </a:xfrm>
        </p:grpSpPr>
        <p:sp>
          <p:nvSpPr>
            <p:cNvPr id="7" name="Oval 6"/>
            <p:cNvSpPr/>
            <p:nvPr userDrawn="1"/>
          </p:nvSpPr>
          <p:spPr>
            <a:xfrm>
              <a:off x="2885293" y="3162767"/>
              <a:ext cx="1470952" cy="1471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endParaRPr lang="ar-AE" altLang="en-US" smtClean="0">
                <a:solidFill>
                  <a:srgbClr val="FFFFFF"/>
                </a:solidFill>
                <a:latin typeface="Calibri" charset="0"/>
              </a:endParaRPr>
            </a:p>
          </p:txBody>
        </p:sp>
        <p:pic>
          <p:nvPicPr>
            <p:cNvPr id="8" name="Picture 9" descr="Icon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12466" y="2898567"/>
              <a:ext cx="2016605" cy="201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userDrawn="1"/>
        </p:nvSpPr>
        <p:spPr>
          <a:xfrm>
            <a:off x="7462838" y="4475163"/>
            <a:ext cx="3030537" cy="430212"/>
          </a:xfrm>
          <a:prstGeom prst="rect">
            <a:avLst/>
          </a:prstGeom>
          <a:noFill/>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defRPr/>
            </a:pPr>
            <a:r>
              <a:rPr lang="ar-AE" altLang="en-US" sz="2200" b="1" smtClean="0">
                <a:solidFill>
                  <a:srgbClr val="BCB49E"/>
                </a:solidFill>
                <a:latin typeface="Calibri" charset="0"/>
              </a:rPr>
              <a:t>القيادة العامة لشرطة أبوظبي</a:t>
            </a:r>
          </a:p>
        </p:txBody>
      </p:sp>
    </p:spTree>
    <p:extLst>
      <p:ext uri="{BB962C8B-B14F-4D97-AF65-F5344CB8AC3E}">
        <p14:creationId xmlns:p14="http://schemas.microsoft.com/office/powerpoint/2010/main" val="356016954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b="8466"/>
          <a:stretch>
            <a:fillRect/>
          </a:stretch>
        </p:blipFill>
        <p:spPr bwMode="auto">
          <a:xfrm>
            <a:off x="0" y="0"/>
            <a:ext cx="12165013"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84689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b="8302"/>
          <a:stretch>
            <a:fillRect/>
          </a:stretch>
        </p:blipFill>
        <p:spPr bwMode="auto">
          <a:xfrm>
            <a:off x="26988" y="0"/>
            <a:ext cx="12165012" cy="628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userDrawn="1"/>
        </p:nvGrpSpPr>
        <p:grpSpPr bwMode="auto">
          <a:xfrm>
            <a:off x="204788" y="5592763"/>
            <a:ext cx="1357312" cy="1357312"/>
            <a:chOff x="2612466" y="2898567"/>
            <a:chExt cx="2016605" cy="2019755"/>
          </a:xfrm>
        </p:grpSpPr>
        <p:sp>
          <p:nvSpPr>
            <p:cNvPr id="4" name="Oval 3"/>
            <p:cNvSpPr/>
            <p:nvPr userDrawn="1"/>
          </p:nvSpPr>
          <p:spPr>
            <a:xfrm>
              <a:off x="2886064" y="3163143"/>
              <a:ext cx="1469409" cy="1469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endParaRPr lang="ar-AE" altLang="en-US" smtClean="0">
                <a:solidFill>
                  <a:srgbClr val="FFFFFF"/>
                </a:solidFill>
                <a:latin typeface="Calibri" charset="0"/>
              </a:endParaRPr>
            </a:p>
          </p:txBody>
        </p:sp>
        <p:pic>
          <p:nvPicPr>
            <p:cNvPr id="5" name="Picture 5" descr="Icon_RGB.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12466" y="2898567"/>
              <a:ext cx="2016605" cy="201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6703643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204788" y="5592763"/>
            <a:ext cx="1357312" cy="1357312"/>
            <a:chOff x="2612466" y="2898567"/>
            <a:chExt cx="2016605" cy="2019755"/>
          </a:xfrm>
        </p:grpSpPr>
        <p:sp>
          <p:nvSpPr>
            <p:cNvPr id="3" name="Oval 2"/>
            <p:cNvSpPr/>
            <p:nvPr userDrawn="1"/>
          </p:nvSpPr>
          <p:spPr>
            <a:xfrm>
              <a:off x="2886064" y="3163143"/>
              <a:ext cx="1469409" cy="1469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endParaRPr lang="ar-AE" altLang="en-US" smtClean="0">
                <a:solidFill>
                  <a:srgbClr val="FFFFFF"/>
                </a:solidFill>
                <a:latin typeface="Calibri" charset="0"/>
              </a:endParaRPr>
            </a:p>
          </p:txBody>
        </p:sp>
        <p:pic>
          <p:nvPicPr>
            <p:cNvPr id="4" name="Picture 4" descr="Icon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2466" y="2898567"/>
              <a:ext cx="2016605" cy="201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5"/>
          <p:cNvPicPr>
            <a:picLocks noChangeAspect="1"/>
          </p:cNvPicPr>
          <p:nvPr userDrawn="1"/>
        </p:nvPicPr>
        <p:blipFill>
          <a:blip r:embed="rId3">
            <a:extLst>
              <a:ext uri="{28A0092B-C50C-407E-A947-70E740481C1C}">
                <a14:useLocalDpi xmlns:a14="http://schemas.microsoft.com/office/drawing/2010/main" val="0"/>
              </a:ext>
            </a:extLst>
          </a:blip>
          <a:srcRect r="2547"/>
          <a:stretch>
            <a:fillRect/>
          </a:stretch>
        </p:blipFill>
        <p:spPr bwMode="auto">
          <a:xfrm>
            <a:off x="7847013" y="874713"/>
            <a:ext cx="43338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90174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204788" y="5592763"/>
            <a:ext cx="1357312" cy="1357312"/>
            <a:chOff x="2612466" y="2898567"/>
            <a:chExt cx="2016605" cy="2019755"/>
          </a:xfrm>
        </p:grpSpPr>
        <p:sp>
          <p:nvSpPr>
            <p:cNvPr id="3" name="Oval 2"/>
            <p:cNvSpPr/>
            <p:nvPr userDrawn="1"/>
          </p:nvSpPr>
          <p:spPr>
            <a:xfrm>
              <a:off x="2886064" y="3163143"/>
              <a:ext cx="1469409" cy="1469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endParaRPr lang="ar-AE" altLang="en-US" smtClean="0">
                <a:solidFill>
                  <a:srgbClr val="FFFFFF"/>
                </a:solidFill>
                <a:latin typeface="Calibri" charset="0"/>
              </a:endParaRPr>
            </a:p>
          </p:txBody>
        </p:sp>
        <p:pic>
          <p:nvPicPr>
            <p:cNvPr id="4" name="Picture 4" descr="Icon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12466" y="2898567"/>
              <a:ext cx="2016605" cy="201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167015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2" name="Picture 2" descr="Icon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63513"/>
            <a:ext cx="20161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userDrawn="1"/>
        </p:nvPicPr>
        <p:blipFill>
          <a:blip r:embed="rId3">
            <a:extLst>
              <a:ext uri="{28A0092B-C50C-407E-A947-70E740481C1C}">
                <a14:useLocalDpi xmlns:a14="http://schemas.microsoft.com/office/drawing/2010/main" val="0"/>
              </a:ext>
            </a:extLst>
          </a:blip>
          <a:srcRect t="4369" r="5800"/>
          <a:stretch>
            <a:fillRect/>
          </a:stretch>
        </p:blipFill>
        <p:spPr bwMode="auto">
          <a:xfrm>
            <a:off x="1579563" y="498475"/>
            <a:ext cx="1061243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73220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733213"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6"/>
          <p:cNvGrpSpPr>
            <a:grpSpLocks/>
          </p:cNvGrpSpPr>
          <p:nvPr userDrawn="1"/>
        </p:nvGrpSpPr>
        <p:grpSpPr bwMode="auto">
          <a:xfrm>
            <a:off x="204788" y="5592763"/>
            <a:ext cx="1357312" cy="1357312"/>
            <a:chOff x="2612466" y="2898567"/>
            <a:chExt cx="2016605" cy="2019755"/>
          </a:xfrm>
        </p:grpSpPr>
        <p:sp>
          <p:nvSpPr>
            <p:cNvPr id="4" name="Oval 3"/>
            <p:cNvSpPr/>
            <p:nvPr userDrawn="1"/>
          </p:nvSpPr>
          <p:spPr>
            <a:xfrm>
              <a:off x="2886064" y="3163143"/>
              <a:ext cx="1469409" cy="1469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endParaRPr lang="ar-AE" altLang="en-US" smtClean="0">
                <a:solidFill>
                  <a:srgbClr val="FFFFFF"/>
                </a:solidFill>
                <a:latin typeface="Calibri" charset="0"/>
              </a:endParaRPr>
            </a:p>
          </p:txBody>
        </p:sp>
        <p:pic>
          <p:nvPicPr>
            <p:cNvPr id="5" name="Picture 5" descr="Icon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12466" y="2898567"/>
              <a:ext cx="2016605" cy="201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983236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b="84419"/>
          <a:stretch>
            <a:fillRect/>
          </a:stretch>
        </p:blipFill>
        <p:spPr bwMode="auto">
          <a:xfrm>
            <a:off x="14288" y="0"/>
            <a:ext cx="121634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6"/>
          <p:cNvGrpSpPr>
            <a:grpSpLocks/>
          </p:cNvGrpSpPr>
          <p:nvPr userDrawn="1"/>
        </p:nvGrpSpPr>
        <p:grpSpPr bwMode="auto">
          <a:xfrm>
            <a:off x="204788" y="5592763"/>
            <a:ext cx="1357312" cy="1357312"/>
            <a:chOff x="2612466" y="2898567"/>
            <a:chExt cx="2016605" cy="2019755"/>
          </a:xfrm>
        </p:grpSpPr>
        <p:sp>
          <p:nvSpPr>
            <p:cNvPr id="4" name="Oval 3"/>
            <p:cNvSpPr/>
            <p:nvPr userDrawn="1"/>
          </p:nvSpPr>
          <p:spPr>
            <a:xfrm>
              <a:off x="2886064" y="3163143"/>
              <a:ext cx="1469409" cy="1469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endParaRPr lang="ar-AE" altLang="en-US" smtClean="0">
                <a:solidFill>
                  <a:srgbClr val="FFFFFF"/>
                </a:solidFill>
                <a:latin typeface="Calibri" charset="0"/>
              </a:endParaRPr>
            </a:p>
          </p:txBody>
        </p:sp>
        <p:pic>
          <p:nvPicPr>
            <p:cNvPr id="5" name="Picture 5" descr="Icon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12466" y="2898567"/>
              <a:ext cx="2016605" cy="201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5357730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96913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1">
            <a:extLst>
              <a:ext uri="{28A0092B-C50C-407E-A947-70E740481C1C}">
                <a14:useLocalDpi xmlns:a14="http://schemas.microsoft.com/office/drawing/2010/main" val="0"/>
              </a:ext>
            </a:extLst>
          </a:blip>
          <a:srcRect l="15755"/>
          <a:stretch>
            <a:fillRect/>
          </a:stretch>
        </p:blipFill>
        <p:spPr bwMode="auto">
          <a:xfrm>
            <a:off x="14288" y="5719763"/>
            <a:ext cx="12204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29" r:id="rId9"/>
  </p:sldLayoutIdLst>
  <p:transition spd="slow">
    <p:wipe/>
  </p:transition>
  <p:timing>
    <p:tnLst>
      <p:par>
        <p:cTn id="1" dur="indefinite" restart="never" nodeType="tmRoot"/>
      </p:par>
    </p:tnLst>
  </p:timing>
  <p:hf hdr="0" ftr="0" dt="0"/>
  <p:txStyles>
    <p:titleStyle>
      <a:lvl1pPr algn="l" rtl="1" eaLnBrk="0" fontAlgn="base" hangingPunct="0">
        <a:lnSpc>
          <a:spcPct val="90000"/>
        </a:lnSpc>
        <a:spcBef>
          <a:spcPct val="0"/>
        </a:spcBef>
        <a:spcAft>
          <a:spcPct val="0"/>
        </a:spcAft>
        <a:defRPr sz="4400" kern="1200">
          <a:solidFill>
            <a:schemeClr val="tx1"/>
          </a:solidFill>
          <a:latin typeface="+mj-lt"/>
          <a:ea typeface="+mj-ea"/>
          <a:cs typeface="+mj-cs"/>
        </a:defRPr>
      </a:lvl1pPr>
      <a:lvl2pPr algn="l" rtl="1" eaLnBrk="0" fontAlgn="base" hangingPunct="0">
        <a:lnSpc>
          <a:spcPct val="90000"/>
        </a:lnSpc>
        <a:spcBef>
          <a:spcPct val="0"/>
        </a:spcBef>
        <a:spcAft>
          <a:spcPct val="0"/>
        </a:spcAft>
        <a:defRPr sz="4400">
          <a:solidFill>
            <a:schemeClr val="tx1"/>
          </a:solidFill>
          <a:latin typeface="Calibri Light"/>
        </a:defRPr>
      </a:lvl2pPr>
      <a:lvl3pPr algn="l" rtl="1" eaLnBrk="0" fontAlgn="base" hangingPunct="0">
        <a:lnSpc>
          <a:spcPct val="90000"/>
        </a:lnSpc>
        <a:spcBef>
          <a:spcPct val="0"/>
        </a:spcBef>
        <a:spcAft>
          <a:spcPct val="0"/>
        </a:spcAft>
        <a:defRPr sz="4400">
          <a:solidFill>
            <a:schemeClr val="tx1"/>
          </a:solidFill>
          <a:latin typeface="Calibri Light"/>
        </a:defRPr>
      </a:lvl3pPr>
      <a:lvl4pPr algn="l" rtl="1" eaLnBrk="0" fontAlgn="base" hangingPunct="0">
        <a:lnSpc>
          <a:spcPct val="90000"/>
        </a:lnSpc>
        <a:spcBef>
          <a:spcPct val="0"/>
        </a:spcBef>
        <a:spcAft>
          <a:spcPct val="0"/>
        </a:spcAft>
        <a:defRPr sz="4400">
          <a:solidFill>
            <a:schemeClr val="tx1"/>
          </a:solidFill>
          <a:latin typeface="Calibri Light"/>
        </a:defRPr>
      </a:lvl4pPr>
      <a:lvl5pPr algn="l" rtl="1" eaLnBrk="0" fontAlgn="base" hangingPunct="0">
        <a:lnSpc>
          <a:spcPct val="90000"/>
        </a:lnSpc>
        <a:spcBef>
          <a:spcPct val="0"/>
        </a:spcBef>
        <a:spcAft>
          <a:spcPct val="0"/>
        </a:spcAft>
        <a:defRPr sz="4400">
          <a:solidFill>
            <a:schemeClr val="tx1"/>
          </a:solidFill>
          <a:latin typeface="Calibri Light"/>
        </a:defRPr>
      </a:lvl5pPr>
      <a:lvl6pPr marL="457189" algn="l" rtl="1" fontAlgn="base">
        <a:lnSpc>
          <a:spcPct val="90000"/>
        </a:lnSpc>
        <a:spcBef>
          <a:spcPct val="0"/>
        </a:spcBef>
        <a:spcAft>
          <a:spcPct val="0"/>
        </a:spcAft>
        <a:defRPr sz="4400">
          <a:solidFill>
            <a:schemeClr val="tx1"/>
          </a:solidFill>
          <a:latin typeface="Calibri Light"/>
        </a:defRPr>
      </a:lvl6pPr>
      <a:lvl7pPr marL="914377" algn="l" rtl="1" fontAlgn="base">
        <a:lnSpc>
          <a:spcPct val="90000"/>
        </a:lnSpc>
        <a:spcBef>
          <a:spcPct val="0"/>
        </a:spcBef>
        <a:spcAft>
          <a:spcPct val="0"/>
        </a:spcAft>
        <a:defRPr sz="4400">
          <a:solidFill>
            <a:schemeClr val="tx1"/>
          </a:solidFill>
          <a:latin typeface="Calibri Light"/>
        </a:defRPr>
      </a:lvl7pPr>
      <a:lvl8pPr marL="1371566" algn="l" rtl="1" fontAlgn="base">
        <a:lnSpc>
          <a:spcPct val="90000"/>
        </a:lnSpc>
        <a:spcBef>
          <a:spcPct val="0"/>
        </a:spcBef>
        <a:spcAft>
          <a:spcPct val="0"/>
        </a:spcAft>
        <a:defRPr sz="4400">
          <a:solidFill>
            <a:schemeClr val="tx1"/>
          </a:solidFill>
          <a:latin typeface="Calibri Light"/>
        </a:defRPr>
      </a:lvl8pPr>
      <a:lvl9pPr marL="1828754" algn="l" rtl="1" fontAlgn="base">
        <a:lnSpc>
          <a:spcPct val="90000"/>
        </a:lnSpc>
        <a:spcBef>
          <a:spcPct val="0"/>
        </a:spcBef>
        <a:spcAft>
          <a:spcPct val="0"/>
        </a:spcAft>
        <a:defRPr sz="4400">
          <a:solidFill>
            <a:schemeClr val="tx1"/>
          </a:solidFill>
          <a:latin typeface="Calibri Light"/>
        </a:defRPr>
      </a:lvl9pPr>
    </p:titleStyle>
    <p:bodyStyle>
      <a:lvl1pPr marL="227013" indent="-227013" algn="r" rtl="1"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r" rtl="1"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r" rtl="1"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377" rtl="1" eaLnBrk="1" latinLnBrk="0" hangingPunct="1">
        <a:defRPr sz="1800" kern="1200">
          <a:solidFill>
            <a:schemeClr val="tx1"/>
          </a:solidFill>
          <a:latin typeface="+mn-lt"/>
          <a:ea typeface="+mn-ea"/>
          <a:cs typeface="+mn-cs"/>
        </a:defRPr>
      </a:lvl1pPr>
      <a:lvl2pPr marL="457189" algn="r" defTabSz="914377" rtl="1" eaLnBrk="1" latinLnBrk="0" hangingPunct="1">
        <a:defRPr sz="1800" kern="1200">
          <a:solidFill>
            <a:schemeClr val="tx1"/>
          </a:solidFill>
          <a:latin typeface="+mn-lt"/>
          <a:ea typeface="+mn-ea"/>
          <a:cs typeface="+mn-cs"/>
        </a:defRPr>
      </a:lvl2pPr>
      <a:lvl3pPr marL="914377" algn="r" defTabSz="914377" rtl="1" eaLnBrk="1" latinLnBrk="0" hangingPunct="1">
        <a:defRPr sz="1800" kern="1200">
          <a:solidFill>
            <a:schemeClr val="tx1"/>
          </a:solidFill>
          <a:latin typeface="+mn-lt"/>
          <a:ea typeface="+mn-ea"/>
          <a:cs typeface="+mn-cs"/>
        </a:defRPr>
      </a:lvl3pPr>
      <a:lvl4pPr marL="1371566" algn="r" defTabSz="914377" rtl="1" eaLnBrk="1" latinLnBrk="0" hangingPunct="1">
        <a:defRPr sz="1800" kern="1200">
          <a:solidFill>
            <a:schemeClr val="tx1"/>
          </a:solidFill>
          <a:latin typeface="+mn-lt"/>
          <a:ea typeface="+mn-ea"/>
          <a:cs typeface="+mn-cs"/>
        </a:defRPr>
      </a:lvl4pPr>
      <a:lvl5pPr marL="1828754" algn="r" defTabSz="914377" rtl="1" eaLnBrk="1" latinLnBrk="0" hangingPunct="1">
        <a:defRPr sz="1800" kern="1200">
          <a:solidFill>
            <a:schemeClr val="tx1"/>
          </a:solidFill>
          <a:latin typeface="+mn-lt"/>
          <a:ea typeface="+mn-ea"/>
          <a:cs typeface="+mn-cs"/>
        </a:defRPr>
      </a:lvl5pPr>
      <a:lvl6pPr marL="2285943" algn="r" defTabSz="914377" rtl="1" eaLnBrk="1" latinLnBrk="0" hangingPunct="1">
        <a:defRPr sz="1800" kern="1200">
          <a:solidFill>
            <a:schemeClr val="tx1"/>
          </a:solidFill>
          <a:latin typeface="+mn-lt"/>
          <a:ea typeface="+mn-ea"/>
          <a:cs typeface="+mn-cs"/>
        </a:defRPr>
      </a:lvl6pPr>
      <a:lvl7pPr marL="2743131" algn="r" defTabSz="914377" rtl="1" eaLnBrk="1" latinLnBrk="0" hangingPunct="1">
        <a:defRPr sz="1800" kern="1200">
          <a:solidFill>
            <a:schemeClr val="tx1"/>
          </a:solidFill>
          <a:latin typeface="+mn-lt"/>
          <a:ea typeface="+mn-ea"/>
          <a:cs typeface="+mn-cs"/>
        </a:defRPr>
      </a:lvl7pPr>
      <a:lvl8pPr marL="3200320" algn="r" defTabSz="914377" rtl="1" eaLnBrk="1" latinLnBrk="0" hangingPunct="1">
        <a:defRPr sz="1800" kern="1200">
          <a:solidFill>
            <a:schemeClr val="tx1"/>
          </a:solidFill>
          <a:latin typeface="+mn-lt"/>
          <a:ea typeface="+mn-ea"/>
          <a:cs typeface="+mn-cs"/>
        </a:defRPr>
      </a:lvl8pPr>
      <a:lvl9pPr marL="3657509" algn="r" defTabSz="91437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northumbria.ac.uk/"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project-syndicate.org/commentary/learning-from-harvey-government-role-by-joseph-e--stiglitz-2017-09?gclid=CjwKCAjwmefOBRBJEiwAf7DstKb5WhUHSzGYaE5onqBMpYgj8mp8nr4LLK_woCh_Ik5rg3eUXoDh2RoCwB0QAvD_BwE" TargetMode="External"/><Relationship Id="rId3" Type="http://schemas.openxmlformats.org/officeDocument/2006/relationships/hyperlink" Target="http://www.ingentaconnect.com/search?option2=author&amp;value2=Nichols,%20Geoffrey" TargetMode="External"/><Relationship Id="rId7" Type="http://schemas.openxmlformats.org/officeDocument/2006/relationships/hyperlink" Target="http://www.ingentaconnect.com/content/tpp/vsr" TargetMode="External"/><Relationship Id="rId2" Type="http://schemas.openxmlformats.org/officeDocument/2006/relationships/hyperlink" Target="https://www.collinsdictionary.com/dictionary/english/search-and-rescue" TargetMode="External"/><Relationship Id="rId1" Type="http://schemas.openxmlformats.org/officeDocument/2006/relationships/slideLayout" Target="../slideLayouts/slideLayout3.xml"/><Relationship Id="rId6" Type="http://schemas.openxmlformats.org/officeDocument/2006/relationships/hyperlink" Target="http://www.ingentaconnect.com/search?option2=author&amp;value2=Jones,%20Will" TargetMode="External"/><Relationship Id="rId5" Type="http://schemas.openxmlformats.org/officeDocument/2006/relationships/hyperlink" Target="http://www.ingentaconnect.com/search?option2=author&amp;value2=Nichols,%20Tom" TargetMode="External"/><Relationship Id="rId10" Type="http://schemas.openxmlformats.org/officeDocument/2006/relationships/hyperlink" Target="http://www.unisdr.org/files/7817_UNISDRTerminologyEnglish.pdf" TargetMode="External"/><Relationship Id="rId4" Type="http://schemas.openxmlformats.org/officeDocument/2006/relationships/hyperlink" Target="http://www.ingentaconnect.com/search?option2=author&amp;value2=Goel,%20Rohan" TargetMode="External"/><Relationship Id="rId9" Type="http://schemas.openxmlformats.org/officeDocument/2006/relationships/hyperlink" Target="https://www.gfdrr.org/sites/gfdrr/files/publication/NHUD-Report_Full.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7325" y="2235200"/>
            <a:ext cx="4159250" cy="2554288"/>
          </a:xfrm>
          <a:prstGeom prst="rect">
            <a:avLst/>
          </a:prstGeom>
          <a:noFill/>
        </p:spPr>
        <p:txBody>
          <a:bodyPr>
            <a:spAutoFit/>
          </a:bodyPr>
          <a:lstStyle/>
          <a:p>
            <a:pPr algn="ctr">
              <a:defRPr/>
            </a:pPr>
            <a:r>
              <a:rPr lang="en-GB" sz="3200" b="1" cap="small" dirty="0">
                <a:solidFill>
                  <a:schemeClr val="bg1"/>
                </a:solidFill>
                <a:latin typeface="Arial" charset="0"/>
                <a:ea typeface="Arial" charset="0"/>
                <a:cs typeface="Arial" charset="0"/>
              </a:rPr>
              <a:t>Is the Increase in Disaster Occurrence Driving a need for more SAR?</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1851025"/>
            <a:ext cx="102933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Box 2"/>
          <p:cNvSpPr txBox="1">
            <a:spLocks noChangeArrowheads="1"/>
          </p:cNvSpPr>
          <p:nvPr/>
        </p:nvSpPr>
        <p:spPr bwMode="auto">
          <a:xfrm>
            <a:off x="2765425" y="652463"/>
            <a:ext cx="9426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3000" b="1">
                <a:solidFill>
                  <a:schemeClr val="bg1"/>
                </a:solidFill>
              </a:rPr>
              <a:t>Hurricane damage to buildings – people can often be trapped inside damaged property </a:t>
            </a: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p:cNvSpPr txBox="1">
            <a:spLocks noChangeArrowheads="1"/>
          </p:cNvSpPr>
          <p:nvPr/>
        </p:nvSpPr>
        <p:spPr bwMode="auto">
          <a:xfrm>
            <a:off x="2765425" y="652463"/>
            <a:ext cx="9426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3000" b="1">
                <a:solidFill>
                  <a:schemeClr val="bg1"/>
                </a:solidFill>
              </a:rPr>
              <a:t>People can also be trapped on their vehicles.</a:t>
            </a:r>
          </a:p>
          <a:p>
            <a:pPr algn="ctr"/>
            <a:r>
              <a:rPr lang="en-GB" altLang="en-US" sz="3000" b="1">
                <a:solidFill>
                  <a:schemeClr val="bg1"/>
                </a:solidFill>
              </a:rPr>
              <a:t>The need for SAR is clear!</a:t>
            </a:r>
          </a:p>
        </p:txBody>
      </p:sp>
      <p:pic>
        <p:nvPicPr>
          <p:cNvPr id="225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3413" y="1847850"/>
            <a:ext cx="10288587"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algn="ctr" eaLnBrk="1" hangingPunct="1">
              <a:defRPr/>
            </a:pPr>
            <a:r>
              <a:rPr lang="en-US" sz="6000" b="1" cap="small" dirty="0">
                <a:latin typeface="+mn-lt"/>
                <a:ea typeface="Arial" charset="0"/>
                <a:cs typeface="Arial" charset="0"/>
              </a:rPr>
              <a:t>What is SAR?</a:t>
            </a:r>
          </a:p>
        </p:txBody>
      </p:sp>
      <p:sp>
        <p:nvSpPr>
          <p:cNvPr id="23554" name="TextBox 2"/>
          <p:cNvSpPr txBox="1">
            <a:spLocks noChangeArrowheads="1"/>
          </p:cNvSpPr>
          <p:nvPr/>
        </p:nvSpPr>
        <p:spPr bwMode="auto">
          <a:xfrm>
            <a:off x="884238" y="2271713"/>
            <a:ext cx="772953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pPr>
            <a:r>
              <a:rPr lang="en-GB" altLang="en-US" sz="2500">
                <a:cs typeface="Calibri" panose="020F0502020204030204" pitchFamily="34" charset="0"/>
              </a:rPr>
              <a:t>SAR is defined as:-</a:t>
            </a:r>
            <a:endParaRPr lang="en-GB" altLang="en-US" sz="2500">
              <a:ea typeface="Calibri" panose="020F0502020204030204" pitchFamily="34" charset="0"/>
              <a:cs typeface="Times New Roman" panose="02020603050405020304" pitchFamily="18" charset="0"/>
            </a:endParaRPr>
          </a:p>
          <a:p>
            <a:pPr>
              <a:lnSpc>
                <a:spcPct val="115000"/>
              </a:lnSpc>
            </a:pPr>
            <a:r>
              <a:rPr lang="en-GB" altLang="en-US" sz="2500">
                <a:cs typeface="Calibri" panose="020F0502020204030204" pitchFamily="34" charset="0"/>
              </a:rPr>
              <a:t> </a:t>
            </a:r>
          </a:p>
          <a:p>
            <a:pPr>
              <a:lnSpc>
                <a:spcPct val="115000"/>
              </a:lnSpc>
            </a:pPr>
            <a:r>
              <a:rPr lang="en-GB" altLang="en-US" sz="2500" i="1">
                <a:cs typeface="Calibri" panose="020F0502020204030204" pitchFamily="34" charset="0"/>
              </a:rPr>
              <a:t>Search and rescue operations involve looking for people who are lost or in danger, for example, after a war or a natural disaster, and bringing them back safely.</a:t>
            </a:r>
          </a:p>
          <a:p>
            <a:pPr>
              <a:lnSpc>
                <a:spcPct val="115000"/>
              </a:lnSpc>
            </a:pPr>
            <a:r>
              <a:rPr lang="en-GB" altLang="en-US" sz="2500">
                <a:cs typeface="Calibri" panose="020F0502020204030204" pitchFamily="34" charset="0"/>
              </a:rPr>
              <a:t> </a:t>
            </a:r>
          </a:p>
          <a:p>
            <a:pPr>
              <a:lnSpc>
                <a:spcPct val="115000"/>
              </a:lnSpc>
            </a:pPr>
            <a:r>
              <a:rPr lang="en-GB" altLang="en-US" sz="2500">
                <a:cs typeface="Calibri" panose="020F0502020204030204" pitchFamily="34" charset="0"/>
              </a:rPr>
              <a:t>Collins English Dictionary, undated.</a:t>
            </a: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algn="ctr" eaLnBrk="1" hangingPunct="1">
              <a:defRPr/>
            </a:pPr>
            <a:r>
              <a:rPr lang="en-US" sz="6000" b="1" cap="small" dirty="0">
                <a:latin typeface="+mn-lt"/>
                <a:ea typeface="Arial" charset="0"/>
                <a:cs typeface="Arial" charset="0"/>
              </a:rPr>
              <a:t>What is SAR?</a:t>
            </a:r>
          </a:p>
        </p:txBody>
      </p:sp>
      <p:sp>
        <p:nvSpPr>
          <p:cNvPr id="24578" name="TextBox 2"/>
          <p:cNvSpPr txBox="1">
            <a:spLocks noChangeArrowheads="1"/>
          </p:cNvSpPr>
          <p:nvPr/>
        </p:nvSpPr>
        <p:spPr bwMode="auto">
          <a:xfrm>
            <a:off x="884238" y="2271713"/>
            <a:ext cx="8107362"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GB" altLang="en-US" sz="2500"/>
              <a:t>Includes many specialty sub-fields, typically determined by the type of terrain where the search is being carried out.  </a:t>
            </a:r>
          </a:p>
          <a:p>
            <a:pPr>
              <a:buFont typeface="Arial" panose="020B0604020202020204" pitchFamily="34" charset="0"/>
              <a:buChar char="•"/>
            </a:pPr>
            <a:r>
              <a:rPr lang="en-GB" altLang="en-US" sz="2500"/>
              <a:t>These include mountain rescue; ground search and rescue, including the use of search and rescue dogs; urban search and rescue in </a:t>
            </a:r>
          </a:p>
          <a:p>
            <a:pPr>
              <a:buFont typeface="Arial" panose="020B0604020202020204" pitchFamily="34" charset="0"/>
              <a:buChar char="•"/>
            </a:pPr>
            <a:r>
              <a:rPr lang="en-GB" altLang="en-US" sz="2500"/>
              <a:t>search and rescue dogs; urban search and rescue in cities; combat search and rescue on the battlefield and air-sea rescue over water</a:t>
            </a: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241300"/>
            <a:ext cx="7123112" cy="1938338"/>
          </a:xfrm>
          <a:prstGeom prst="rect">
            <a:avLst/>
          </a:prstGeom>
          <a:noFill/>
        </p:spPr>
        <p:txBody>
          <a:bodyPr>
            <a:spAutoFit/>
          </a:bodyPr>
          <a:lstStyle/>
          <a:p>
            <a:pPr algn="ctr" eaLnBrk="1" hangingPunct="1">
              <a:defRPr/>
            </a:pPr>
            <a:r>
              <a:rPr lang="en-US" sz="6000" b="1" cap="small">
                <a:latin typeface="+mn-lt"/>
                <a:ea typeface="Arial" charset="0"/>
                <a:cs typeface="Arial" charset="0"/>
              </a:rPr>
              <a:t>Operational Levels of SAR</a:t>
            </a:r>
            <a:endParaRPr lang="en-US" sz="6000" b="1" cap="small" dirty="0">
              <a:latin typeface="+mn-lt"/>
              <a:ea typeface="Arial" charset="0"/>
              <a:cs typeface="Arial" charset="0"/>
            </a:endParaRPr>
          </a:p>
        </p:txBody>
      </p:sp>
      <p:sp>
        <p:nvSpPr>
          <p:cNvPr id="25602" name="TextBox 2"/>
          <p:cNvSpPr txBox="1">
            <a:spLocks noChangeArrowheads="1"/>
          </p:cNvSpPr>
          <p:nvPr/>
        </p:nvSpPr>
        <p:spPr bwMode="auto">
          <a:xfrm>
            <a:off x="884238" y="2271713"/>
            <a:ext cx="81073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GB" altLang="en-US" sz="2000"/>
              <a:t>Internationally – in response to what perceived as poorly organised interventions, the </a:t>
            </a:r>
          </a:p>
          <a:p>
            <a:pPr>
              <a:buFont typeface="Arial" panose="020B0604020202020204" pitchFamily="34" charset="0"/>
              <a:buChar char="•"/>
            </a:pPr>
            <a:r>
              <a:rPr lang="en-GB" altLang="en-US" sz="2000"/>
              <a:t>International Search and Rescue Advisory Group (INSARAG) (1991) was set up. </a:t>
            </a:r>
          </a:p>
          <a:p>
            <a:pPr>
              <a:buFont typeface="Arial" panose="020B0604020202020204" pitchFamily="34" charset="0"/>
              <a:buChar char="•"/>
            </a:pPr>
            <a:r>
              <a:rPr lang="en-GB" altLang="en-US" sz="2000"/>
              <a:t>Comprise some 100 member states – is  focused on Urban Search and Rescue (USAR) activities.</a:t>
            </a:r>
          </a:p>
          <a:p>
            <a:pPr>
              <a:buFont typeface="Arial" panose="020B0604020202020204" pitchFamily="34" charset="0"/>
              <a:buChar char="•"/>
            </a:pPr>
            <a:r>
              <a:rPr lang="en-GB" altLang="en-US" sz="2000"/>
              <a:t>INSARAG sets minimum standards for international operations.</a:t>
            </a:r>
          </a:p>
          <a:p>
            <a:pPr>
              <a:buFont typeface="Arial" panose="020B0604020202020204" pitchFamily="34" charset="0"/>
              <a:buChar char="•"/>
            </a:pPr>
            <a:r>
              <a:rPr lang="en-GB" altLang="en-US" sz="2000"/>
              <a:t>It now is supported by UN OCHA and based in Geneva. </a:t>
            </a:r>
          </a:p>
          <a:p>
            <a:endParaRPr lang="en-GB" altLang="en-US" sz="2000"/>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p:cNvSpPr txBox="1">
            <a:spLocks noChangeArrowheads="1"/>
          </p:cNvSpPr>
          <p:nvPr/>
        </p:nvSpPr>
        <p:spPr bwMode="auto">
          <a:xfrm>
            <a:off x="884238" y="2271713"/>
            <a:ext cx="81073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000"/>
              <a:t>National Level (using UK as an example) SAR is undertaken by a range of bodies such as the Military, Police, Fire and Rescue Service, Health Service, coastguard, lifeboat service, mountain, cave and low ground rescue teams, dog rescue teams  - there are a number of voluntary organisations. </a:t>
            </a:r>
          </a:p>
        </p:txBody>
      </p:sp>
      <p:sp>
        <p:nvSpPr>
          <p:cNvPr id="4" name="TextBox 3"/>
          <p:cNvSpPr txBox="1"/>
          <p:nvPr/>
        </p:nvSpPr>
        <p:spPr>
          <a:xfrm>
            <a:off x="900113" y="241300"/>
            <a:ext cx="7123112" cy="1938338"/>
          </a:xfrm>
          <a:prstGeom prst="rect">
            <a:avLst/>
          </a:prstGeom>
          <a:noFill/>
        </p:spPr>
        <p:txBody>
          <a:bodyPr>
            <a:spAutoFit/>
          </a:bodyPr>
          <a:lstStyle/>
          <a:p>
            <a:pPr algn="ctr" eaLnBrk="1" hangingPunct="1">
              <a:defRPr/>
            </a:pPr>
            <a:r>
              <a:rPr lang="en-US" sz="6000" b="1" cap="small">
                <a:latin typeface="+mn-lt"/>
                <a:ea typeface="Arial" charset="0"/>
                <a:cs typeface="Arial" charset="0"/>
              </a:rPr>
              <a:t>Operational Levels of SAR</a:t>
            </a:r>
            <a:endParaRPr lang="en-US" sz="6000" b="1" cap="small" dirty="0">
              <a:latin typeface="+mn-lt"/>
              <a:ea typeface="Arial" charset="0"/>
              <a:cs typeface="Arial" charset="0"/>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
          <p:cNvSpPr txBox="1">
            <a:spLocks noChangeArrowheads="1"/>
          </p:cNvSpPr>
          <p:nvPr/>
        </p:nvSpPr>
        <p:spPr bwMode="auto">
          <a:xfrm>
            <a:off x="884238" y="2271713"/>
            <a:ext cx="810736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000"/>
              <a:t>SAR Teams - Operational members meet and train very regularly, take fitness tests once or twice a year and possess several versions of uniform and kit. These are deploy to events, searches, rescues and international disasters. </a:t>
            </a:r>
          </a:p>
          <a:p>
            <a:endParaRPr lang="en-GB" altLang="en-US" sz="2000"/>
          </a:p>
          <a:p>
            <a:r>
              <a:rPr lang="en-GB" altLang="en-US" sz="2000"/>
              <a:t>Non operational (support) member – help with administration, logistics, etc.</a:t>
            </a:r>
          </a:p>
        </p:txBody>
      </p:sp>
      <p:sp>
        <p:nvSpPr>
          <p:cNvPr id="4" name="TextBox 3"/>
          <p:cNvSpPr txBox="1"/>
          <p:nvPr/>
        </p:nvSpPr>
        <p:spPr>
          <a:xfrm>
            <a:off x="900113" y="241300"/>
            <a:ext cx="7123112" cy="1938338"/>
          </a:xfrm>
          <a:prstGeom prst="rect">
            <a:avLst/>
          </a:prstGeom>
          <a:noFill/>
        </p:spPr>
        <p:txBody>
          <a:bodyPr>
            <a:spAutoFit/>
          </a:bodyPr>
          <a:lstStyle/>
          <a:p>
            <a:pPr algn="ctr" eaLnBrk="1" hangingPunct="1">
              <a:defRPr/>
            </a:pPr>
            <a:r>
              <a:rPr lang="en-US" sz="6000" b="1" cap="small">
                <a:latin typeface="+mn-lt"/>
                <a:ea typeface="Arial" charset="0"/>
                <a:cs typeface="Arial" charset="0"/>
              </a:rPr>
              <a:t>Operational Levels of SAR</a:t>
            </a:r>
            <a:endParaRPr lang="en-US" sz="6000" b="1" cap="small" dirty="0">
              <a:latin typeface="+mn-lt"/>
              <a:ea typeface="Arial" charset="0"/>
              <a:cs typeface="Arial" charset="0"/>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600" y="233363"/>
            <a:ext cx="33940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233363"/>
            <a:ext cx="332898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2675" y="2573338"/>
            <a:ext cx="332898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98600" y="2503488"/>
            <a:ext cx="33940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21663" y="233363"/>
            <a:ext cx="3348037"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eaLnBrk="1" hangingPunct="1">
              <a:defRPr/>
            </a:pPr>
            <a:r>
              <a:rPr lang="en-US" sz="6000" b="1" cap="small" dirty="0">
                <a:latin typeface="+mn-lt"/>
                <a:ea typeface="Arial" charset="0"/>
                <a:cs typeface="Arial" charset="0"/>
              </a:rPr>
              <a:t>Use of SAR Increasing?</a:t>
            </a:r>
          </a:p>
        </p:txBody>
      </p:sp>
      <p:sp>
        <p:nvSpPr>
          <p:cNvPr id="29698" name="TextBox 2"/>
          <p:cNvSpPr txBox="1">
            <a:spLocks noChangeArrowheads="1"/>
          </p:cNvSpPr>
          <p:nvPr/>
        </p:nvSpPr>
        <p:spPr bwMode="auto">
          <a:xfrm>
            <a:off x="884238" y="2271713"/>
            <a:ext cx="80200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GB" altLang="en-US" sz="2500"/>
              <a:t>According to Nichols et al 2014 and Glomseth et al 2016 there is clear evidence of an ongoing increase in demand for SAR.</a:t>
            </a:r>
          </a:p>
          <a:p>
            <a:pPr>
              <a:buFont typeface="Arial" panose="020B0604020202020204" pitchFamily="34" charset="0"/>
              <a:buChar char="•"/>
            </a:pPr>
            <a:r>
              <a:rPr lang="en-GB" altLang="en-US" sz="2500"/>
              <a:t>This is highly likely to remain the case as the population grows and becomes more urbanised and climate events become more extreme. </a:t>
            </a:r>
          </a:p>
          <a:p>
            <a:pPr>
              <a:buFont typeface="Arial" panose="020B0604020202020204" pitchFamily="34" charset="0"/>
              <a:buChar char="•"/>
            </a:pPr>
            <a:r>
              <a:rPr lang="en-GB" altLang="en-US" sz="2500"/>
              <a:t>The implications are that will require more resources: human, financial, technical</a:t>
            </a: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eaLnBrk="1" hangingPunct="1">
              <a:defRPr/>
            </a:pPr>
            <a:r>
              <a:rPr lang="en-US" sz="6000" b="1" cap="small" dirty="0">
                <a:latin typeface="+mn-lt"/>
                <a:ea typeface="Arial" charset="0"/>
                <a:cs typeface="Arial" charset="0"/>
              </a:rPr>
              <a:t>Use of SAR Increasing?</a:t>
            </a:r>
          </a:p>
        </p:txBody>
      </p:sp>
      <p:sp>
        <p:nvSpPr>
          <p:cNvPr id="30722" name="TextBox 2"/>
          <p:cNvSpPr txBox="1">
            <a:spLocks noChangeArrowheads="1"/>
          </p:cNvSpPr>
          <p:nvPr/>
        </p:nvSpPr>
        <p:spPr bwMode="auto">
          <a:xfrm>
            <a:off x="884238" y="2271713"/>
            <a:ext cx="8020050"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GB" altLang="en-US" sz="2500"/>
              <a:t>Conflict (Algeria, Libya, Egypt, Yemen, Somalia, Palestine, Iraq, Syria and Afghanistan) is leading to more refugees. </a:t>
            </a:r>
          </a:p>
          <a:p>
            <a:pPr>
              <a:buFont typeface="Arial" panose="020B0604020202020204" pitchFamily="34" charset="0"/>
              <a:buChar char="•"/>
            </a:pPr>
            <a:r>
              <a:rPr lang="en-GB" altLang="en-US" sz="2500"/>
              <a:t>0.5 million conflict refugees in 2015 reach Europe from Syria, Sudan and Afghanistan. </a:t>
            </a:r>
          </a:p>
          <a:p>
            <a:pPr>
              <a:buFont typeface="Arial" panose="020B0604020202020204" pitchFamily="34" charset="0"/>
              <a:buChar char="•"/>
            </a:pPr>
            <a:r>
              <a:rPr lang="en-GB" altLang="en-US" sz="2500"/>
              <a:t>There is considerable effort in Mediterranean to rescue refugees. </a:t>
            </a:r>
          </a:p>
          <a:p>
            <a:pPr>
              <a:buFont typeface="Arial" panose="020B0604020202020204" pitchFamily="34" charset="0"/>
              <a:buChar char="•"/>
            </a:pPr>
            <a:r>
              <a:rPr lang="en-GB" altLang="en-US" sz="2500"/>
              <a:t>As climate change worsens many more will be heading north!</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
          <p:cNvSpPr txBox="1">
            <a:spLocks noChangeArrowheads="1"/>
          </p:cNvSpPr>
          <p:nvPr/>
        </p:nvSpPr>
        <p:spPr bwMode="auto">
          <a:xfrm>
            <a:off x="4232275" y="2093913"/>
            <a:ext cx="37465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chemeClr val="bg1"/>
                </a:solidFill>
              </a:rPr>
              <a:t>Dr Geoff O’Brien</a:t>
            </a:r>
          </a:p>
          <a:p>
            <a:pPr algn="ctr" eaLnBrk="1" hangingPunct="1"/>
            <a:r>
              <a:rPr lang="en-US" altLang="en-US" sz="2000" b="1">
                <a:solidFill>
                  <a:schemeClr val="bg1"/>
                </a:solidFill>
              </a:rPr>
              <a:t>Senior Lecturer</a:t>
            </a:r>
          </a:p>
          <a:p>
            <a:pPr algn="ctr" eaLnBrk="1" hangingPunct="1"/>
            <a:endParaRPr lang="en-US" altLang="en-US" sz="2000" b="1">
              <a:solidFill>
                <a:schemeClr val="bg1"/>
              </a:solidFill>
            </a:endParaRPr>
          </a:p>
          <a:p>
            <a:pPr algn="ctr" eaLnBrk="1" hangingPunct="1"/>
            <a:endParaRPr lang="en-US" altLang="en-US" sz="2000" b="1">
              <a:solidFill>
                <a:schemeClr val="bg1"/>
              </a:solidFill>
            </a:endParaRPr>
          </a:p>
          <a:p>
            <a:pPr algn="ctr" eaLnBrk="1" hangingPunct="1"/>
            <a:endParaRPr lang="en-US" altLang="en-US" sz="2000" b="1">
              <a:solidFill>
                <a:schemeClr val="bg1"/>
              </a:solidFill>
            </a:endParaRPr>
          </a:p>
          <a:p>
            <a:pPr algn="ctr" eaLnBrk="1" hangingPunct="1"/>
            <a:r>
              <a:rPr lang="en-US" altLang="en-US" sz="2000" b="1">
                <a:solidFill>
                  <a:schemeClr val="bg1"/>
                </a:solidFill>
              </a:rPr>
              <a:t>October 23, 2017</a:t>
            </a:r>
          </a:p>
          <a:p>
            <a:pPr algn="ctr" eaLnBrk="1" hangingPunct="1"/>
            <a:endParaRPr lang="en-US" altLang="en-US" sz="1500" b="1">
              <a:solidFill>
                <a:schemeClr val="bg1"/>
              </a:solidFill>
            </a:endParaRPr>
          </a:p>
        </p:txBody>
      </p:sp>
      <p:pic>
        <p:nvPicPr>
          <p:cNvPr id="13314" name="Picture 4" descr="cid:image001.jpg@01CF8650.BB916F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75" y="773113"/>
            <a:ext cx="23701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eaLnBrk="1" hangingPunct="1">
              <a:defRPr/>
            </a:pPr>
            <a:r>
              <a:rPr lang="en-US" sz="6000" b="1" cap="small" dirty="0">
                <a:latin typeface="+mn-lt"/>
                <a:ea typeface="Arial" charset="0"/>
                <a:cs typeface="Arial" charset="0"/>
              </a:rPr>
              <a:t>Summary</a:t>
            </a:r>
          </a:p>
        </p:txBody>
      </p:sp>
      <p:sp>
        <p:nvSpPr>
          <p:cNvPr id="31746" name="TextBox 2"/>
          <p:cNvSpPr txBox="1">
            <a:spLocks noChangeArrowheads="1"/>
          </p:cNvSpPr>
          <p:nvPr/>
        </p:nvSpPr>
        <p:spPr bwMode="auto">
          <a:xfrm>
            <a:off x="884238" y="2271713"/>
            <a:ext cx="772953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GB" altLang="en-US" sz="2200"/>
              <a:t>Disasters, particularly weather related, are becoming more severe and frequent.</a:t>
            </a:r>
          </a:p>
          <a:p>
            <a:pPr>
              <a:buFont typeface="Arial" panose="020B0604020202020204" pitchFamily="34" charset="0"/>
              <a:buChar char="•"/>
            </a:pPr>
            <a:r>
              <a:rPr lang="en-GB" altLang="en-US" sz="2200"/>
              <a:t>Urban areas are being affected by disasters and this driving an increase in the needs for SAR.</a:t>
            </a:r>
          </a:p>
          <a:p>
            <a:pPr>
              <a:buFont typeface="Arial" panose="020B0604020202020204" pitchFamily="34" charset="0"/>
              <a:buChar char="•"/>
            </a:pPr>
            <a:r>
              <a:rPr lang="en-GB" altLang="en-US" sz="2200"/>
              <a:t>Technology is an integral part of SAR.</a:t>
            </a:r>
          </a:p>
          <a:p>
            <a:pPr>
              <a:buFont typeface="Arial" panose="020B0604020202020204" pitchFamily="34" charset="0"/>
              <a:buChar char="•"/>
            </a:pPr>
            <a:r>
              <a:rPr lang="en-GB" altLang="en-US" sz="2200"/>
              <a:t>In many places SAR relies on volunteers.</a:t>
            </a:r>
          </a:p>
          <a:p>
            <a:pPr>
              <a:buFont typeface="Arial" panose="020B0604020202020204" pitchFamily="34" charset="0"/>
              <a:buChar char="•"/>
            </a:pPr>
            <a:r>
              <a:rPr lang="en-GB" altLang="en-US" sz="2200"/>
              <a:t>Is this something that is likely to continue </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122363"/>
            <a:ext cx="9188450" cy="1016000"/>
          </a:xfrm>
          <a:prstGeom prst="rect">
            <a:avLst/>
          </a:prstGeom>
          <a:noFill/>
        </p:spPr>
        <p:txBody>
          <a:bodyPr>
            <a:spAutoFit/>
          </a:bodyPr>
          <a:lstStyle/>
          <a:p>
            <a:pPr eaLnBrk="1" hangingPunct="1">
              <a:defRPr/>
            </a:pPr>
            <a:r>
              <a:rPr lang="en-US" sz="6000" b="1" cap="small" dirty="0">
                <a:latin typeface="+mn-lt"/>
                <a:ea typeface="Arial" charset="0"/>
                <a:cs typeface="Arial" charset="0"/>
              </a:rPr>
              <a:t>References</a:t>
            </a:r>
          </a:p>
        </p:txBody>
      </p:sp>
      <p:sp>
        <p:nvSpPr>
          <p:cNvPr id="32770" name="TextBox 2"/>
          <p:cNvSpPr txBox="1">
            <a:spLocks noChangeArrowheads="1"/>
          </p:cNvSpPr>
          <p:nvPr/>
        </p:nvSpPr>
        <p:spPr bwMode="auto">
          <a:xfrm>
            <a:off x="884238" y="2184400"/>
            <a:ext cx="76930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a:t>Collins English Dictionary, undated. Collins. Online at:- </a:t>
            </a:r>
            <a:r>
              <a:rPr lang="en-GB" altLang="en-US" sz="1200" u="sng">
                <a:solidFill>
                  <a:srgbClr val="0000FF"/>
                </a:solidFill>
                <a:hlinkClick r:id="rId2"/>
              </a:rPr>
              <a:t>https://www.collinsdictionary.com/dictionary/english/search-and-rescue</a:t>
            </a:r>
            <a:endParaRPr lang="en-GB" altLang="en-US" sz="1200"/>
          </a:p>
          <a:p>
            <a:endParaRPr lang="en-GB" altLang="en-US" sz="1200"/>
          </a:p>
          <a:p>
            <a:r>
              <a:rPr lang="en-GB" altLang="en-US" sz="1200"/>
              <a:t>Ragnar Glomseth Fritz I. Gulbrandsen and Knut Fredriksen, 2016, Ambulance helicopter contribution to search and rescue in North Norway, </a:t>
            </a:r>
            <a:r>
              <a:rPr lang="en-GB" altLang="en-US" sz="1200" i="1"/>
              <a:t>Scandinavian Journal of Trauma, Resuscitation and Emergency Medicine</a:t>
            </a:r>
            <a:r>
              <a:rPr lang="en-GB" altLang="en-US" sz="1200"/>
              <a:t>2016 24:109</a:t>
            </a:r>
          </a:p>
          <a:p>
            <a:endParaRPr lang="en-GB" altLang="en-US" sz="1200"/>
          </a:p>
          <a:p>
            <a:r>
              <a:rPr lang="en-GB" altLang="en-US" sz="1200">
                <a:hlinkClick r:id="rId3" tooltip="Search for articles by this author"/>
              </a:rPr>
              <a:t>Nichols, Geoffrey</a:t>
            </a:r>
            <a:r>
              <a:rPr lang="en-GB" altLang="en-US" sz="1200"/>
              <a:t>; </a:t>
            </a:r>
            <a:r>
              <a:rPr lang="en-GB" altLang="en-US" sz="1200">
                <a:hlinkClick r:id="rId4" tooltip="Search for articles by this author"/>
              </a:rPr>
              <a:t>Goel, Rohan</a:t>
            </a:r>
            <a:r>
              <a:rPr lang="en-GB" altLang="en-US" sz="1200"/>
              <a:t>; </a:t>
            </a:r>
            <a:r>
              <a:rPr lang="en-GB" altLang="en-US" sz="1200">
                <a:hlinkClick r:id="rId5" tooltip="Search for articles by this author"/>
              </a:rPr>
              <a:t>Nichols, Tom</a:t>
            </a:r>
            <a:r>
              <a:rPr lang="en-GB" altLang="en-US" sz="1200"/>
              <a:t>; </a:t>
            </a:r>
            <a:r>
              <a:rPr lang="en-GB" altLang="en-US" sz="1200">
                <a:hlinkClick r:id="rId6" tooltip="Search for articles by this author"/>
              </a:rPr>
              <a:t>Jones, Will</a:t>
            </a:r>
            <a:r>
              <a:rPr lang="en-GB" altLang="en-US" sz="1200"/>
              <a:t>, 2014 Volunteers in British mountain rescue: responding to increasing demand for rescues and a changed relationship with the state, </a:t>
            </a:r>
            <a:r>
              <a:rPr lang="en-GB" altLang="en-US" sz="1200" i="1">
                <a:hlinkClick r:id="rId7" tooltip="link to all issues of this title"/>
              </a:rPr>
              <a:t>Voluntary Sector Review</a:t>
            </a:r>
            <a:r>
              <a:rPr lang="en-GB" altLang="en-US" sz="1200"/>
              <a:t>, Volume 5, Number 2, July 2014, pp. 213-229(17)</a:t>
            </a:r>
          </a:p>
          <a:p>
            <a:endParaRPr lang="en-GB" altLang="en-US" sz="1200"/>
          </a:p>
          <a:p>
            <a:r>
              <a:rPr lang="en-GB" altLang="en-US" sz="1200"/>
              <a:t>Stiglitz, J., 2017, After the Hurricanes, Project Syndicate. Online at: </a:t>
            </a:r>
            <a:r>
              <a:rPr lang="en-GB" altLang="en-US" sz="1200" u="sng">
                <a:hlinkClick r:id="rId8"/>
              </a:rPr>
              <a:t>https://www.project-syndicate.org/commentary/learning-from-harvey-government-role-by-joseph-e--stiglitz-2017-09?gclid=CjwKCAjwmefOBRBJEiwAf7DstKb5WhUHSzGYaE5onqBMpYgj8mp8nr4LLK_woCh_Ik5rg3eUXoDh2RoCwB0QAvD_BwE</a:t>
            </a:r>
            <a:endParaRPr lang="en-GB" altLang="en-US" sz="1200"/>
          </a:p>
          <a:p>
            <a:endParaRPr lang="en-GB" altLang="en-US" sz="1200"/>
          </a:p>
          <a:p>
            <a:r>
              <a:rPr lang="en-GB" altLang="en-US" sz="1200"/>
              <a:t>The World Bank 2010 Natural hazards, unnatural disasters : the economics of effective prevention, Washington DC, USA. Online at:- </a:t>
            </a:r>
            <a:r>
              <a:rPr lang="en-GB" altLang="en-US" sz="1200">
                <a:hlinkClick r:id="rId9"/>
              </a:rPr>
              <a:t>https://www.gfdrr.org/sites/gfdrr/files/publication/NHUD-Report_Full.pdf</a:t>
            </a:r>
            <a:endParaRPr lang="en-GB" altLang="en-US" sz="1200"/>
          </a:p>
          <a:p>
            <a:endParaRPr lang="en-GB" altLang="en-US" sz="1200"/>
          </a:p>
          <a:p>
            <a:r>
              <a:rPr lang="en-GB" altLang="en-US" sz="1200"/>
              <a:t>UNISDR Terminology 2009: UNISDR. </a:t>
            </a:r>
            <a:r>
              <a:rPr lang="en-GB" altLang="en-US" sz="1200">
                <a:hlinkClick r:id="rId10"/>
              </a:rPr>
              <a:t>http://www.unisdr.org/files/7817_UNISDRTerminologyEnglish.pdf</a:t>
            </a:r>
            <a:endParaRPr lang="en-GB" altLang="en-US" sz="1200"/>
          </a:p>
          <a:p>
            <a:pPr eaLnBrk="1" hangingPunct="1"/>
            <a:r>
              <a:rPr lang="en-GB" altLang="en-US" sz="1200"/>
              <a:t> </a:t>
            </a: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5343525" y="909638"/>
            <a:ext cx="40830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500" b="1">
                <a:solidFill>
                  <a:schemeClr val="bg1"/>
                </a:solidFill>
              </a:rPr>
              <a:t>Thank You</a:t>
            </a:r>
          </a:p>
        </p:txBody>
      </p:sp>
      <p:sp>
        <p:nvSpPr>
          <p:cNvPr id="3" name="TextBox 2"/>
          <p:cNvSpPr txBox="1"/>
          <p:nvPr/>
        </p:nvSpPr>
        <p:spPr>
          <a:xfrm>
            <a:off x="4027488" y="3878263"/>
            <a:ext cx="4137025" cy="400050"/>
          </a:xfrm>
          <a:prstGeom prst="rect">
            <a:avLst/>
          </a:prstGeom>
          <a:solidFill>
            <a:schemeClr val="bg1">
              <a:lumMod val="50000"/>
              <a:alpha val="74000"/>
            </a:schemeClr>
          </a:solidFill>
        </p:spPr>
        <p:txBody>
          <a:bodyPr>
            <a:spAutoFit/>
          </a:bodyPr>
          <a:lstStyle/>
          <a:p>
            <a:pPr algn="ctr" eaLnBrk="1" hangingPunct="1">
              <a:defRPr/>
            </a:pPr>
            <a:r>
              <a:rPr lang="en-US" sz="2000" b="1" dirty="0" err="1">
                <a:solidFill>
                  <a:schemeClr val="bg1"/>
                </a:solidFill>
                <a:latin typeface="Arial" charset="0"/>
                <a:ea typeface="Arial" charset="0"/>
                <a:cs typeface="Arial" charset="0"/>
              </a:rPr>
              <a:t>geoff.obrien@northumbria.ac.uk</a:t>
            </a:r>
            <a:endParaRPr lang="en-US" sz="2000" b="1" dirty="0">
              <a:solidFill>
                <a:schemeClr val="bg1"/>
              </a:solidFill>
              <a:latin typeface="Arial" charset="0"/>
              <a:ea typeface="Arial" charset="0"/>
              <a:cs typeface="Arial"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algn="ctr" eaLnBrk="1" hangingPunct="1">
              <a:defRPr/>
            </a:pPr>
            <a:r>
              <a:rPr lang="en-US" sz="6000" b="1" cap="small" dirty="0">
                <a:latin typeface="+mn-lt"/>
                <a:ea typeface="Arial" charset="0"/>
                <a:cs typeface="Arial" charset="0"/>
              </a:rPr>
              <a:t>Disaster</a:t>
            </a:r>
          </a:p>
        </p:txBody>
      </p:sp>
      <p:sp>
        <p:nvSpPr>
          <p:cNvPr id="14338" name="TextBox 2"/>
          <p:cNvSpPr txBox="1">
            <a:spLocks noChangeArrowheads="1"/>
          </p:cNvSpPr>
          <p:nvPr/>
        </p:nvSpPr>
        <p:spPr bwMode="auto">
          <a:xfrm>
            <a:off x="884238" y="2271713"/>
            <a:ext cx="804227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000"/>
              <a:t>A serious disruption of the functioning of a community or a society involving widespread human, material, economic or environmental losses and impacts, which exceeds the ability of the affected community or society to cope using its own resources.</a:t>
            </a:r>
          </a:p>
          <a:p>
            <a:pPr algn="ctr"/>
            <a:endParaRPr lang="en-GB" altLang="en-US" sz="2500"/>
          </a:p>
          <a:p>
            <a:pPr algn="r"/>
            <a:r>
              <a:rPr lang="en-GB" altLang="en-US" sz="2000"/>
              <a:t>UNISDR Terminology 2009: http://www.unisdr.org/files/7817_UNISDRTerminologyEnglish.pdf</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algn="ctr" eaLnBrk="1" hangingPunct="1">
              <a:defRPr/>
            </a:pPr>
            <a:r>
              <a:rPr lang="en-US" sz="6000" b="1" cap="small" dirty="0">
                <a:latin typeface="+mn-lt"/>
                <a:ea typeface="Arial" charset="0"/>
                <a:cs typeface="Arial" charset="0"/>
              </a:rPr>
              <a:t>Disaster</a:t>
            </a:r>
          </a:p>
        </p:txBody>
      </p:sp>
      <p:sp>
        <p:nvSpPr>
          <p:cNvPr id="15362" name="TextBox 2"/>
          <p:cNvSpPr txBox="1">
            <a:spLocks noChangeArrowheads="1"/>
          </p:cNvSpPr>
          <p:nvPr/>
        </p:nvSpPr>
        <p:spPr bwMode="auto">
          <a:xfrm>
            <a:off x="884238" y="2271713"/>
            <a:ext cx="772636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500"/>
              <a:t>We generally associate disasters with high energy rapid onset events such as earthquakes in Pakistan (2005), China (2008), Japan (2011) and New Zealand (2011), tsunami in Japan (2011), floods  in Thailand (2011) and cyclones on Myanmar (2014) and The Philippines (2014)</a:t>
            </a:r>
          </a:p>
          <a:p>
            <a:endParaRPr lang="en-GB" altLang="en-US" sz="2500"/>
          </a:p>
          <a:p>
            <a:r>
              <a:rPr lang="en-GB" altLang="en-US" sz="2500"/>
              <a:t>Hurricanes Harvey, Maria and Irma (2017)</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algn="ctr" eaLnBrk="1" hangingPunct="1">
              <a:defRPr/>
            </a:pPr>
            <a:r>
              <a:rPr lang="en-US" sz="6000" b="1" cap="small" dirty="0">
                <a:latin typeface="+mn-lt"/>
                <a:ea typeface="Arial" charset="0"/>
                <a:cs typeface="Arial" charset="0"/>
              </a:rPr>
              <a:t>Disaster</a:t>
            </a:r>
          </a:p>
        </p:txBody>
      </p:sp>
      <p:sp>
        <p:nvSpPr>
          <p:cNvPr id="16386" name="TextBox 2"/>
          <p:cNvSpPr txBox="1">
            <a:spLocks noChangeArrowheads="1"/>
          </p:cNvSpPr>
          <p:nvPr/>
        </p:nvSpPr>
        <p:spPr bwMode="auto">
          <a:xfrm>
            <a:off x="884238" y="2271713"/>
            <a:ext cx="772636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GB" altLang="en-US" sz="2500"/>
              <a:t>We know that disasters often lead to loss of life.</a:t>
            </a:r>
          </a:p>
          <a:p>
            <a:pPr>
              <a:buFont typeface="Arial" panose="020B0604020202020204" pitchFamily="34" charset="0"/>
              <a:buChar char="•"/>
            </a:pPr>
            <a:endParaRPr lang="en-GB" altLang="en-US" sz="2500"/>
          </a:p>
          <a:p>
            <a:pPr>
              <a:buFont typeface="Arial" panose="020B0604020202020204" pitchFamily="34" charset="0"/>
              <a:buChar char="•"/>
            </a:pPr>
            <a:r>
              <a:rPr lang="en-GB" altLang="en-US" sz="2500"/>
              <a:t>Between 1970-2015 there were almost 4 million deaths from disasters (EMDAT)</a:t>
            </a:r>
          </a:p>
          <a:p>
            <a:pPr>
              <a:buFont typeface="Arial" panose="020B0604020202020204" pitchFamily="34" charset="0"/>
              <a:buChar char="•"/>
            </a:pPr>
            <a:endParaRPr lang="en-GB" altLang="en-US" sz="2500"/>
          </a:p>
          <a:p>
            <a:pPr>
              <a:buFont typeface="Arial" panose="020B0604020202020204" pitchFamily="34" charset="0"/>
              <a:buChar char="•"/>
            </a:pPr>
            <a:r>
              <a:rPr lang="en-GB" altLang="en-US" sz="2500"/>
              <a:t>But between 1970 – 2010 almost 900, 000 die from drought - mainly Africa (WB 2010).</a:t>
            </a:r>
          </a:p>
          <a:p>
            <a:pPr>
              <a:buFont typeface="Arial" panose="020B0604020202020204" pitchFamily="34" charset="0"/>
              <a:buChar char="•"/>
            </a:pPr>
            <a:endParaRPr lang="en-GB" altLang="en-US" sz="2500"/>
          </a:p>
          <a:p>
            <a:pPr>
              <a:buFont typeface="Arial" panose="020B0604020202020204" pitchFamily="34" charset="0"/>
              <a:buChar char="•"/>
            </a:pPr>
            <a:r>
              <a:rPr lang="en-GB" altLang="en-US" sz="2500"/>
              <a:t>But drought is a slow onset disaster and rarely reported.</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algn="ctr" eaLnBrk="1" hangingPunct="1">
              <a:defRPr/>
            </a:pPr>
            <a:r>
              <a:rPr lang="en-US" sz="6000" b="1" cap="small" dirty="0">
                <a:latin typeface="+mn-lt"/>
                <a:ea typeface="Arial" charset="0"/>
                <a:cs typeface="Arial" charset="0"/>
              </a:rPr>
              <a:t>Disaster</a:t>
            </a:r>
          </a:p>
        </p:txBody>
      </p:sp>
      <p:sp>
        <p:nvSpPr>
          <p:cNvPr id="3" name="TextBox 2"/>
          <p:cNvSpPr txBox="1"/>
          <p:nvPr/>
        </p:nvSpPr>
        <p:spPr>
          <a:xfrm>
            <a:off x="884238" y="2271713"/>
            <a:ext cx="7726362" cy="3554412"/>
          </a:xfrm>
          <a:prstGeom prst="rect">
            <a:avLst/>
          </a:prstGeom>
          <a:noFill/>
        </p:spPr>
        <p:txBody>
          <a:bodyPr>
            <a:spAutoFit/>
          </a:bodyPr>
          <a:lstStyle/>
          <a:p>
            <a:pPr algn="ctr">
              <a:defRPr/>
            </a:pPr>
            <a:r>
              <a:rPr lang="en-GB" sz="2500" b="1" dirty="0">
                <a:latin typeface="Arial" charset="0"/>
                <a:ea typeface="Arial" charset="0"/>
                <a:cs typeface="Arial" charset="0"/>
              </a:rPr>
              <a:t>But is a high energy rapid onset event to narrow a view of disasters?</a:t>
            </a:r>
          </a:p>
          <a:p>
            <a:pPr marL="342900" indent="-342900">
              <a:buFont typeface="Arial" charset="0"/>
              <a:buChar char="•"/>
              <a:defRPr/>
            </a:pPr>
            <a:r>
              <a:rPr lang="en-GB" sz="2500" dirty="0">
                <a:latin typeface="Arial" charset="0"/>
                <a:ea typeface="Arial" charset="0"/>
                <a:cs typeface="Arial" charset="0"/>
              </a:rPr>
              <a:t>1.25m road traffic deaths in 2013 (WHO, 2015)</a:t>
            </a:r>
          </a:p>
          <a:p>
            <a:pPr marL="342900" indent="-342900">
              <a:buFont typeface="Arial" charset="0"/>
              <a:buChar char="•"/>
              <a:defRPr/>
            </a:pPr>
            <a:r>
              <a:rPr lang="en-GB" sz="2500" dirty="0">
                <a:latin typeface="Arial" charset="0"/>
                <a:ea typeface="Arial" charset="0"/>
                <a:cs typeface="Arial" charset="0"/>
              </a:rPr>
              <a:t>Continued conflict in Afghanistan, Iraq, Syria and Africa.</a:t>
            </a:r>
          </a:p>
          <a:p>
            <a:pPr marL="342900" indent="-342900">
              <a:buFont typeface="Arial" charset="0"/>
              <a:buChar char="•"/>
              <a:defRPr/>
            </a:pPr>
            <a:r>
              <a:rPr lang="en-GB" sz="2500" dirty="0">
                <a:latin typeface="Arial" charset="0"/>
                <a:ea typeface="Arial" charset="0"/>
                <a:cs typeface="Arial" charset="0"/>
              </a:rPr>
              <a:t>Increasing numbers of refugees with many dying as they try to reach Europe.</a:t>
            </a:r>
          </a:p>
          <a:p>
            <a:pPr marL="342900" indent="-342900">
              <a:buFont typeface="Arial" charset="0"/>
              <a:buChar char="•"/>
              <a:defRPr/>
            </a:pPr>
            <a:r>
              <a:rPr lang="en-GB" sz="2500" dirty="0">
                <a:latin typeface="Arial" charset="0"/>
                <a:ea typeface="Arial" charset="0"/>
                <a:cs typeface="Arial" charset="0"/>
              </a:rPr>
              <a:t>Could these be considered as slow onset disasters?</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algn="ctr" eaLnBrk="1" hangingPunct="1">
              <a:defRPr/>
            </a:pPr>
            <a:r>
              <a:rPr lang="en-US" sz="6000" b="1" cap="small" dirty="0">
                <a:latin typeface="+mn-lt"/>
                <a:ea typeface="Arial" charset="0"/>
                <a:cs typeface="Arial" charset="0"/>
              </a:rPr>
              <a:t>Disaster</a:t>
            </a:r>
          </a:p>
        </p:txBody>
      </p:sp>
      <p:sp>
        <p:nvSpPr>
          <p:cNvPr id="18434" name="TextBox 2"/>
          <p:cNvSpPr txBox="1">
            <a:spLocks noChangeArrowheads="1"/>
          </p:cNvSpPr>
          <p:nvPr/>
        </p:nvSpPr>
        <p:spPr bwMode="auto">
          <a:xfrm>
            <a:off x="884238" y="2271713"/>
            <a:ext cx="772636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GB" altLang="en-US" sz="2500"/>
              <a:t>Accelerated climate change and increasing variability is one of the greatest. </a:t>
            </a:r>
          </a:p>
          <a:p>
            <a:pPr>
              <a:buFont typeface="Arial" panose="020B0604020202020204" pitchFamily="34" charset="0"/>
              <a:buChar char="•"/>
            </a:pPr>
            <a:r>
              <a:rPr lang="en-GB" altLang="en-US" sz="2500"/>
              <a:t>threats we face. GHG concentration – 400ppm and rising.</a:t>
            </a:r>
          </a:p>
          <a:p>
            <a:pPr>
              <a:buFont typeface="Arial" panose="020B0604020202020204" pitchFamily="34" charset="0"/>
              <a:buChar char="•"/>
            </a:pPr>
            <a:r>
              <a:rPr lang="en-GB" altLang="en-US" sz="2500"/>
              <a:t>It presents both rapid (storms, etc.) and slow (sea-level rise, etc.) onset events.</a:t>
            </a:r>
          </a:p>
          <a:p>
            <a:pPr>
              <a:buFont typeface="Arial" panose="020B0604020202020204" pitchFamily="34" charset="0"/>
              <a:buChar char="•"/>
            </a:pPr>
            <a:r>
              <a:rPr lang="en-GB" altLang="en-US" sz="2500"/>
              <a:t>There is considerable uncertainty about the kinds of impacts we will experience.</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algn="ctr" eaLnBrk="1" hangingPunct="1">
              <a:defRPr/>
            </a:pPr>
            <a:r>
              <a:rPr lang="en-US" sz="6000" b="1" cap="small" dirty="0">
                <a:latin typeface="+mn-lt"/>
                <a:ea typeface="Arial" charset="0"/>
                <a:cs typeface="Arial" charset="0"/>
              </a:rPr>
              <a:t>Disaster</a:t>
            </a:r>
          </a:p>
        </p:txBody>
      </p:sp>
      <p:sp>
        <p:nvSpPr>
          <p:cNvPr id="19458" name="TextBox 2"/>
          <p:cNvSpPr txBox="1">
            <a:spLocks noChangeArrowheads="1"/>
          </p:cNvSpPr>
          <p:nvPr/>
        </p:nvSpPr>
        <p:spPr bwMode="auto">
          <a:xfrm>
            <a:off x="884238" y="2271713"/>
            <a:ext cx="77263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a:t>Two things are driving us toward increasing disasters:-</a:t>
            </a:r>
          </a:p>
          <a:p>
            <a:endParaRPr lang="en-GB" altLang="en-US" sz="2800"/>
          </a:p>
          <a:p>
            <a:pPr>
              <a:buFont typeface="Calibri Light" panose="020F0302020204030204" pitchFamily="34" charset="0"/>
              <a:buAutoNum type="arabicPeriod"/>
            </a:pPr>
            <a:r>
              <a:rPr lang="en-GB" altLang="en-US" sz="2800"/>
              <a:t>Population growth – 9-10bn by 2050</a:t>
            </a:r>
          </a:p>
          <a:p>
            <a:pPr>
              <a:buFont typeface="Calibri Light" panose="020F0302020204030204" pitchFamily="34" charset="0"/>
              <a:buAutoNum type="arabicPeriod"/>
            </a:pPr>
            <a:r>
              <a:rPr lang="en-GB" altLang="en-US" sz="2800"/>
              <a:t>Urbanisation – 70% by 2050</a:t>
            </a:r>
          </a:p>
          <a:p>
            <a:pPr algn="r"/>
            <a:r>
              <a:rPr lang="en-GB" altLang="en-US" sz="2800"/>
              <a:t>(UN Habitat 2016)</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1209675"/>
            <a:ext cx="9188450" cy="1016000"/>
          </a:xfrm>
          <a:prstGeom prst="rect">
            <a:avLst/>
          </a:prstGeom>
          <a:noFill/>
        </p:spPr>
        <p:txBody>
          <a:bodyPr>
            <a:spAutoFit/>
          </a:bodyPr>
          <a:lstStyle/>
          <a:p>
            <a:pPr algn="ctr" eaLnBrk="1" hangingPunct="1">
              <a:defRPr/>
            </a:pPr>
            <a:r>
              <a:rPr lang="en-US" sz="6000" b="1" cap="small" dirty="0">
                <a:latin typeface="+mn-lt"/>
                <a:ea typeface="Arial" charset="0"/>
                <a:cs typeface="Arial" charset="0"/>
              </a:rPr>
              <a:t>Disaster</a:t>
            </a:r>
          </a:p>
        </p:txBody>
      </p:sp>
      <p:sp>
        <p:nvSpPr>
          <p:cNvPr id="20482" name="TextBox 2"/>
          <p:cNvSpPr txBox="1">
            <a:spLocks noChangeArrowheads="1"/>
          </p:cNvSpPr>
          <p:nvPr/>
        </p:nvSpPr>
        <p:spPr bwMode="auto">
          <a:xfrm>
            <a:off x="884238" y="2271713"/>
            <a:ext cx="772636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GB" altLang="en-US" sz="2500"/>
              <a:t>UNISDR reports that climate disasters have increased by 14% over last 20 years (The Human Costs of Weather Related Disasters 1995-2015).</a:t>
            </a:r>
          </a:p>
          <a:p>
            <a:pPr>
              <a:buFont typeface="Arial" panose="020B0604020202020204" pitchFamily="34" charset="0"/>
              <a:buChar char="•"/>
            </a:pPr>
            <a:r>
              <a:rPr lang="en-GB" altLang="en-US" sz="2500"/>
              <a:t>The costs of hurricane Irma are high – some US$150-180billion (Stiglitz, 2017).</a:t>
            </a:r>
          </a:p>
          <a:p>
            <a:pPr>
              <a:buFont typeface="Arial" panose="020B0604020202020204" pitchFamily="34" charset="0"/>
              <a:buChar char="•"/>
            </a:pPr>
            <a:r>
              <a:rPr lang="en-GB" altLang="en-US" sz="2500"/>
              <a:t>Some 75 people were killed.</a:t>
            </a:r>
          </a:p>
          <a:p>
            <a:endParaRPr lang="en-GB" altLang="en-US" sz="2500"/>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ad pol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 police theme" id="{E4464CCE-E637-4CEA-BDD0-97A07FE70B9B}" vid="{6C35AA41-BCAB-4143-B06B-E50ABE4174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DAC3A793C274D04D82BB8B5CE260BB65" ma:contentTypeVersion="2" ma:contentTypeDescription="إنشاء مستند جديد." ma:contentTypeScope="" ma:versionID="59809daf8df30389f98ef689b5aba8ec">
  <xsd:schema xmlns:xsd="http://www.w3.org/2001/XMLSchema" xmlns:xs="http://www.w3.org/2001/XMLSchema" xmlns:p="http://schemas.microsoft.com/office/2006/metadata/properties" xmlns:ns2="a03e9f67-5c6a-4e63-95af-ec8f141f4534" targetNamespace="http://schemas.microsoft.com/office/2006/metadata/properties" ma:root="true" ma:fieldsID="74ab9217e3e79d8671c9557ecf4fb122" ns2:_="">
    <xsd:import namespace="a03e9f67-5c6a-4e63-95af-ec8f141f45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3e9f67-5c6a-4e63-95af-ec8f141f4534" elementFormDefault="qualified">
    <xsd:import namespace="http://schemas.microsoft.com/office/2006/documentManagement/types"/>
    <xsd:import namespace="http://schemas.microsoft.com/office/infopath/2007/PartnerControls"/>
    <xsd:element name="_dlc_DocId" ma:index="8" nillable="true" ma:displayName="قيمة معرّف المستند" ma:description="قيمة معرّف المستند المحددة لهذا العنصر." ma:internalName="_dlc_DocId" ma:readOnly="true">
      <xsd:simpleType>
        <xsd:restriction base="dms:Text"/>
      </xsd:simpleType>
    </xsd:element>
    <xsd:element name="_dlc_DocIdUrl" ma:index="9" nillable="true" ma:displayName="معرّف المستند" ma:description="ارتباط دائم إلى هذا المست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61B223-079C-4CF6-8FB4-95BF24DAC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3e9f67-5c6a-4e63-95af-ec8f141f45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AF55ED-F2EC-4B05-B06D-5EBE82554889}">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a03e9f67-5c6a-4e63-95af-ec8f141f4534"/>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ad police theme</Template>
  <TotalTime>302</TotalTime>
  <Words>856</Words>
  <Application>Microsoft Office PowerPoint</Application>
  <PresentationFormat>Widescreen</PresentationFormat>
  <Paragraphs>99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 Light</vt:lpstr>
      <vt:lpstr>Calibri</vt:lpstr>
      <vt:lpstr>Times New Roman</vt:lpstr>
      <vt:lpstr>ad police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Hassan</dc:creator>
  <cp:lastModifiedBy>Paul Burns</cp:lastModifiedBy>
  <cp:revision>35</cp:revision>
  <dcterms:created xsi:type="dcterms:W3CDTF">2017-09-10T06:55:29Z</dcterms:created>
  <dcterms:modified xsi:type="dcterms:W3CDTF">2018-01-12T11:31:18Z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0x010100DAC3A793C274D04D82BB8B5CE260BB65</vt:lpwstr>
  </property>
  <property fmtid="{D5CDD505-2E9C-101B-9397-08002B2CF9AE}" pid="3" name="_dlc_DocIdItemGuid">
    <vt:lpwstr>45071642-2d27-441c-b120-d7c621275914</vt:lpwstr>
  </property>
  <property fmtid="{D5CDD505-2E9C-101B-9397-08002B2CF9AE}" pid="4" name="_dlc_DocId">
    <vt:lpwstr>ADPECLUB-4156-9349</vt:lpwstr>
  </property>
  <property fmtid="{D5CDD505-2E9C-101B-9397-08002B2CF9AE}" pid="5" name="_dlc_DocIdUrl">
    <vt:lpwstr>http://eclub/Hirerachy/PGC/SMPID/orgchart/deputy/eclub/_layouts/DocIdRedir.aspx?ID=ADPECLUB-4156-9349, ADPECLUB-4156-9349</vt:lpwstr>
  </property>
</Properties>
</file>