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15"/>
  </p:notesMasterIdLst>
  <p:handoutMasterIdLst>
    <p:handoutMasterId r:id="rId16"/>
  </p:handoutMasterIdLst>
  <p:sldIdLst>
    <p:sldId id="257" r:id="rId3"/>
    <p:sldId id="262" r:id="rId4"/>
    <p:sldId id="266" r:id="rId5"/>
    <p:sldId id="267" r:id="rId6"/>
    <p:sldId id="258" r:id="rId7"/>
    <p:sldId id="259" r:id="rId8"/>
    <p:sldId id="263" r:id="rId9"/>
    <p:sldId id="270" r:id="rId10"/>
    <p:sldId id="271" r:id="rId11"/>
    <p:sldId id="260" r:id="rId12"/>
    <p:sldId id="268" r:id="rId13"/>
    <p:sldId id="264" r:id="rId14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37811" autoAdjust="0"/>
  </p:normalViewPr>
  <p:slideViewPr>
    <p:cSldViewPr snapToGrid="0">
      <p:cViewPr varScale="1">
        <p:scale>
          <a:sx n="32" d="100"/>
          <a:sy n="32" d="100"/>
        </p:scale>
        <p:origin x="259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F9A44-8C8F-4FB9-B291-16183916FAAE}" type="datetimeFigureOut">
              <a:rPr lang="en-GB" smtClean="0"/>
              <a:pPr/>
              <a:t>01/06/2018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C5E9F-E8E7-495E-B65D-2CC8BDC2BE0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902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286C8-EA79-417B-996D-C7312EED3F20}" type="datetimeFigureOut">
              <a:rPr lang="en-GB" smtClean="0"/>
              <a:pPr/>
              <a:t>01/06/2018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2C540-E45E-45D5-BDEF-CF9895965B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148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2C540-E45E-45D5-BDEF-CF9895965BB6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513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2C540-E45E-45D5-BDEF-CF9895965BB6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777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2C540-E45E-45D5-BDEF-CF9895965BB6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020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2C540-E45E-45D5-BDEF-CF9895965BB6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373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Improving the image of the culture of the discipline (Culture Stereotypes in Computer Science):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discipline has been stereotyped as tedious and abstract with little practical application [10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13]. Individuals that major in the discipline have been stereotyped as antisocial or socially awkward, very smart and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excellent at mathematics [14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Attracting more young people to the computing discipline and wider STEM Disciplines: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Computer science is one of the STEM subjects that has not shown a growth in the numbers of people studying it at university. Between 2006-7 and 2015-16, the number of computer science students at university in the UK shows a decline of 7.3% [6]. 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Reducing the Gender gap in STEM disciplines: (Addressing Gender stereotypes)The figures on gender in the UK are similarly stark; females made up 18% of engineering, technology and computer science undergraduates in 2015-2016 [8] and less than 10% of professional engineers are female [9].  perception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among females that the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careers within computing  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not for ‘people like me’ and strengthens the view that the field is generally associated with masculine stereotypes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Encourage Diversity: Currently the majority of young people entering the sector are male. How can we encourage more young people, particularly females and other under-represented groups to consider studying computer science and digital technologies at university and beyond?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2C540-E45E-45D5-BDEF-CF9895965BB6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234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2C540-E45E-45D5-BDEF-CF9895965BB6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403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2C540-E45E-45D5-BDEF-CF9895965BB6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247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Job roles mostly identified in the gaming Industry were Game Designer, Programmer, Game Artist and Game Tester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job roles given to characters, the three characters selected the most for a job role in the gaming industry were mostly males while the three characters selected the least for a job role were all female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2C540-E45E-45D5-BDEF-CF9895965BB6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843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2C540-E45E-45D5-BDEF-CF9895965BB6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041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•	The game engine worked better using chrome rather than internet explorer</a:t>
            </a:r>
          </a:p>
          <a:p>
            <a:r>
              <a:rPr lang="en-GB" dirty="0"/>
              <a:t>•	The story sheets required a lot of explaining and prompts for participants to expatiate of their intended game story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2C540-E45E-45D5-BDEF-CF9895965BB6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242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e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emf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emf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ff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43023" y="1122362"/>
            <a:ext cx="9144001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023" y="3602037"/>
            <a:ext cx="9144001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</a:lvl1pPr>
            <a:lvl2pPr marL="0" indent="457190" algn="ctr">
              <a:buSzTx/>
              <a:buFontTx/>
              <a:buNone/>
            </a:lvl2pPr>
            <a:lvl3pPr marL="0" indent="914383" algn="ctr">
              <a:buSzTx/>
              <a:buFontTx/>
              <a:buNone/>
            </a:lvl3pPr>
            <a:lvl4pPr marL="0" indent="1371572" algn="ctr">
              <a:buSzTx/>
              <a:buFontTx/>
              <a:buNone/>
            </a:lvl4pPr>
            <a:lvl5pPr marL="0" indent="1828764" algn="ctr"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3" name="Picture 6" descr="Picture 6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187023" y="0"/>
            <a:ext cx="3004976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Picture 7" descr="Picture 7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126324" y="5765800"/>
            <a:ext cx="3060701" cy="584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Picture 8" descr="Picture 8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34133" y="5598392"/>
            <a:ext cx="2787216" cy="751608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2584552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ffWhite Titl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024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024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191" indent="0" algn="ctr">
              <a:buNone/>
              <a:defRPr sz="2000"/>
            </a:lvl2pPr>
            <a:lvl3pPr marL="914383" indent="0" algn="ctr">
              <a:buNone/>
              <a:defRPr sz="1799"/>
            </a:lvl3pPr>
            <a:lvl4pPr marL="1371573" indent="0" algn="ctr">
              <a:buNone/>
              <a:defRPr sz="1600"/>
            </a:lvl4pPr>
            <a:lvl5pPr marL="1828765" indent="0" algn="ctr">
              <a:buNone/>
              <a:defRPr sz="1600"/>
            </a:lvl5pPr>
            <a:lvl6pPr marL="2285956" indent="0" algn="ctr">
              <a:buNone/>
              <a:defRPr sz="1600"/>
            </a:lvl6pPr>
            <a:lvl7pPr marL="2743147" indent="0" algn="ctr">
              <a:buNone/>
              <a:defRPr sz="1600"/>
            </a:lvl7pPr>
            <a:lvl8pPr marL="3200338" indent="0" algn="ctr">
              <a:buNone/>
              <a:defRPr sz="1600"/>
            </a:lvl8pPr>
            <a:lvl9pPr marL="365752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024" y="0"/>
            <a:ext cx="3004975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324" y="5765800"/>
            <a:ext cx="3060700" cy="584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34" y="5598392"/>
            <a:ext cx="2787215" cy="75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553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ffWhit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145" y="363541"/>
            <a:ext cx="863587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145" y="1868495"/>
            <a:ext cx="8635879" cy="4351338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024" y="0"/>
            <a:ext cx="3004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65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ffWhite Without Bord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145" y="363541"/>
            <a:ext cx="1107281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145" y="1868495"/>
            <a:ext cx="11072819" cy="4351338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551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ack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024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024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191" indent="0" algn="ctr">
              <a:buNone/>
              <a:defRPr sz="2000"/>
            </a:lvl2pPr>
            <a:lvl3pPr marL="914383" indent="0" algn="ctr">
              <a:buNone/>
              <a:defRPr sz="1799"/>
            </a:lvl3pPr>
            <a:lvl4pPr marL="1371573" indent="0" algn="ctr">
              <a:buNone/>
              <a:defRPr sz="1600"/>
            </a:lvl4pPr>
            <a:lvl5pPr marL="1828765" indent="0" algn="ctr">
              <a:buNone/>
              <a:defRPr sz="1600"/>
            </a:lvl5pPr>
            <a:lvl6pPr marL="2285956" indent="0" algn="ctr">
              <a:buNone/>
              <a:defRPr sz="1600"/>
            </a:lvl6pPr>
            <a:lvl7pPr marL="2743147" indent="0" algn="ctr">
              <a:buNone/>
              <a:defRPr sz="1600"/>
            </a:lvl7pPr>
            <a:lvl8pPr marL="3200338" indent="0" algn="ctr">
              <a:buNone/>
              <a:defRPr sz="1600"/>
            </a:lvl8pPr>
            <a:lvl9pPr marL="365752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430" y="0"/>
            <a:ext cx="291857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324" y="5767365"/>
            <a:ext cx="3060700" cy="584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65" y="5602765"/>
            <a:ext cx="2776800" cy="7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690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c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145" y="363541"/>
            <a:ext cx="863587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145" y="1893547"/>
            <a:ext cx="8635879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430" y="0"/>
            <a:ext cx="2918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44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ck Without Bor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145" y="363541"/>
            <a:ext cx="11058964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145" y="1893547"/>
            <a:ext cx="11058964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434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Whit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024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024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191" indent="0" algn="ctr">
              <a:buNone/>
              <a:defRPr sz="2000"/>
            </a:lvl2pPr>
            <a:lvl3pPr marL="914383" indent="0" algn="ctr">
              <a:buNone/>
              <a:defRPr sz="1799"/>
            </a:lvl3pPr>
            <a:lvl4pPr marL="1371573" indent="0" algn="ctr">
              <a:buNone/>
              <a:defRPr sz="1600"/>
            </a:lvl4pPr>
            <a:lvl5pPr marL="1828765" indent="0" algn="ctr">
              <a:buNone/>
              <a:defRPr sz="1600"/>
            </a:lvl5pPr>
            <a:lvl6pPr marL="2285956" indent="0" algn="ctr">
              <a:buNone/>
              <a:defRPr sz="1600"/>
            </a:lvl6pPr>
            <a:lvl7pPr marL="2743147" indent="0" algn="ctr">
              <a:buNone/>
              <a:defRPr sz="1600"/>
            </a:lvl7pPr>
            <a:lvl8pPr marL="3200338" indent="0" algn="ctr">
              <a:buNone/>
              <a:defRPr sz="1600"/>
            </a:lvl8pPr>
            <a:lvl9pPr marL="365752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024" y="0"/>
            <a:ext cx="3004975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324" y="5765800"/>
            <a:ext cx="3060700" cy="584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34" y="5598392"/>
            <a:ext cx="2787215" cy="75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856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Whi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145" y="363541"/>
            <a:ext cx="863587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145" y="1868495"/>
            <a:ext cx="8635879" cy="4351338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024" y="0"/>
            <a:ext cx="3004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298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White Without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145" y="363541"/>
            <a:ext cx="1107281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145" y="1868495"/>
            <a:ext cx="11072819" cy="4351338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003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ffWhi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>
            <a:spLocks noGrp="1"/>
          </p:cNvSpPr>
          <p:nvPr>
            <p:ph type="title"/>
          </p:nvPr>
        </p:nvSpPr>
        <p:spPr>
          <a:xfrm>
            <a:off x="551144" y="363540"/>
            <a:ext cx="8635881" cy="132556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idx="1"/>
          </p:nvPr>
        </p:nvSpPr>
        <p:spPr>
          <a:xfrm>
            <a:off x="551144" y="1868495"/>
            <a:ext cx="8635881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5" name="Picture 6" descr="Picture 6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187023" y="0"/>
            <a:ext cx="300497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8605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ffWhite Without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470223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ck Titl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xfrm>
            <a:off x="43023" y="1122362"/>
            <a:ext cx="9144001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023" y="3602037"/>
            <a:ext cx="9144001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457190" algn="ctr"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914383" algn="ctr"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1371572" algn="ctr"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1828764" algn="ctr"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4" name="Picture 3" descr="Picture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273430" y="0"/>
            <a:ext cx="291857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Picture 4" descr="Picture 4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126324" y="5767365"/>
            <a:ext cx="3060701" cy="584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Picture 7" descr="Picture 7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31764" y="5602764"/>
            <a:ext cx="2776802" cy="748801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214276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ck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Text"/>
          <p:cNvSpPr txBox="1">
            <a:spLocks noGrp="1"/>
          </p:cNvSpPr>
          <p:nvPr>
            <p:ph type="title"/>
          </p:nvPr>
        </p:nvSpPr>
        <p:spPr>
          <a:xfrm>
            <a:off x="551144" y="363540"/>
            <a:ext cx="8635881" cy="13255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5" name="Body Level One…"/>
          <p:cNvSpPr txBox="1">
            <a:spLocks noGrp="1"/>
          </p:cNvSpPr>
          <p:nvPr>
            <p:ph type="body" idx="1"/>
          </p:nvPr>
        </p:nvSpPr>
        <p:spPr>
          <a:xfrm>
            <a:off x="551144" y="1893547"/>
            <a:ext cx="8635881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56" name="Picture 4" descr="Picture 4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273430" y="0"/>
            <a:ext cx="291857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114329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ck Without Bord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xfrm>
            <a:off x="551144" y="363540"/>
            <a:ext cx="11058965" cy="13255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5" name="Body Level One…"/>
          <p:cNvSpPr txBox="1">
            <a:spLocks noGrp="1"/>
          </p:cNvSpPr>
          <p:nvPr>
            <p:ph type="body" idx="1"/>
          </p:nvPr>
        </p:nvSpPr>
        <p:spPr>
          <a:xfrm>
            <a:off x="551144" y="1893547"/>
            <a:ext cx="11058965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930833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Whitle 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Text"/>
          <p:cNvSpPr txBox="1">
            <a:spLocks noGrp="1"/>
          </p:cNvSpPr>
          <p:nvPr>
            <p:ph type="title"/>
          </p:nvPr>
        </p:nvSpPr>
        <p:spPr>
          <a:xfrm>
            <a:off x="43023" y="1122362"/>
            <a:ext cx="9144001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7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023" y="3602037"/>
            <a:ext cx="9144001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</a:lvl1pPr>
            <a:lvl2pPr marL="0" indent="457190" algn="ctr">
              <a:buSzTx/>
              <a:buFontTx/>
              <a:buNone/>
            </a:lvl2pPr>
            <a:lvl3pPr marL="0" indent="914383" algn="ctr">
              <a:buSzTx/>
              <a:buFontTx/>
              <a:buNone/>
            </a:lvl3pPr>
            <a:lvl4pPr marL="0" indent="1371572" algn="ctr">
              <a:buSzTx/>
              <a:buFontTx/>
              <a:buNone/>
            </a:lvl4pPr>
            <a:lvl5pPr marL="0" indent="1828764" algn="ctr"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75" name="Picture 6" descr="Picture 6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187023" y="0"/>
            <a:ext cx="3004976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Picture 7" descr="Picture 7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126325" y="5765800"/>
            <a:ext cx="2682698" cy="512050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259754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Whit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Text"/>
          <p:cNvSpPr txBox="1">
            <a:spLocks noGrp="1"/>
          </p:cNvSpPr>
          <p:nvPr>
            <p:ph type="title"/>
          </p:nvPr>
        </p:nvSpPr>
        <p:spPr>
          <a:xfrm>
            <a:off x="551144" y="363540"/>
            <a:ext cx="8635881" cy="132556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6" name="Body Level One…"/>
          <p:cNvSpPr txBox="1">
            <a:spLocks noGrp="1"/>
          </p:cNvSpPr>
          <p:nvPr>
            <p:ph type="body" idx="1"/>
          </p:nvPr>
        </p:nvSpPr>
        <p:spPr>
          <a:xfrm>
            <a:off x="551144" y="1868495"/>
            <a:ext cx="8635881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87" name="Picture 6" descr="Picture 6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187023" y="0"/>
            <a:ext cx="300497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434045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White Without Bor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335520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551144" y="363540"/>
            <a:ext cx="1107282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51144" y="1868495"/>
            <a:ext cx="1107282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2825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 spd="med"/>
  <p:txStyles>
    <p:titleStyle>
      <a:lvl1pPr marL="0" marR="0" indent="0" algn="l" defTabSz="914383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Myriad Pro"/>
          <a:ea typeface="Myriad Pro"/>
          <a:cs typeface="Myriad Pro"/>
          <a:sym typeface="Myriad Pro"/>
        </a:defRPr>
      </a:lvl1pPr>
      <a:lvl2pPr marL="0" marR="0" indent="0" algn="l" defTabSz="914383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Myriad Pro"/>
          <a:ea typeface="Myriad Pro"/>
          <a:cs typeface="Myriad Pro"/>
          <a:sym typeface="Myriad Pro"/>
        </a:defRPr>
      </a:lvl2pPr>
      <a:lvl3pPr marL="0" marR="0" indent="0" algn="l" defTabSz="914383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Myriad Pro"/>
          <a:ea typeface="Myriad Pro"/>
          <a:cs typeface="Myriad Pro"/>
          <a:sym typeface="Myriad Pro"/>
        </a:defRPr>
      </a:lvl3pPr>
      <a:lvl4pPr marL="0" marR="0" indent="0" algn="l" defTabSz="914383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Myriad Pro"/>
          <a:ea typeface="Myriad Pro"/>
          <a:cs typeface="Myriad Pro"/>
          <a:sym typeface="Myriad Pro"/>
        </a:defRPr>
      </a:lvl4pPr>
      <a:lvl5pPr marL="0" marR="0" indent="0" algn="l" defTabSz="914383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Myriad Pro"/>
          <a:ea typeface="Myriad Pro"/>
          <a:cs typeface="Myriad Pro"/>
          <a:sym typeface="Myriad Pro"/>
        </a:defRPr>
      </a:lvl5pPr>
      <a:lvl6pPr marL="0" marR="0" indent="0" algn="l" defTabSz="914383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Myriad Pro"/>
          <a:ea typeface="Myriad Pro"/>
          <a:cs typeface="Myriad Pro"/>
          <a:sym typeface="Myriad Pro"/>
        </a:defRPr>
      </a:lvl6pPr>
      <a:lvl7pPr marL="0" marR="0" indent="0" algn="l" defTabSz="914383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Myriad Pro"/>
          <a:ea typeface="Myriad Pro"/>
          <a:cs typeface="Myriad Pro"/>
          <a:sym typeface="Myriad Pro"/>
        </a:defRPr>
      </a:lvl7pPr>
      <a:lvl8pPr marL="0" marR="0" indent="0" algn="l" defTabSz="914383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Myriad Pro"/>
          <a:ea typeface="Myriad Pro"/>
          <a:cs typeface="Myriad Pro"/>
          <a:sym typeface="Myriad Pro"/>
        </a:defRPr>
      </a:lvl8pPr>
      <a:lvl9pPr marL="0" marR="0" indent="0" algn="l" defTabSz="914383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Myriad Pro"/>
          <a:ea typeface="Myriad Pro"/>
          <a:cs typeface="Myriad Pro"/>
          <a:sym typeface="Myriad Pro"/>
        </a:defRPr>
      </a:lvl9pPr>
    </p:titleStyle>
    <p:bodyStyle>
      <a:lvl1pPr marL="228596" marR="0" indent="-228596" algn="l" defTabSz="914383" rtl="0" latinLnBrk="0">
        <a:lnSpc>
          <a:spcPct val="15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Myriad Pro"/>
          <a:ea typeface="Myriad Pro"/>
          <a:cs typeface="Myriad Pro"/>
          <a:sym typeface="Myriad Pro"/>
        </a:defRPr>
      </a:lvl1pPr>
      <a:lvl2pPr marL="685787" marR="0" indent="-228596" algn="l" defTabSz="914383" rtl="0" latinLnBrk="0">
        <a:lnSpc>
          <a:spcPct val="15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Myriad Pro"/>
          <a:ea typeface="Myriad Pro"/>
          <a:cs typeface="Myriad Pro"/>
          <a:sym typeface="Myriad Pro"/>
        </a:defRPr>
      </a:lvl2pPr>
      <a:lvl3pPr marL="1142977" marR="0" indent="-228596" algn="l" defTabSz="914383" rtl="0" latinLnBrk="0">
        <a:lnSpc>
          <a:spcPct val="15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Myriad Pro"/>
          <a:ea typeface="Myriad Pro"/>
          <a:cs typeface="Myriad Pro"/>
          <a:sym typeface="Myriad Pro"/>
        </a:defRPr>
      </a:lvl3pPr>
      <a:lvl4pPr marL="1600168" marR="0" indent="-228596" algn="l" defTabSz="914383" rtl="0" latinLnBrk="0">
        <a:lnSpc>
          <a:spcPct val="15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Myriad Pro"/>
          <a:ea typeface="Myriad Pro"/>
          <a:cs typeface="Myriad Pro"/>
          <a:sym typeface="Myriad Pro"/>
        </a:defRPr>
      </a:lvl4pPr>
      <a:lvl5pPr marL="2057360" marR="0" indent="-228595" algn="l" defTabSz="914383" rtl="0" latinLnBrk="0">
        <a:lnSpc>
          <a:spcPct val="15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Myriad Pro"/>
          <a:ea typeface="Myriad Pro"/>
          <a:cs typeface="Myriad Pro"/>
          <a:sym typeface="Myriad Pro"/>
        </a:defRPr>
      </a:lvl5pPr>
      <a:lvl6pPr marL="2716254" marR="0" indent="-430298" algn="l" defTabSz="914383" rtl="0" latinLnBrk="0">
        <a:lnSpc>
          <a:spcPct val="15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Myriad Pro"/>
          <a:ea typeface="Myriad Pro"/>
          <a:cs typeface="Myriad Pro"/>
          <a:sym typeface="Myriad Pro"/>
        </a:defRPr>
      </a:lvl6pPr>
      <a:lvl7pPr marL="3173444" marR="0" indent="-430298" algn="l" defTabSz="914383" rtl="0" latinLnBrk="0">
        <a:lnSpc>
          <a:spcPct val="15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Myriad Pro"/>
          <a:ea typeface="Myriad Pro"/>
          <a:cs typeface="Myriad Pro"/>
          <a:sym typeface="Myriad Pro"/>
        </a:defRPr>
      </a:lvl7pPr>
      <a:lvl8pPr marL="3630635" marR="0" indent="-430298" algn="l" defTabSz="914383" rtl="0" latinLnBrk="0">
        <a:lnSpc>
          <a:spcPct val="15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Myriad Pro"/>
          <a:ea typeface="Myriad Pro"/>
          <a:cs typeface="Myriad Pro"/>
          <a:sym typeface="Myriad Pro"/>
        </a:defRPr>
      </a:lvl8pPr>
      <a:lvl9pPr marL="4087827" marR="0" indent="-430298" algn="l" defTabSz="914383" rtl="0" latinLnBrk="0">
        <a:lnSpc>
          <a:spcPct val="15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Myriad Pro"/>
          <a:ea typeface="Myriad Pro"/>
          <a:cs typeface="Myriad Pro"/>
          <a:sym typeface="Myriad Pro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774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xStyles>
    <p:titleStyle>
      <a:lvl1pPr algn="l" defTabSz="914383" rtl="0" eaLnBrk="1" latinLnBrk="0" hangingPunct="1">
        <a:lnSpc>
          <a:spcPct val="150000"/>
        </a:lnSpc>
        <a:spcBef>
          <a:spcPct val="0"/>
        </a:spcBef>
        <a:buNone/>
        <a:defRPr sz="4400" kern="12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1pPr>
    </p:titleStyle>
    <p:bodyStyle>
      <a:lvl1pPr marL="228596" indent="-228596" algn="l" defTabSz="914383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1pPr>
      <a:lvl2pPr marL="685787" indent="-228596" algn="l" defTabSz="914383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2pPr>
      <a:lvl3pPr marL="1142977" indent="-228596" algn="l" defTabSz="914383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3pPr>
      <a:lvl4pPr marL="1600169" indent="-228596" algn="l" defTabSz="914383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4pPr>
      <a:lvl5pPr marL="2057360" indent="-228596" algn="l" defTabSz="914383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5pPr>
      <a:lvl6pPr marL="2514552" indent="-228596" algn="l" defTabSz="9143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742" indent="-228596" algn="l" defTabSz="9143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933" indent="-228596" algn="l" defTabSz="9143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6125" indent="-228596" algn="l" defTabSz="9143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91" algn="l" defTabSz="91438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83" algn="l" defTabSz="91438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3" algn="l" defTabSz="91438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5" algn="l" defTabSz="91438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956" algn="l" defTabSz="91438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147" algn="l" defTabSz="91438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8" algn="l" defTabSz="91438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529" algn="l" defTabSz="91438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em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1"/>
          <p:cNvSpPr txBox="1">
            <a:spLocks noGrp="1"/>
          </p:cNvSpPr>
          <p:nvPr>
            <p:ph type="title"/>
          </p:nvPr>
        </p:nvSpPr>
        <p:spPr>
          <a:xfrm>
            <a:off x="648467" y="1105737"/>
            <a:ext cx="9144001" cy="23876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 </a:t>
            </a:r>
            <a:r>
              <a:rPr lang="en-GB" sz="4000" b="1" i="1" dirty="0"/>
              <a:t>Exploring Digital Careers, Stereotypes and Diversity with Young People through Game Design and Implementation </a:t>
            </a:r>
            <a:endParaRPr sz="4000" dirty="0"/>
          </a:p>
        </p:txBody>
      </p:sp>
      <p:sp>
        <p:nvSpPr>
          <p:cNvPr id="107" name="Subtitle 2"/>
          <p:cNvSpPr txBox="1">
            <a:spLocks noGrp="1"/>
          </p:cNvSpPr>
          <p:nvPr>
            <p:ph type="body" sz="half" idx="1"/>
          </p:nvPr>
        </p:nvSpPr>
        <p:spPr>
          <a:xfrm>
            <a:off x="1004528" y="3697632"/>
            <a:ext cx="9144001" cy="199089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2800" dirty="0"/>
              <a:t>Rebecca</a:t>
            </a:r>
            <a:r>
              <a:rPr sz="2800" dirty="0"/>
              <a:t> Strachan, </a:t>
            </a:r>
            <a:r>
              <a:rPr sz="2800" dirty="0" err="1"/>
              <a:t>Opeyemi</a:t>
            </a:r>
            <a:r>
              <a:rPr sz="2800" dirty="0"/>
              <a:t> Dele-</a:t>
            </a:r>
            <a:r>
              <a:rPr sz="2800" dirty="0" err="1"/>
              <a:t>Ajayi</a:t>
            </a:r>
            <a:endParaRPr sz="2800" dirty="0"/>
          </a:p>
          <a:p>
            <a:pPr>
              <a:lnSpc>
                <a:spcPct val="100000"/>
              </a:lnSpc>
            </a:pPr>
            <a:r>
              <a:rPr sz="2800" dirty="0"/>
              <a:t>Itoro Emembolu, Joe </a:t>
            </a:r>
            <a:r>
              <a:rPr sz="2800" dirty="0" err="1"/>
              <a:t>Shimwell</a:t>
            </a:r>
            <a:r>
              <a:rPr lang="en-GB" sz="2800" dirty="0"/>
              <a:t>, Matthew Peers</a:t>
            </a:r>
            <a:endParaRPr sz="2800" dirty="0"/>
          </a:p>
        </p:txBody>
      </p:sp>
      <p:pic>
        <p:nvPicPr>
          <p:cNvPr id="4" name="Picture 5">
            <a:extLst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7018" y="5562892"/>
            <a:ext cx="2748950" cy="78712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19900792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5416347" y="3941670"/>
            <a:ext cx="2683316" cy="2368448"/>
            <a:chOff x="5501846" y="3697072"/>
            <a:chExt cx="3431901" cy="2608336"/>
          </a:xfrm>
        </p:grpSpPr>
        <p:sp>
          <p:nvSpPr>
            <p:cNvPr id="17" name="Rectangle 16"/>
            <p:cNvSpPr/>
            <p:nvPr/>
          </p:nvSpPr>
          <p:spPr>
            <a:xfrm rot="20574729">
              <a:off x="5501846" y="3697072"/>
              <a:ext cx="3431901" cy="2608336"/>
            </a:xfrm>
            <a:prstGeom prst="rect">
              <a:avLst/>
            </a:prstGeom>
            <a:solidFill>
              <a:srgbClr val="FFFFFF"/>
            </a:solidFill>
            <a:ln w="28575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20574729">
              <a:off x="5651248" y="3858355"/>
              <a:ext cx="3133097" cy="2253316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 rot="19154128">
            <a:off x="3458097" y="3835777"/>
            <a:ext cx="2821973" cy="2194560"/>
            <a:chOff x="6215347" y="1950720"/>
            <a:chExt cx="3202973" cy="2453640"/>
          </a:xfrm>
        </p:grpSpPr>
        <p:sp>
          <p:nvSpPr>
            <p:cNvPr id="14" name="Rectangle 13"/>
            <p:cNvSpPr/>
            <p:nvPr/>
          </p:nvSpPr>
          <p:spPr>
            <a:xfrm>
              <a:off x="6215347" y="1950720"/>
              <a:ext cx="3202973" cy="2453640"/>
            </a:xfrm>
            <a:prstGeom prst="rect">
              <a:avLst/>
            </a:prstGeom>
            <a:solidFill>
              <a:srgbClr val="FFFFFF"/>
            </a:solidFill>
            <a:ln w="28575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08842" y="2084006"/>
              <a:ext cx="2972268" cy="2121764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 rot="3041465">
            <a:off x="2856711" y="2197597"/>
            <a:ext cx="3022885" cy="2301240"/>
            <a:chOff x="4795235" y="2575560"/>
            <a:chExt cx="3467196" cy="2849880"/>
          </a:xfrm>
        </p:grpSpPr>
        <p:sp>
          <p:nvSpPr>
            <p:cNvPr id="11" name="Rectangle 10"/>
            <p:cNvSpPr/>
            <p:nvPr/>
          </p:nvSpPr>
          <p:spPr>
            <a:xfrm>
              <a:off x="4795235" y="2575560"/>
              <a:ext cx="3467196" cy="2849880"/>
            </a:xfrm>
            <a:prstGeom prst="rect">
              <a:avLst/>
            </a:prstGeom>
            <a:solidFill>
              <a:srgbClr val="FFFFFF"/>
            </a:solidFill>
            <a:ln w="28575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69084" y="2714820"/>
              <a:ext cx="3319498" cy="2330624"/>
            </a:xfrm>
            <a:prstGeom prst="rect">
              <a:avLst/>
            </a:prstGeom>
          </p:spPr>
        </p:pic>
      </p:grpSp>
      <p:sp>
        <p:nvSpPr>
          <p:cNvPr id="150" name="Title 1"/>
          <p:cNvSpPr txBox="1">
            <a:spLocks noGrp="1"/>
          </p:cNvSpPr>
          <p:nvPr>
            <p:ph type="title"/>
          </p:nvPr>
        </p:nvSpPr>
        <p:spPr>
          <a:xfrm>
            <a:off x="575858" y="0"/>
            <a:ext cx="8635881" cy="1325564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Some of the children’s games</a:t>
            </a:r>
            <a:r>
              <a:rPr dirty="0"/>
              <a:t>….</a:t>
            </a:r>
          </a:p>
        </p:txBody>
      </p:sp>
      <p:grpSp>
        <p:nvGrpSpPr>
          <p:cNvPr id="9" name="Group 8"/>
          <p:cNvGrpSpPr/>
          <p:nvPr/>
        </p:nvGrpSpPr>
        <p:grpSpPr>
          <a:xfrm rot="1870541">
            <a:off x="943268" y="2069909"/>
            <a:ext cx="3032760" cy="2361046"/>
            <a:chOff x="4754880" y="2942474"/>
            <a:chExt cx="3032760" cy="2391526"/>
          </a:xfrm>
        </p:grpSpPr>
        <p:sp>
          <p:nvSpPr>
            <p:cNvPr id="8" name="Rectangle 7"/>
            <p:cNvSpPr/>
            <p:nvPr/>
          </p:nvSpPr>
          <p:spPr>
            <a:xfrm>
              <a:off x="4754880" y="2942474"/>
              <a:ext cx="3032760" cy="2391526"/>
            </a:xfrm>
            <a:prstGeom prst="rect">
              <a:avLst/>
            </a:prstGeom>
            <a:solidFill>
              <a:srgbClr val="FFFFFF"/>
            </a:solidFill>
            <a:ln w="28575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21627" y="3107710"/>
              <a:ext cx="2814771" cy="1862934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 rot="19051836">
            <a:off x="1150276" y="3836355"/>
            <a:ext cx="2587857" cy="2193406"/>
            <a:chOff x="1161183" y="2942474"/>
            <a:chExt cx="3322321" cy="2895600"/>
          </a:xfrm>
        </p:grpSpPr>
        <p:sp>
          <p:nvSpPr>
            <p:cNvPr id="4" name="Rectangle 3"/>
            <p:cNvSpPr/>
            <p:nvPr/>
          </p:nvSpPr>
          <p:spPr>
            <a:xfrm>
              <a:off x="1161183" y="2942474"/>
              <a:ext cx="3322321" cy="2895600"/>
            </a:xfrm>
            <a:prstGeom prst="rect">
              <a:avLst/>
            </a:prstGeom>
            <a:solidFill>
              <a:srgbClr val="FFFFFF"/>
            </a:solidFill>
            <a:ln w="28575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01289" y="3160609"/>
              <a:ext cx="3042111" cy="2459331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 rot="1510702">
            <a:off x="6004709" y="2568050"/>
            <a:ext cx="3220620" cy="2276279"/>
            <a:chOff x="5947192" y="330168"/>
            <a:chExt cx="3284518" cy="2445227"/>
          </a:xfrm>
        </p:grpSpPr>
        <p:sp>
          <p:nvSpPr>
            <p:cNvPr id="24" name="Rectangle 23"/>
            <p:cNvSpPr/>
            <p:nvPr/>
          </p:nvSpPr>
          <p:spPr>
            <a:xfrm>
              <a:off x="5947192" y="330168"/>
              <a:ext cx="3284518" cy="2445227"/>
            </a:xfrm>
            <a:prstGeom prst="rect">
              <a:avLst/>
            </a:prstGeom>
            <a:solidFill>
              <a:srgbClr val="FFFFFF"/>
            </a:solidFill>
            <a:ln w="28575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46774" y="436952"/>
              <a:ext cx="3123673" cy="2162914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 rot="19726059">
            <a:off x="4738710" y="2010624"/>
            <a:ext cx="2986040" cy="2091579"/>
            <a:chOff x="4702708" y="1202204"/>
            <a:chExt cx="3541741" cy="2624684"/>
          </a:xfrm>
        </p:grpSpPr>
        <p:sp>
          <p:nvSpPr>
            <p:cNvPr id="21" name="Rectangle 20"/>
            <p:cNvSpPr/>
            <p:nvPr/>
          </p:nvSpPr>
          <p:spPr>
            <a:xfrm>
              <a:off x="4702708" y="1202204"/>
              <a:ext cx="3541741" cy="2624684"/>
            </a:xfrm>
            <a:prstGeom prst="rect">
              <a:avLst/>
            </a:prstGeom>
            <a:solidFill>
              <a:srgbClr val="FFFFFF"/>
            </a:solidFill>
            <a:ln w="28575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69083" y="1326685"/>
              <a:ext cx="3262731" cy="2287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677914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Next?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Finding a suitable game development platform</a:t>
            </a:r>
          </a:p>
          <a:p>
            <a:r>
              <a:rPr lang="en-GB" dirty="0"/>
              <a:t>Training for Teachers</a:t>
            </a:r>
          </a:p>
          <a:p>
            <a:r>
              <a:rPr lang="en-GB" dirty="0"/>
              <a:t>Equality and Diversity with young people</a:t>
            </a:r>
          </a:p>
        </p:txBody>
      </p:sp>
    </p:spTree>
    <p:extLst>
      <p:ext uri="{BB962C8B-B14F-4D97-AF65-F5344CB8AC3E}">
        <p14:creationId xmlns:p14="http://schemas.microsoft.com/office/powerpoint/2010/main" val="2212983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830441" y="2375221"/>
            <a:ext cx="3576199" cy="1325563"/>
          </a:xfrm>
        </p:spPr>
        <p:txBody>
          <a:bodyPr/>
          <a:lstStyle/>
          <a:p>
            <a:r>
              <a:rPr lang="en-GB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708235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A134C-2EC4-4C2C-B75F-FF3E09246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Digital Sector and Diversity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99021-B7D5-40DF-91C5-2A4F5CC2C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People working in the digital and games industry:</a:t>
            </a:r>
          </a:p>
          <a:p>
            <a:pPr marL="0" indent="0">
              <a:buNone/>
            </a:pPr>
            <a:r>
              <a:rPr lang="en-GB" dirty="0"/>
              <a:t>* Less than 1 in 5 people are female in the UK </a:t>
            </a:r>
          </a:p>
          <a:p>
            <a:pPr marL="0" indent="0">
              <a:buNone/>
            </a:pPr>
            <a:r>
              <a:rPr lang="en-GB" dirty="0"/>
              <a:t>* Only 1 in 20 (5%) are from a Black, Asian and Minority Ethnic (BAME) background yet BAME account for 1 in 8 (13%) of the UK population</a:t>
            </a:r>
          </a:p>
          <a:p>
            <a:r>
              <a:rPr lang="en-GB" dirty="0"/>
              <a:t>Does it matter?</a:t>
            </a:r>
          </a:p>
        </p:txBody>
      </p:sp>
    </p:spTree>
    <p:extLst>
      <p:ext uri="{BB962C8B-B14F-4D97-AF65-F5344CB8AC3E}">
        <p14:creationId xmlns:p14="http://schemas.microsoft.com/office/powerpoint/2010/main" val="792121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le 1"/>
          <p:cNvSpPr txBox="1">
            <a:spLocks noGrp="1"/>
          </p:cNvSpPr>
          <p:nvPr>
            <p:ph type="title"/>
          </p:nvPr>
        </p:nvSpPr>
        <p:spPr>
          <a:xfrm>
            <a:off x="551144" y="363540"/>
            <a:ext cx="8635881" cy="10163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/>
              <a:t>The Research</a:t>
            </a:r>
            <a:endParaRPr dirty="0"/>
          </a:p>
        </p:txBody>
      </p:sp>
      <p:sp>
        <p:nvSpPr>
          <p:cNvPr id="151" name="Content Placeholder 4"/>
          <p:cNvSpPr txBox="1">
            <a:spLocks noGrp="1"/>
          </p:cNvSpPr>
          <p:nvPr>
            <p:ph type="body" idx="1"/>
          </p:nvPr>
        </p:nvSpPr>
        <p:spPr>
          <a:xfrm>
            <a:off x="287031" y="1363871"/>
            <a:ext cx="9035770" cy="435133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  <a:defRPr sz="2900"/>
            </a:pPr>
            <a:r>
              <a:rPr lang="en-GB" b="1" dirty="0"/>
              <a:t>Objectives</a:t>
            </a:r>
            <a:endParaRPr b="1" dirty="0"/>
          </a:p>
          <a:p>
            <a:r>
              <a:rPr lang="en-US" sz="2800" dirty="0"/>
              <a:t>Create more awareness of careers in the gaming industry</a:t>
            </a:r>
            <a:endParaRPr lang="en-GB" sz="2800" dirty="0"/>
          </a:p>
          <a:p>
            <a:r>
              <a:rPr lang="en-US" sz="2800" dirty="0"/>
              <a:t>Generate interest and engagement</a:t>
            </a:r>
            <a:endParaRPr lang="en-GB" sz="2800" dirty="0"/>
          </a:p>
          <a:p>
            <a:r>
              <a:rPr lang="en-US" sz="2800" dirty="0"/>
              <a:t>Explore diversity and stereotypes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57741" y="4439234"/>
            <a:ext cx="2785207" cy="15272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35141" y="2711741"/>
            <a:ext cx="2755631" cy="171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25180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/>
              <a:t>Relevance of the research</a:t>
            </a:r>
            <a:endParaRPr dirty="0"/>
          </a:p>
        </p:txBody>
      </p:sp>
      <p:sp>
        <p:nvSpPr>
          <p:cNvPr id="151" name="Content Placeholder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2800" dirty="0"/>
              <a:t>Address </a:t>
            </a:r>
            <a:r>
              <a:rPr lang="en-US" sz="2800" dirty="0"/>
              <a:t>Culture Stereotypes in Computer Science</a:t>
            </a:r>
            <a:endParaRPr lang="en-GB" sz="2800" dirty="0"/>
          </a:p>
          <a:p>
            <a:r>
              <a:rPr lang="en-US" sz="2800" dirty="0"/>
              <a:t>Attract more young people to the computing discipline and wider STEM Disciplines</a:t>
            </a:r>
          </a:p>
          <a:p>
            <a:r>
              <a:rPr lang="en-US" sz="2800" dirty="0"/>
              <a:t>Reduce the Gender gap in STEM disciplines</a:t>
            </a:r>
          </a:p>
          <a:p>
            <a:r>
              <a:rPr lang="en-US" sz="2800" dirty="0"/>
              <a:t>Encourage Diversity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3251006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tle 3"/>
          <p:cNvSpPr txBox="1">
            <a:spLocks noGrp="1"/>
          </p:cNvSpPr>
          <p:nvPr>
            <p:ph type="title"/>
          </p:nvPr>
        </p:nvSpPr>
        <p:spPr>
          <a:xfrm>
            <a:off x="612104" y="346826"/>
            <a:ext cx="8635881" cy="961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900"/>
            </a:lvl1pPr>
          </a:lstStyle>
          <a:p>
            <a:r>
              <a:rPr lang="en-GB" dirty="0"/>
              <a:t>Methodology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411480" y="1417320"/>
            <a:ext cx="9311640" cy="39703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indent="-45720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800" dirty="0">
                <a:solidFill>
                  <a:srgbClr val="000000"/>
                </a:solidFill>
                <a:latin typeface="Myriad Pro"/>
                <a:sym typeface="Calibri"/>
              </a:rPr>
              <a:t>Action research approach</a:t>
            </a:r>
          </a:p>
          <a:p>
            <a:pPr marL="457200" marR="0" indent="-45720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yriad Pro"/>
                <a:sym typeface="Calibri"/>
              </a:rPr>
              <a:t>Pre and Post quasi experimental</a:t>
            </a:r>
            <a:r>
              <a:rPr kumimoji="0" lang="en-GB" sz="2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yriad Pro"/>
                <a:sym typeface="Calibri"/>
              </a:rPr>
              <a:t> design</a:t>
            </a:r>
          </a:p>
          <a:p>
            <a:pPr marL="457200" marR="0" indent="-45720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800" baseline="0" dirty="0">
                <a:solidFill>
                  <a:srgbClr val="000000"/>
                </a:solidFill>
                <a:latin typeface="Myriad Pro"/>
                <a:sym typeface="Calibri"/>
              </a:rPr>
              <a:t>Done</a:t>
            </a:r>
            <a:r>
              <a:rPr lang="en-GB" sz="2800" dirty="0">
                <a:solidFill>
                  <a:srgbClr val="000000"/>
                </a:solidFill>
                <a:latin typeface="Myriad Pro"/>
                <a:sym typeface="Calibri"/>
              </a:rPr>
              <a:t> in two phases (Pilot and main intervention)</a:t>
            </a:r>
          </a:p>
          <a:p>
            <a:pPr marL="457200" marR="0" indent="-45720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yriad Pro"/>
                <a:sym typeface="Calibri"/>
              </a:rPr>
              <a:t>Pilot</a:t>
            </a:r>
            <a:r>
              <a:rPr kumimoji="0" lang="en-GB" sz="2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yriad Pro"/>
                <a:sym typeface="Calibri"/>
              </a:rPr>
              <a:t> (2 sessions, 40  young people)</a:t>
            </a:r>
          </a:p>
          <a:p>
            <a:pPr marL="457200" marR="0" indent="-45720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800" baseline="0" dirty="0">
                <a:solidFill>
                  <a:srgbClr val="000000"/>
                </a:solidFill>
                <a:latin typeface="Myriad Pro"/>
                <a:sym typeface="Calibri"/>
              </a:rPr>
              <a:t>Main</a:t>
            </a:r>
            <a:r>
              <a:rPr lang="en-GB" sz="2800" dirty="0">
                <a:solidFill>
                  <a:srgbClr val="000000"/>
                </a:solidFill>
                <a:latin typeface="Myriad Pro"/>
                <a:sym typeface="Calibri"/>
              </a:rPr>
              <a:t> intervention (5 sessions, 20 young people)</a:t>
            </a:r>
          </a:p>
          <a:p>
            <a:pPr marL="457200" marR="0" indent="-45720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yriad Pro"/>
                <a:sym typeface="Calibri"/>
              </a:rPr>
              <a:t>Game Engine (</a:t>
            </a:r>
            <a:r>
              <a:rPr kumimoji="0" lang="en-GB" sz="2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yriad Pro"/>
                <a:sym typeface="Calibri"/>
              </a:rPr>
              <a:t>Gamefroot</a:t>
            </a:r>
            <a:r>
              <a:rPr kumimoji="0" lang="en-GB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yriad Pro"/>
                <a:sym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6505009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96"/>
          <p:cNvGrpSpPr/>
          <p:nvPr/>
        </p:nvGrpSpPr>
        <p:grpSpPr>
          <a:xfrm rot="19233954">
            <a:off x="554544" y="3078196"/>
            <a:ext cx="3765661" cy="2747787"/>
            <a:chOff x="-105430" y="3109311"/>
            <a:chExt cx="3765661" cy="2747787"/>
          </a:xfrm>
        </p:grpSpPr>
        <p:sp>
          <p:nvSpPr>
            <p:cNvPr id="31" name="Rectangle 30"/>
            <p:cNvSpPr/>
            <p:nvPr/>
          </p:nvSpPr>
          <p:spPr>
            <a:xfrm>
              <a:off x="-105430" y="3109311"/>
              <a:ext cx="3765661" cy="2747787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60070" y="3172639"/>
              <a:ext cx="3695082" cy="2116294"/>
            </a:xfrm>
            <a:prstGeom prst="rect">
              <a:avLst/>
            </a:prstGeom>
          </p:spPr>
        </p:pic>
        <p:sp>
          <p:nvSpPr>
            <p:cNvPr id="96" name="TextBox 95"/>
            <p:cNvSpPr txBox="1"/>
            <p:nvPr/>
          </p:nvSpPr>
          <p:spPr>
            <a:xfrm>
              <a:off x="514855" y="5388350"/>
              <a:ext cx="1422234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b="1" dirty="0">
                  <a:solidFill>
                    <a:srgbClr val="000000"/>
                  </a:solidFill>
                  <a:sym typeface="Calibri"/>
                </a:rPr>
                <a:t>Child’s game</a:t>
              </a:r>
              <a:endParaRPr kumimoji="0" lang="en-GB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endParaRPr>
            </a:p>
          </p:txBody>
        </p:sp>
      </p:grpSp>
      <p:sp>
        <p:nvSpPr>
          <p:cNvPr id="126" name="Title 3"/>
          <p:cNvSpPr txBox="1">
            <a:spLocks noGrp="1"/>
          </p:cNvSpPr>
          <p:nvPr>
            <p:ph type="title"/>
          </p:nvPr>
        </p:nvSpPr>
        <p:spPr>
          <a:xfrm>
            <a:off x="620195" y="73725"/>
            <a:ext cx="8635881" cy="13255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900"/>
            </a:lvl1pPr>
          </a:lstStyle>
          <a:p>
            <a:r>
              <a:rPr lang="en-GB" dirty="0"/>
              <a:t>Evaluation</a:t>
            </a:r>
            <a:endParaRPr dirty="0"/>
          </a:p>
        </p:txBody>
      </p:sp>
      <p:grpSp>
        <p:nvGrpSpPr>
          <p:cNvPr id="25" name="Group 24"/>
          <p:cNvGrpSpPr/>
          <p:nvPr/>
        </p:nvGrpSpPr>
        <p:grpSpPr>
          <a:xfrm rot="20551591">
            <a:off x="1707171" y="1206001"/>
            <a:ext cx="2927460" cy="2107411"/>
            <a:chOff x="551144" y="1122904"/>
            <a:chExt cx="2927460" cy="2107411"/>
          </a:xfrm>
        </p:grpSpPr>
        <p:grpSp>
          <p:nvGrpSpPr>
            <p:cNvPr id="13" name="Group 12"/>
            <p:cNvGrpSpPr/>
            <p:nvPr/>
          </p:nvGrpSpPr>
          <p:grpSpPr>
            <a:xfrm>
              <a:off x="551144" y="1152015"/>
              <a:ext cx="2927460" cy="2078300"/>
              <a:chOff x="551144" y="1152015"/>
              <a:chExt cx="2927460" cy="20783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03865" y="1433746"/>
                <a:ext cx="2674739" cy="175012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1144" y="1152015"/>
                <a:ext cx="2927460" cy="2078300"/>
              </a:xfrm>
              <a:prstGeom prst="rect">
                <a:avLst/>
              </a:prstGeom>
              <a:ln w="19050">
                <a:solidFill>
                  <a:srgbClr val="002060"/>
                </a:solidFill>
              </a:ln>
            </p:spPr>
          </p:pic>
        </p:grpSp>
        <p:sp>
          <p:nvSpPr>
            <p:cNvPr id="20" name="TextBox 19"/>
            <p:cNvSpPr txBox="1"/>
            <p:nvPr/>
          </p:nvSpPr>
          <p:spPr>
            <a:xfrm>
              <a:off x="1245062" y="1122904"/>
              <a:ext cx="1792343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Questionnaire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 rot="949524">
            <a:off x="4554353" y="639107"/>
            <a:ext cx="1972233" cy="3074417"/>
            <a:chOff x="3977640" y="1324592"/>
            <a:chExt cx="1972233" cy="3074417"/>
          </a:xfrm>
        </p:grpSpPr>
        <p:sp>
          <p:nvSpPr>
            <p:cNvPr id="16" name="Rectangle 15"/>
            <p:cNvSpPr/>
            <p:nvPr/>
          </p:nvSpPr>
          <p:spPr>
            <a:xfrm>
              <a:off x="3977640" y="1324592"/>
              <a:ext cx="1813561" cy="3074417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5135" y="1623899"/>
              <a:ext cx="1633665" cy="2570824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4157530" y="1381689"/>
              <a:ext cx="1792343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Sorting activity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 rot="19428585">
            <a:off x="2739179" y="2704777"/>
            <a:ext cx="2676597" cy="3204436"/>
            <a:chOff x="533399" y="3443880"/>
            <a:chExt cx="2676597" cy="3204436"/>
          </a:xfrm>
        </p:grpSpPr>
        <p:grpSp>
          <p:nvGrpSpPr>
            <p:cNvPr id="15" name="Group 14"/>
            <p:cNvGrpSpPr/>
            <p:nvPr/>
          </p:nvGrpSpPr>
          <p:grpSpPr>
            <a:xfrm>
              <a:off x="533399" y="3443880"/>
              <a:ext cx="2676597" cy="3204436"/>
              <a:chOff x="533399" y="3339469"/>
              <a:chExt cx="2963614" cy="3305171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533399" y="3339469"/>
                <a:ext cx="2963614" cy="330517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002060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3865" y="3471644"/>
                <a:ext cx="2503048" cy="2900802"/>
              </a:xfrm>
              <a:prstGeom prst="rect">
                <a:avLst/>
              </a:prstGeom>
            </p:spPr>
          </p:pic>
        </p:grpSp>
        <p:sp>
          <p:nvSpPr>
            <p:cNvPr id="28" name="TextBox 27"/>
            <p:cNvSpPr txBox="1"/>
            <p:nvPr/>
          </p:nvSpPr>
          <p:spPr>
            <a:xfrm>
              <a:off x="793762" y="6199753"/>
              <a:ext cx="2330389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Engagement Factors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 rot="745760">
            <a:off x="5778422" y="3513452"/>
            <a:ext cx="3790715" cy="2094564"/>
            <a:chOff x="5791201" y="4289855"/>
            <a:chExt cx="3790715" cy="2094564"/>
          </a:xfrm>
        </p:grpSpPr>
        <p:grpSp>
          <p:nvGrpSpPr>
            <p:cNvPr id="4" name="Group 3"/>
            <p:cNvGrpSpPr/>
            <p:nvPr/>
          </p:nvGrpSpPr>
          <p:grpSpPr>
            <a:xfrm>
              <a:off x="5791201" y="4289855"/>
              <a:ext cx="3611879" cy="2094564"/>
              <a:chOff x="4632960" y="3718560"/>
              <a:chExt cx="4089531" cy="2454669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4632960" y="3718560"/>
                <a:ext cx="4089531" cy="245466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645708" y="3846480"/>
                <a:ext cx="4076783" cy="2326749"/>
              </a:xfrm>
              <a:prstGeom prst="rect">
                <a:avLst/>
              </a:prstGeom>
            </p:spPr>
          </p:pic>
        </p:grpSp>
        <p:sp>
          <p:nvSpPr>
            <p:cNvPr id="5" name="TextBox 4"/>
            <p:cNvSpPr txBox="1"/>
            <p:nvPr/>
          </p:nvSpPr>
          <p:spPr>
            <a:xfrm>
              <a:off x="6503436" y="5867424"/>
              <a:ext cx="3078480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Game Design Planning Sheet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 rot="1810602">
            <a:off x="6613126" y="881743"/>
            <a:ext cx="2044135" cy="2840507"/>
            <a:chOff x="6558845" y="731520"/>
            <a:chExt cx="2044135" cy="2840507"/>
          </a:xfrm>
        </p:grpSpPr>
        <p:grpSp>
          <p:nvGrpSpPr>
            <p:cNvPr id="19" name="Group 18"/>
            <p:cNvGrpSpPr/>
            <p:nvPr/>
          </p:nvGrpSpPr>
          <p:grpSpPr>
            <a:xfrm>
              <a:off x="6558845" y="731520"/>
              <a:ext cx="1960315" cy="2840507"/>
              <a:chOff x="6558845" y="731520"/>
              <a:chExt cx="1960315" cy="2840507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6558845" y="731520"/>
                <a:ext cx="1960315" cy="2840507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45763" y="822961"/>
                <a:ext cx="1705757" cy="2620920"/>
              </a:xfrm>
              <a:prstGeom prst="rect">
                <a:avLst/>
              </a:prstGeom>
            </p:spPr>
          </p:pic>
        </p:grpSp>
        <p:sp>
          <p:nvSpPr>
            <p:cNvPr id="26" name="TextBox 25"/>
            <p:cNvSpPr txBox="1"/>
            <p:nvPr/>
          </p:nvSpPr>
          <p:spPr>
            <a:xfrm>
              <a:off x="6810637" y="3129128"/>
              <a:ext cx="1792343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Game overview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152567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867EB-FFFC-4559-8B54-97866D507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D33A4-CD44-4348-B178-D78325E73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Limited understanding of career roles in the Industry</a:t>
            </a:r>
          </a:p>
          <a:p>
            <a:r>
              <a:rPr lang="en-GB" dirty="0"/>
              <a:t>Males created male characters, females created characters of mixed gender</a:t>
            </a:r>
          </a:p>
          <a:p>
            <a:r>
              <a:rPr lang="en-GB" dirty="0"/>
              <a:t>Females aspired to jobs in health sciences while males aspired to a wider range</a:t>
            </a:r>
          </a:p>
          <a:p>
            <a:r>
              <a:rPr lang="en-GB" dirty="0"/>
              <a:t>Shift in STEM aspirations from 25% (Pre) to about 40% (Post)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2918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9836" y="1252895"/>
            <a:ext cx="6665668" cy="53917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Young People’s Aspirations</a:t>
            </a:r>
          </a:p>
        </p:txBody>
      </p:sp>
    </p:spTree>
    <p:extLst>
      <p:ext uri="{BB962C8B-B14F-4D97-AF65-F5344CB8AC3E}">
        <p14:creationId xmlns:p14="http://schemas.microsoft.com/office/powerpoint/2010/main" val="4080728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867EB-FFFC-4559-8B54-97866D507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Findings Continued…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D33A4-CD44-4348-B178-D78325E73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Most identified Jobs (Game Designer, Programmer, Game Artist and Game Tester)</a:t>
            </a:r>
          </a:p>
          <a:p>
            <a:r>
              <a:rPr lang="en-GB" dirty="0"/>
              <a:t>Sorting activity: Top three characters assigned job roles were predominantly males, those assigned least roles were all females</a:t>
            </a:r>
          </a:p>
          <a:p>
            <a:r>
              <a:rPr lang="en-GB" dirty="0"/>
              <a:t>The young people were able to use the engagement factors to evaluate each others games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746745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2F2F2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USTEM Template_VI  -  Read-Only" id="{5CCB9FFE-E41C-4170-85E0-AF29B68F62E9}" vid="{F7F0FC30-528B-41EA-B167-B0F1018942C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639</Words>
  <Application>Microsoft Office PowerPoint</Application>
  <PresentationFormat>Widescreen</PresentationFormat>
  <Paragraphs>71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Myriad Pro</vt:lpstr>
      <vt:lpstr>1_Office Theme</vt:lpstr>
      <vt:lpstr>Office Theme</vt:lpstr>
      <vt:lpstr>  Exploring Digital Careers, Stereotypes and Diversity with Young People through Game Design and Implementation </vt:lpstr>
      <vt:lpstr>Digital Sector and Diversity</vt:lpstr>
      <vt:lpstr>The Research</vt:lpstr>
      <vt:lpstr>Relevance of the research</vt:lpstr>
      <vt:lpstr>Methodology</vt:lpstr>
      <vt:lpstr>Evaluation</vt:lpstr>
      <vt:lpstr>Findings…</vt:lpstr>
      <vt:lpstr>The Young People’s Aspirations</vt:lpstr>
      <vt:lpstr>Findings Continued…</vt:lpstr>
      <vt:lpstr>Some of the children’s games….</vt:lpstr>
      <vt:lpstr>What Next?</vt:lpstr>
      <vt:lpstr>Thank you!</vt:lpstr>
    </vt:vector>
  </TitlesOfParts>
  <Company>Northumbria University at Newcastle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Digital Careers, Stereotypes and Diversity with Young People through Game Design and Implementation</dc:title>
  <dc:creator>itoro.emembolu</dc:creator>
  <cp:lastModifiedBy>Rebecca Strachan</cp:lastModifiedBy>
  <cp:revision>34</cp:revision>
  <cp:lastPrinted>2018-03-28T12:23:00Z</cp:lastPrinted>
  <dcterms:created xsi:type="dcterms:W3CDTF">2018-03-27T09:40:39Z</dcterms:created>
  <dcterms:modified xsi:type="dcterms:W3CDTF">2018-06-01T13:49:49Z</dcterms:modified>
</cp:coreProperties>
</file>