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9"/>
  </p:notesMasterIdLst>
  <p:sldIdLst>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967" autoAdjust="0"/>
  </p:normalViewPr>
  <p:slideViewPr>
    <p:cSldViewPr>
      <p:cViewPr varScale="1">
        <p:scale>
          <a:sx n="41" d="100"/>
          <a:sy n="41" d="100"/>
        </p:scale>
        <p:origin x="240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82F9DA-5206-46A0-A190-3EAAB8AF5E83}" type="datetimeFigureOut">
              <a:rPr lang="en-GB" smtClean="0"/>
              <a:t>27/06/2018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02BD5-3069-40D0-A910-066EFE2980BE}" type="slidenum">
              <a:rPr lang="en-GB" smtClean="0"/>
              <a:t>‹#›</a:t>
            </a:fld>
            <a:endParaRPr lang="en-GB"/>
          </a:p>
        </p:txBody>
      </p:sp>
    </p:spTree>
    <p:extLst>
      <p:ext uri="{BB962C8B-B14F-4D97-AF65-F5344CB8AC3E}">
        <p14:creationId xmlns:p14="http://schemas.microsoft.com/office/powerpoint/2010/main" val="145450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9E02BD5-3069-40D0-A910-066EFE2980BE}" type="slidenum">
              <a:rPr lang="en-GB" smtClean="0"/>
              <a:t>1</a:t>
            </a:fld>
            <a:endParaRPr lang="en-GB"/>
          </a:p>
        </p:txBody>
      </p:sp>
    </p:spTree>
    <p:extLst>
      <p:ext uri="{BB962C8B-B14F-4D97-AF65-F5344CB8AC3E}">
        <p14:creationId xmlns:p14="http://schemas.microsoft.com/office/powerpoint/2010/main" val="126371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In 1999 </a:t>
            </a:r>
            <a:r>
              <a:rPr lang="en-GB" dirty="0" err="1" smtClean="0"/>
              <a:t>Laurillard</a:t>
            </a:r>
            <a:r>
              <a:rPr lang="en-GB" dirty="0" smtClean="0"/>
              <a:t> looked at the relationship between the learner and</a:t>
            </a:r>
            <a:r>
              <a:rPr lang="en-GB" baseline="0" dirty="0" smtClean="0"/>
              <a:t> the organisation offering the learning and attempted to aid our understanding of the importance of setting in place a conversational framework, that needs to be made explicit to all and that we recognise that it changes over time as all participants (teachers and students) engage with the learning itself.</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In the traditional context of the classroom (especially the tutorial, seminar or workshop) we frame and reframe the conversation through interaction, dialogue and non verbal communication – through this we adapt the process of learning when what we are doing does not work as expected for that group or that individual – and in doing so enhancing the learning process for all.</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We have begun to ask ourselves at Northumbria </a:t>
            </a:r>
            <a:r>
              <a:rPr lang="en-GB" b="1" baseline="0" dirty="0" smtClean="0"/>
              <a:t>do we have the same conversational framework in our interaction with distance learners </a:t>
            </a:r>
            <a:r>
              <a:rPr lang="en-GB" b="0" baseline="0" dirty="0" smtClean="0"/>
              <a:t>and in order to answer that question we are using the conversational framework as a tool to critically reflect and develop our understanding of our online learning processes</a:t>
            </a:r>
            <a:endParaRPr lang="en-GB" b="1" baseline="0" dirty="0" smtClean="0"/>
          </a:p>
          <a:p>
            <a:pPr marL="0" indent="0">
              <a:buFont typeface="Arial" panose="020B0604020202020204" pitchFamily="34" charset="0"/>
              <a:buNone/>
            </a:pPr>
            <a:endParaRPr lang="en-GB" b="1" baseline="0" dirty="0" smtClean="0"/>
          </a:p>
        </p:txBody>
      </p:sp>
      <p:sp>
        <p:nvSpPr>
          <p:cNvPr id="4" name="Slide Number Placeholder 3"/>
          <p:cNvSpPr>
            <a:spLocks noGrp="1"/>
          </p:cNvSpPr>
          <p:nvPr>
            <p:ph type="sldNum" sz="quarter" idx="10"/>
          </p:nvPr>
        </p:nvSpPr>
        <p:spPr/>
        <p:txBody>
          <a:bodyPr/>
          <a:lstStyle/>
          <a:p>
            <a:fld id="{E9E02BD5-3069-40D0-A910-066EFE2980BE}" type="slidenum">
              <a:rPr lang="en-GB" smtClean="0"/>
              <a:t>2</a:t>
            </a:fld>
            <a:endParaRPr lang="en-GB"/>
          </a:p>
        </p:txBody>
      </p:sp>
    </p:spTree>
    <p:extLst>
      <p:ext uri="{BB962C8B-B14F-4D97-AF65-F5344CB8AC3E}">
        <p14:creationId xmlns:p14="http://schemas.microsoft.com/office/powerpoint/2010/main" val="1860864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aseline="0" dirty="0" smtClean="0"/>
              <a:t>We began developing and then delivering our suite of DL MSc Surveying and Construction pathways in 2006 and I (Julie)  have (has) been involved since their inception in terms of module delivery and the development of the student support framework and I am (Julie is) now Programme Leader.</a:t>
            </a:r>
          </a:p>
          <a:p>
            <a:endParaRPr lang="en-GB" baseline="0" dirty="0" smtClean="0"/>
          </a:p>
          <a:p>
            <a:pPr marL="171450" indent="-171450">
              <a:buFont typeface="Arial" panose="020B0604020202020204" pitchFamily="34" charset="0"/>
              <a:buChar char="•"/>
            </a:pPr>
            <a:r>
              <a:rPr lang="en-GB" baseline="0" dirty="0" smtClean="0"/>
              <a:t>We apply the University’s module and programme evaluation framework to our DL programmes as part of the annual evaluation cycle, hold virtual staff – student programme committees, and solicit informal feedback</a:t>
            </a:r>
          </a:p>
          <a:p>
            <a:pPr marL="628650" lvl="1" indent="-171450">
              <a:buFont typeface="Arial" panose="020B0604020202020204" pitchFamily="34" charset="0"/>
              <a:buChar char="•"/>
            </a:pPr>
            <a:endParaRPr lang="en-GB" b="1" baseline="0" dirty="0" smtClean="0"/>
          </a:p>
          <a:p>
            <a:pPr marL="628650" lvl="1" indent="-171450">
              <a:buFont typeface="Arial" panose="020B0604020202020204" pitchFamily="34" charset="0"/>
              <a:buChar char="•"/>
            </a:pPr>
            <a:r>
              <a:rPr lang="en-GB" b="1" baseline="0" dirty="0" smtClean="0"/>
              <a:t>BUT </a:t>
            </a:r>
            <a:r>
              <a:rPr lang="en-GB" b="0" baseline="0" dirty="0" smtClean="0"/>
              <a:t>r</a:t>
            </a:r>
            <a:r>
              <a:rPr lang="en-GB" baseline="0" dirty="0" smtClean="0"/>
              <a:t>esponse rates are traditionally poor, it is difficult getting reps together online and utilising informal feedback to inform module delivery varies amongst staff</a:t>
            </a:r>
          </a:p>
          <a:p>
            <a:pPr marL="628650" lvl="1"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We do recognise from this, that while perhaps a bit tough on us, we do not always meet student expectations.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For us this feedback, such as it is, raises questions about the value of time fixed prescribed points of evaluation and feedback as opposed to ongoing evaluation not just in terms of overall satisfaction </a:t>
            </a:r>
            <a:r>
              <a:rPr lang="en-GB" b="1" baseline="0" dirty="0" smtClean="0"/>
              <a:t>BUT</a:t>
            </a:r>
            <a:endParaRPr lang="en-GB" b="0" baseline="0" dirty="0" smtClean="0"/>
          </a:p>
          <a:p>
            <a:pPr marL="628650" lvl="1" indent="-171450">
              <a:buFont typeface="Arial" panose="020B0604020202020204" pitchFamily="34" charset="0"/>
              <a:buChar char="•"/>
            </a:pPr>
            <a:endParaRPr lang="en-GB" b="0" baseline="0" dirty="0" smtClean="0"/>
          </a:p>
          <a:p>
            <a:pPr marL="628650" lvl="1" indent="-171450">
              <a:buFont typeface="Arial" panose="020B0604020202020204" pitchFamily="34" charset="0"/>
              <a:buChar char="•"/>
            </a:pPr>
            <a:r>
              <a:rPr lang="en-GB" b="0" baseline="0" dirty="0" smtClean="0"/>
              <a:t>That the conversational framework is applied as a </a:t>
            </a:r>
            <a:r>
              <a:rPr lang="en-GB" baseline="0" dirty="0" smtClean="0"/>
              <a:t>concept in such a way as to ensure the dialogue is ongoing, is ongoing across all modules, is about the learning process itself, as such has no end points but a series of check points through out the learning process itself and allows change</a:t>
            </a:r>
          </a:p>
          <a:p>
            <a:pPr marL="457200" lvl="1" indent="0">
              <a:buFont typeface="Arial" panose="020B0604020202020204" pitchFamily="34" charset="0"/>
              <a:buNone/>
            </a:pPr>
            <a:endParaRPr lang="en-GB" baseline="0" dirty="0" smtClean="0"/>
          </a:p>
          <a:p>
            <a:pPr marL="457200" lvl="1" indent="0">
              <a:buFont typeface="Arial" panose="020B0604020202020204" pitchFamily="34" charset="0"/>
              <a:buNone/>
            </a:pPr>
            <a:endParaRPr lang="en-GB" baseline="0" dirty="0" smtClean="0"/>
          </a:p>
          <a:p>
            <a:pPr marL="628650" lvl="1" indent="-171450">
              <a:buFont typeface="Arial" panose="020B0604020202020204" pitchFamily="34" charset="0"/>
              <a:buChar char="•"/>
            </a:pPr>
            <a:r>
              <a:rPr lang="en-GB" baseline="0" dirty="0" smtClean="0"/>
              <a:t>So while we have to overlay institutional frameworks they should not prevent us being more responsive</a:t>
            </a:r>
            <a:endParaRPr lang="en-GB" dirty="0"/>
          </a:p>
        </p:txBody>
      </p:sp>
      <p:sp>
        <p:nvSpPr>
          <p:cNvPr id="4" name="Slide Number Placeholder 3"/>
          <p:cNvSpPr>
            <a:spLocks noGrp="1"/>
          </p:cNvSpPr>
          <p:nvPr>
            <p:ph type="sldNum" sz="quarter" idx="10"/>
          </p:nvPr>
        </p:nvSpPr>
        <p:spPr/>
        <p:txBody>
          <a:bodyPr/>
          <a:lstStyle/>
          <a:p>
            <a:fld id="{E9E02BD5-3069-40D0-A910-066EFE2980BE}" type="slidenum">
              <a:rPr lang="en-GB" smtClean="0"/>
              <a:t>3</a:t>
            </a:fld>
            <a:endParaRPr lang="en-GB"/>
          </a:p>
        </p:txBody>
      </p:sp>
    </p:spTree>
    <p:extLst>
      <p:ext uri="{BB962C8B-B14F-4D97-AF65-F5344CB8AC3E}">
        <p14:creationId xmlns:p14="http://schemas.microsoft.com/office/powerpoint/2010/main" val="2254043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2006</a:t>
            </a:r>
          </a:p>
          <a:p>
            <a:pPr marL="628650" lvl="1" indent="-171450">
              <a:buFont typeface="Arial" panose="020B0604020202020204" pitchFamily="34" charset="0"/>
              <a:buChar char="•"/>
            </a:pPr>
            <a:endParaRPr lang="en-GB" dirty="0" smtClean="0"/>
          </a:p>
          <a:p>
            <a:pPr marL="628650" lvl="1" indent="-171450">
              <a:buFont typeface="Arial" panose="020B0604020202020204" pitchFamily="34" charset="0"/>
              <a:buChar char="•"/>
            </a:pPr>
            <a:r>
              <a:rPr lang="en-GB" dirty="0" smtClean="0"/>
              <a:t>Paper based, formulaic</a:t>
            </a:r>
            <a:r>
              <a:rPr lang="en-GB" baseline="0" dirty="0" smtClean="0"/>
              <a:t> knowledge transfer; when the discussion boards were poorly utilised we ‘blamed’ the students; we attempted to create an interaction through a residential focused on the assessment but there was variable attendance and, to be honest, variable delivery in terms of the quality of the interaction/support  students received -  but students welcomed this as their only opportunity to engage in a dialogue</a:t>
            </a:r>
            <a:endParaRPr lang="en-GB" dirty="0" smtClean="0"/>
          </a:p>
          <a:p>
            <a:endParaRPr lang="en-GB" dirty="0" smtClean="0"/>
          </a:p>
          <a:p>
            <a:pPr marL="171450" indent="-171450">
              <a:buFont typeface="Arial" panose="020B0604020202020204" pitchFamily="34" charset="0"/>
              <a:buChar char="•"/>
            </a:pPr>
            <a:r>
              <a:rPr lang="en-GB" dirty="0" smtClean="0"/>
              <a:t>In 2008 the students clearly</a:t>
            </a:r>
            <a:r>
              <a:rPr lang="en-GB" baseline="0" dirty="0" smtClean="0"/>
              <a:t> stated that their understanding of the conversational framework and ours had diverged (although not in those words)– they wanted more diverse and interactive learning materials</a:t>
            </a:r>
          </a:p>
          <a:p>
            <a:pPr marL="628650" lvl="1" indent="-171450">
              <a:buFont typeface="Arial" panose="020B0604020202020204" pitchFamily="34" charset="0"/>
              <a:buChar char="•"/>
            </a:pPr>
            <a:endParaRPr lang="en-GB" baseline="0" dirty="0" smtClean="0"/>
          </a:p>
          <a:p>
            <a:pPr marL="628650" lvl="1" indent="-171450">
              <a:buFont typeface="Arial" panose="020B0604020202020204" pitchFamily="34" charset="0"/>
              <a:buChar char="•"/>
            </a:pPr>
            <a:r>
              <a:rPr lang="en-GB" baseline="0" dirty="0" smtClean="0"/>
              <a:t>So we used different technologies such as </a:t>
            </a:r>
            <a:r>
              <a:rPr lang="en-GB" baseline="0" dirty="0" err="1" smtClean="0"/>
              <a:t>camptasia</a:t>
            </a:r>
            <a:r>
              <a:rPr lang="en-GB" baseline="0" dirty="0" smtClean="0"/>
              <a:t> and, more recently, </a:t>
            </a:r>
            <a:r>
              <a:rPr lang="en-GB" baseline="0" dirty="0" err="1" smtClean="0"/>
              <a:t>panopto</a:t>
            </a:r>
            <a:r>
              <a:rPr lang="en-GB" baseline="0" dirty="0" smtClean="0"/>
              <a:t> in an attempt to address this – but the emphasis was still heavily on knowledge transfer – for the majority of modules it was still a process of putting the papers online and waiting for the assignments to come in.</a:t>
            </a:r>
            <a:endParaRPr lang="en-GB" dirty="0" smtClean="0"/>
          </a:p>
          <a:p>
            <a:endParaRPr lang="en-GB" dirty="0" smtClean="0"/>
          </a:p>
          <a:p>
            <a:pPr marL="171450" indent="-171450">
              <a:buFont typeface="Arial" panose="020B0604020202020204" pitchFamily="34" charset="0"/>
              <a:buChar char="•"/>
            </a:pPr>
            <a:r>
              <a:rPr lang="en-GB" dirty="0" smtClean="0"/>
              <a:t>Our</a:t>
            </a:r>
            <a:r>
              <a:rPr lang="en-GB" baseline="0" dirty="0" smtClean="0"/>
              <a:t> 2016 survey showed that while we were getting better at delivering a more interactive learning experience (again not across all modules) the focus for the students was on the lack of ongoing communication and dialogue throughout their process of learning</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1" dirty="0" smtClean="0"/>
              <a:t>Raised the issue for us about how we replicate that classroom dialogue that happens on a</a:t>
            </a:r>
            <a:r>
              <a:rPr lang="en-GB" b="1" baseline="0" dirty="0" smtClean="0"/>
              <a:t> daily/ weekly basis on campus in order to ensure a deeper learning experience for our DL students</a:t>
            </a:r>
          </a:p>
          <a:p>
            <a:pPr marL="628650" lvl="1" indent="-171450">
              <a:buFont typeface="Arial" panose="020B0604020202020204" pitchFamily="34" charset="0"/>
              <a:buChar char="•"/>
            </a:pPr>
            <a:r>
              <a:rPr lang="en-GB" b="1" baseline="0" dirty="0" smtClean="0"/>
              <a:t>We need to understand the process of learning as experienced by our DL students in its entirety and make changes as the learning process progresses to ensure we are having that ongoing conversation</a:t>
            </a:r>
          </a:p>
        </p:txBody>
      </p:sp>
      <p:sp>
        <p:nvSpPr>
          <p:cNvPr id="4" name="Slide Number Placeholder 3"/>
          <p:cNvSpPr>
            <a:spLocks noGrp="1"/>
          </p:cNvSpPr>
          <p:nvPr>
            <p:ph type="sldNum" sz="quarter" idx="10"/>
          </p:nvPr>
        </p:nvSpPr>
        <p:spPr/>
        <p:txBody>
          <a:bodyPr/>
          <a:lstStyle/>
          <a:p>
            <a:fld id="{E9E02BD5-3069-40D0-A910-066EFE2980BE}" type="slidenum">
              <a:rPr lang="en-GB" smtClean="0"/>
              <a:t>4</a:t>
            </a:fld>
            <a:endParaRPr lang="en-GB"/>
          </a:p>
        </p:txBody>
      </p:sp>
    </p:spTree>
    <p:extLst>
      <p:ext uri="{BB962C8B-B14F-4D97-AF65-F5344CB8AC3E}">
        <p14:creationId xmlns:p14="http://schemas.microsoft.com/office/powerpoint/2010/main" val="81568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So</a:t>
            </a:r>
            <a:r>
              <a:rPr lang="en-GB" baseline="0" dirty="0" smtClean="0"/>
              <a:t> as delivers of on line learning what do we need to consider in order to get the conversation right:</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1" baseline="0" dirty="0" smtClean="0"/>
              <a:t>Shared understanding is a great deal more complex than a learning contract on the programme home page</a:t>
            </a:r>
          </a:p>
          <a:p>
            <a:pPr marL="628650" lvl="1" indent="-171450">
              <a:buFont typeface="Arial" panose="020B0604020202020204" pitchFamily="34" charset="0"/>
              <a:buChar char="•"/>
            </a:pPr>
            <a:r>
              <a:rPr lang="en-GB" baseline="0" dirty="0" smtClean="0"/>
              <a:t>The institution’s perspective frames the conversation at the higher level – they commit the resources or indeed do not</a:t>
            </a:r>
          </a:p>
          <a:p>
            <a:pPr marL="628650" lvl="1" indent="-171450">
              <a:buFont typeface="Arial" panose="020B0604020202020204" pitchFamily="34" charset="0"/>
              <a:buChar char="•"/>
            </a:pPr>
            <a:r>
              <a:rPr lang="en-GB" baseline="0" dirty="0" smtClean="0"/>
              <a:t>Do all teaching staff share an understanding but more importantly buy in to the conversation at a programme and module level – if not variable experience will reduce not only the quality of the student learning experience/outcome but will also impact on institutional outcomes – retention, results, recruitment </a:t>
            </a:r>
            <a:r>
              <a:rPr lang="en-GB" baseline="0" dirty="0" err="1" smtClean="0"/>
              <a:t>etc</a:t>
            </a:r>
            <a:r>
              <a:rPr lang="en-GB" baseline="0" dirty="0" smtClean="0"/>
              <a:t> </a:t>
            </a:r>
          </a:p>
          <a:p>
            <a:pPr marL="628650" lvl="1" indent="-171450">
              <a:buFont typeface="Arial" panose="020B0604020202020204" pitchFamily="34" charset="0"/>
              <a:buChar char="•"/>
            </a:pPr>
            <a:r>
              <a:rPr lang="en-GB" baseline="0" dirty="0" smtClean="0"/>
              <a:t>Making sure the students know what to expect in terms of our delivery and their involvement in their own learning at the outset, what it will look like on their programme of study and what they can expect in terms of our responsiveness to their changing needs</a:t>
            </a:r>
          </a:p>
          <a:p>
            <a:endParaRPr lang="en-GB" baseline="0" dirty="0" smtClean="0"/>
          </a:p>
          <a:p>
            <a:pPr marL="171450" indent="-171450">
              <a:buFont typeface="Arial" panose="020B0604020202020204" pitchFamily="34" charset="0"/>
              <a:buChar char="•"/>
            </a:pPr>
            <a:r>
              <a:rPr lang="en-GB" baseline="0" dirty="0" smtClean="0"/>
              <a:t>While we may state explicitly at induction what the learning process will entail – interactive materials, virtual tutor groups, asynchronous discussion boards/blogs, social media platforms for informal student engagement, face to face guidance via skype </a:t>
            </a:r>
            <a:r>
              <a:rPr lang="en-GB" baseline="0" dirty="0" err="1" smtClean="0"/>
              <a:t>etc</a:t>
            </a:r>
            <a:r>
              <a:rPr lang="en-GB" baseline="0" dirty="0" smtClean="0"/>
              <a:t> – </a:t>
            </a:r>
            <a:r>
              <a:rPr lang="en-GB" b="1" baseline="0" dirty="0" smtClean="0"/>
              <a:t>as teachers, through an open and ongoing dialogue with our students, we need to be open to change as the learning process progresses not just at the end and importantly we need to be open and responsive to individual learning needs – </a:t>
            </a:r>
            <a:r>
              <a:rPr lang="en-GB" b="0" baseline="0" dirty="0" smtClean="0"/>
              <a:t>remember changing how your delivery when the students aren’t quite getting it in that classroom seminar</a:t>
            </a:r>
          </a:p>
          <a:p>
            <a:endParaRPr lang="en-GB" dirty="0" smtClean="0"/>
          </a:p>
          <a:p>
            <a:pPr marL="171450" indent="-171450">
              <a:buFont typeface="Arial" panose="020B0604020202020204" pitchFamily="34" charset="0"/>
              <a:buChar char="•"/>
            </a:pPr>
            <a:r>
              <a:rPr lang="en-GB" dirty="0" smtClean="0"/>
              <a:t>Staff development and support is crucial to</a:t>
            </a:r>
            <a:r>
              <a:rPr lang="en-GB" baseline="0" dirty="0" smtClean="0"/>
              <a:t> this process – </a:t>
            </a:r>
            <a:r>
              <a:rPr lang="en-GB" b="1" baseline="0" dirty="0" smtClean="0"/>
              <a:t>but what exactly does that entail? Yes training and support around the technology but also understanding how DL students learn, what are their expectations and how can we meet them; sharing experiences of what works well and applying them – this includes us as teachers learning from our students as well as each other; engendering a culture of dialogue and responsiveness through change.</a:t>
            </a:r>
          </a:p>
          <a:p>
            <a:pPr marL="171450" indent="-171450">
              <a:buFont typeface="Arial" panose="020B0604020202020204" pitchFamily="34" charset="0"/>
              <a:buChar char="•"/>
            </a:pPr>
            <a:endParaRPr lang="en-GB" b="1" baseline="0" dirty="0" smtClean="0"/>
          </a:p>
          <a:p>
            <a:pPr marL="171450" indent="-171450">
              <a:buFont typeface="Arial" panose="020B0604020202020204" pitchFamily="34" charset="0"/>
              <a:buChar char="•"/>
            </a:pPr>
            <a:r>
              <a:rPr lang="en-GB" b="0" baseline="0" dirty="0" smtClean="0"/>
              <a:t>Technology is a mechanism to support the conversation so we need to avoid getting ‘carried away’ with technology for it’s own sake – I’ve (</a:t>
            </a:r>
            <a:r>
              <a:rPr lang="en-GB" b="0" baseline="0" dirty="0" err="1" smtClean="0"/>
              <a:t>julie’s</a:t>
            </a:r>
            <a:r>
              <a:rPr lang="en-GB" b="0" baseline="0" dirty="0" smtClean="0"/>
              <a:t>) done it</a:t>
            </a:r>
          </a:p>
          <a:p>
            <a:pPr marL="171450" indent="-171450">
              <a:buFont typeface="Arial" panose="020B0604020202020204" pitchFamily="34" charset="0"/>
              <a:buChar char="•"/>
            </a:pPr>
            <a:endParaRPr lang="en-GB" b="0" baseline="0" dirty="0" smtClean="0"/>
          </a:p>
          <a:p>
            <a:pPr marL="171450" indent="-171450">
              <a:buFont typeface="Arial" panose="020B0604020202020204" pitchFamily="34" charset="0"/>
              <a:buChar char="•"/>
            </a:pPr>
            <a:r>
              <a:rPr lang="en-GB" b="1" baseline="0" dirty="0" smtClean="0"/>
              <a:t>But for me getting the conversation right, and it may be that actually getting it right is not an end in itself but that it is the process itself that is more important, stands or falls on the commitment of the institution and the buy in of all of the teaching team.</a:t>
            </a:r>
            <a:endParaRPr lang="en-GB" b="1" dirty="0"/>
          </a:p>
        </p:txBody>
      </p:sp>
      <p:sp>
        <p:nvSpPr>
          <p:cNvPr id="4" name="Slide Number Placeholder 3"/>
          <p:cNvSpPr>
            <a:spLocks noGrp="1"/>
          </p:cNvSpPr>
          <p:nvPr>
            <p:ph type="sldNum" sz="quarter" idx="10"/>
          </p:nvPr>
        </p:nvSpPr>
        <p:spPr/>
        <p:txBody>
          <a:bodyPr/>
          <a:lstStyle/>
          <a:p>
            <a:fld id="{E9E02BD5-3069-40D0-A910-066EFE2980BE}" type="slidenum">
              <a:rPr lang="en-GB" smtClean="0"/>
              <a:t>5</a:t>
            </a:fld>
            <a:endParaRPr lang="en-GB"/>
          </a:p>
        </p:txBody>
      </p:sp>
    </p:spTree>
    <p:extLst>
      <p:ext uri="{BB962C8B-B14F-4D97-AF65-F5344CB8AC3E}">
        <p14:creationId xmlns:p14="http://schemas.microsoft.com/office/powerpoint/2010/main" val="2272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F69859-1BE2-4B89-9D00-27327564517E}" type="datetimeFigureOut">
              <a:rPr lang="en-GB" smtClean="0"/>
              <a:t>27/06/2018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271442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F69859-1BE2-4B89-9D00-27327564517E}" type="datetimeFigureOut">
              <a:rPr lang="en-GB" smtClean="0"/>
              <a:t>27/06/2018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477242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F69859-1BE2-4B89-9D00-27327564517E}" type="datetimeFigureOut">
              <a:rPr lang="en-GB" smtClean="0"/>
              <a:t>27/06/2018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557416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9" name="Picture 8" descr="Screen Shot 2013-06-03 at 22.30.11.png"/>
          <p:cNvPicPr/>
          <p:nvPr/>
        </p:nvPicPr>
        <p:blipFill>
          <a:blip r:embed="rId2" cstate="print"/>
          <a:srcRect b="22787"/>
          <a:stretch>
            <a:fillRect/>
          </a:stretch>
        </p:blipFill>
        <p:spPr bwMode="auto">
          <a:xfrm>
            <a:off x="612000" y="432000"/>
            <a:ext cx="3455944" cy="1032810"/>
          </a:xfrm>
          <a:prstGeom prst="rect">
            <a:avLst/>
          </a:prstGeom>
          <a:noFill/>
          <a:ln w="9525">
            <a:noFill/>
            <a:miter lim="800000"/>
            <a:headEnd/>
            <a:tailEnd/>
          </a:ln>
        </p:spPr>
      </p:pic>
      <p:cxnSp>
        <p:nvCxnSpPr>
          <p:cNvPr id="10" name="Straight Connector 9"/>
          <p:cNvCxnSpPr/>
          <p:nvPr/>
        </p:nvCxnSpPr>
        <p:spPr>
          <a:xfrm>
            <a:off x="755575" y="5661248"/>
            <a:ext cx="3096345" cy="0"/>
          </a:xfrm>
          <a:prstGeom prst="line">
            <a:avLst/>
          </a:prstGeom>
          <a:ln>
            <a:solidFill>
              <a:srgbClr val="F8971D"/>
            </a:solidFill>
          </a:ln>
        </p:spPr>
        <p:style>
          <a:lnRef idx="1">
            <a:schemeClr val="accent1"/>
          </a:lnRef>
          <a:fillRef idx="0">
            <a:schemeClr val="accent1"/>
          </a:fillRef>
          <a:effectRef idx="0">
            <a:schemeClr val="accent1"/>
          </a:effectRef>
          <a:fontRef idx="minor">
            <a:schemeClr val="tx1"/>
          </a:fontRef>
        </p:style>
      </p:cxnSp>
      <p:sp>
        <p:nvSpPr>
          <p:cNvPr id="30" name="Text Placeholder 29"/>
          <p:cNvSpPr>
            <a:spLocks noGrp="1"/>
          </p:cNvSpPr>
          <p:nvPr>
            <p:ph type="body" sz="quarter" idx="17" hasCustomPrompt="1"/>
          </p:nvPr>
        </p:nvSpPr>
        <p:spPr>
          <a:xfrm>
            <a:off x="683567" y="4365104"/>
            <a:ext cx="7920881" cy="720278"/>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3600" b="1" kern="1200" dirty="0" smtClean="0">
                <a:solidFill>
                  <a:schemeClr val="tx1"/>
                </a:solidFill>
                <a:latin typeface="Arial" panose="020B0604020202020204" pitchFamily="34" charset="0"/>
                <a:ea typeface="+mn-ea"/>
                <a:cs typeface="Arial" panose="020B0604020202020204" pitchFamily="34" charset="0"/>
              </a:defRPr>
            </a:lvl1pPr>
          </a:lstStyle>
          <a:p>
            <a:pPr marL="0" lvl="0" indent="0" algn="l" defTabSz="914400" rtl="0" eaLnBrk="1" latinLnBrk="0" hangingPunct="1">
              <a:spcBef>
                <a:spcPct val="20000"/>
              </a:spcBef>
              <a:buClr>
                <a:srgbClr val="F8971D"/>
              </a:buClr>
              <a:buFont typeface="Wingdings" panose="05000000000000000000" pitchFamily="2" charset="2"/>
              <a:buNone/>
            </a:pPr>
            <a:r>
              <a:rPr lang="en-GB" dirty="0" smtClean="0">
                <a:latin typeface="Arial" panose="020B0604020202020204" pitchFamily="34" charset="0"/>
                <a:cs typeface="Arial" panose="020B0604020202020204" pitchFamily="34" charset="0"/>
              </a:rPr>
              <a:t>Presentation Title</a:t>
            </a:r>
            <a:endParaRPr lang="en-GB" dirty="0" smtClean="0"/>
          </a:p>
          <a:p>
            <a:pPr lvl="0"/>
            <a:endParaRPr lang="en-GB" dirty="0"/>
          </a:p>
        </p:txBody>
      </p:sp>
      <p:sp>
        <p:nvSpPr>
          <p:cNvPr id="31" name="Text Placeholder 29"/>
          <p:cNvSpPr>
            <a:spLocks noGrp="1"/>
          </p:cNvSpPr>
          <p:nvPr>
            <p:ph type="body" sz="quarter" idx="18" hasCustomPrompt="1"/>
          </p:nvPr>
        </p:nvSpPr>
        <p:spPr>
          <a:xfrm>
            <a:off x="683567" y="5085184"/>
            <a:ext cx="7920881" cy="720080"/>
          </a:xfrm>
        </p:spPr>
        <p:txBody>
          <a:bodyPr/>
          <a:lstStyle>
            <a:lvl1pPr marL="0" marR="0" indent="0" algn="l" defTabSz="914400" rtl="0" eaLnBrk="1" fontAlgn="auto" latinLnBrk="0" hangingPunct="1">
              <a:lnSpc>
                <a:spcPct val="150000"/>
              </a:lnSpc>
              <a:spcBef>
                <a:spcPct val="20000"/>
              </a:spcBef>
              <a:spcAft>
                <a:spcPts val="0"/>
              </a:spcAft>
              <a:buClr>
                <a:srgbClr val="F8971D"/>
              </a:buClr>
              <a:buSzTx/>
              <a:buFont typeface="Wingdings" panose="05000000000000000000" pitchFamily="2" charset="2"/>
              <a:buNone/>
              <a:tabLst/>
              <a:defRPr lang="en-GB" sz="2000" b="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latin typeface="Arial" panose="020B0604020202020204" pitchFamily="34" charset="0"/>
                <a:cs typeface="Arial" panose="020B0604020202020204" pitchFamily="34" charset="0"/>
              </a:rPr>
              <a:t>Author</a:t>
            </a:r>
            <a:endParaRPr lang="en-GB" dirty="0" smtClean="0"/>
          </a:p>
          <a:p>
            <a:pPr lvl="0"/>
            <a:endParaRPr lang="en-GB" dirty="0"/>
          </a:p>
        </p:txBody>
      </p:sp>
      <p:sp>
        <p:nvSpPr>
          <p:cNvPr id="33" name="Text Placeholder 29"/>
          <p:cNvSpPr>
            <a:spLocks noGrp="1"/>
          </p:cNvSpPr>
          <p:nvPr>
            <p:ph type="body" sz="quarter" idx="19" hasCustomPrompt="1"/>
          </p:nvPr>
        </p:nvSpPr>
        <p:spPr>
          <a:xfrm>
            <a:off x="683567" y="6137722"/>
            <a:ext cx="7920881" cy="387622"/>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t>Date</a:t>
            </a:r>
          </a:p>
          <a:p>
            <a:pPr lvl="0"/>
            <a:endParaRPr lang="en-GB" dirty="0"/>
          </a:p>
        </p:txBody>
      </p:sp>
      <p:sp>
        <p:nvSpPr>
          <p:cNvPr id="34" name="Text Placeholder 29"/>
          <p:cNvSpPr>
            <a:spLocks noGrp="1"/>
          </p:cNvSpPr>
          <p:nvPr>
            <p:ph type="body" sz="quarter" idx="20" hasCustomPrompt="1"/>
          </p:nvPr>
        </p:nvSpPr>
        <p:spPr>
          <a:xfrm>
            <a:off x="683567" y="5805264"/>
            <a:ext cx="7920881" cy="720278"/>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latin typeface="Arial" panose="020B0604020202020204" pitchFamily="34" charset="0"/>
                <a:cs typeface="Arial" panose="020B0604020202020204" pitchFamily="34" charset="0"/>
              </a:rPr>
              <a:t>Position / Faculty or Service</a:t>
            </a:r>
            <a:endParaRPr lang="en-GB" dirty="0" smtClean="0"/>
          </a:p>
          <a:p>
            <a:pPr lvl="0"/>
            <a:endParaRPr lang="en-GB" dirty="0"/>
          </a:p>
        </p:txBody>
      </p:sp>
    </p:spTree>
    <p:extLst>
      <p:ext uri="{BB962C8B-B14F-4D97-AF65-F5344CB8AC3E}">
        <p14:creationId xmlns:p14="http://schemas.microsoft.com/office/powerpoint/2010/main" val="17826774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Screen Shot 2013-06-03 at 22.30.11.png"/>
          <p:cNvPicPr/>
          <p:nvPr userDrawn="1"/>
        </p:nvPicPr>
        <p:blipFill>
          <a:blip r:embed="rId2" cstate="print"/>
          <a:srcRect b="22787"/>
          <a:stretch>
            <a:fillRect/>
          </a:stretch>
        </p:blipFill>
        <p:spPr bwMode="auto">
          <a:xfrm>
            <a:off x="612000" y="432000"/>
            <a:ext cx="3455944" cy="1032810"/>
          </a:xfrm>
          <a:prstGeom prst="rect">
            <a:avLst/>
          </a:prstGeom>
          <a:noFill/>
          <a:ln w="9525">
            <a:noFill/>
            <a:miter lim="800000"/>
            <a:headEnd/>
            <a:tailEnd/>
          </a:ln>
        </p:spPr>
      </p:pic>
      <p:cxnSp>
        <p:nvCxnSpPr>
          <p:cNvPr id="10" name="Straight Connector 9"/>
          <p:cNvCxnSpPr/>
          <p:nvPr userDrawn="1"/>
        </p:nvCxnSpPr>
        <p:spPr>
          <a:xfrm>
            <a:off x="755575" y="5661248"/>
            <a:ext cx="3096345" cy="0"/>
          </a:xfrm>
          <a:prstGeom prst="line">
            <a:avLst/>
          </a:prstGeom>
          <a:ln>
            <a:solidFill>
              <a:srgbClr val="F8971D"/>
            </a:solidFill>
          </a:ln>
        </p:spPr>
        <p:style>
          <a:lnRef idx="1">
            <a:schemeClr val="accent1"/>
          </a:lnRef>
          <a:fillRef idx="0">
            <a:schemeClr val="accent1"/>
          </a:fillRef>
          <a:effectRef idx="0">
            <a:schemeClr val="accent1"/>
          </a:effectRef>
          <a:fontRef idx="minor">
            <a:schemeClr val="tx1"/>
          </a:fontRef>
        </p:style>
      </p:cxnSp>
      <p:sp>
        <p:nvSpPr>
          <p:cNvPr id="30" name="Text Placeholder 29"/>
          <p:cNvSpPr>
            <a:spLocks noGrp="1"/>
          </p:cNvSpPr>
          <p:nvPr>
            <p:ph type="body" sz="quarter" idx="17" hasCustomPrompt="1"/>
          </p:nvPr>
        </p:nvSpPr>
        <p:spPr>
          <a:xfrm>
            <a:off x="683567" y="4365104"/>
            <a:ext cx="7920881" cy="720278"/>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3600" b="1" kern="1200" dirty="0" smtClean="0">
                <a:solidFill>
                  <a:schemeClr val="tx1"/>
                </a:solidFill>
                <a:latin typeface="Arial" panose="020B0604020202020204" pitchFamily="34" charset="0"/>
                <a:ea typeface="+mn-ea"/>
                <a:cs typeface="Arial" panose="020B0604020202020204" pitchFamily="34" charset="0"/>
              </a:defRPr>
            </a:lvl1pPr>
          </a:lstStyle>
          <a:p>
            <a:pPr marL="0" lvl="0" indent="0" algn="l" defTabSz="914400" rtl="0" eaLnBrk="1" latinLnBrk="0" hangingPunct="1">
              <a:spcBef>
                <a:spcPct val="20000"/>
              </a:spcBef>
              <a:buClr>
                <a:srgbClr val="F8971D"/>
              </a:buClr>
              <a:buFont typeface="Wingdings" panose="05000000000000000000" pitchFamily="2" charset="2"/>
              <a:buNone/>
            </a:pPr>
            <a:r>
              <a:rPr lang="en-GB" dirty="0" smtClean="0">
                <a:latin typeface="Arial" panose="020B0604020202020204" pitchFamily="34" charset="0"/>
                <a:cs typeface="Arial" panose="020B0604020202020204" pitchFamily="34" charset="0"/>
              </a:rPr>
              <a:t>Presentation Title</a:t>
            </a:r>
            <a:endParaRPr lang="en-GB" dirty="0" smtClean="0"/>
          </a:p>
          <a:p>
            <a:pPr lvl="0"/>
            <a:endParaRPr lang="en-GB" dirty="0"/>
          </a:p>
        </p:txBody>
      </p:sp>
      <p:sp>
        <p:nvSpPr>
          <p:cNvPr id="31" name="Text Placeholder 29"/>
          <p:cNvSpPr>
            <a:spLocks noGrp="1"/>
          </p:cNvSpPr>
          <p:nvPr>
            <p:ph type="body" sz="quarter" idx="18" hasCustomPrompt="1"/>
          </p:nvPr>
        </p:nvSpPr>
        <p:spPr>
          <a:xfrm>
            <a:off x="683567" y="5085184"/>
            <a:ext cx="7920881" cy="720080"/>
          </a:xfrm>
        </p:spPr>
        <p:txBody>
          <a:bodyPr/>
          <a:lstStyle>
            <a:lvl1pPr marL="0" marR="0" indent="0" algn="l" defTabSz="914400" rtl="0" eaLnBrk="1" fontAlgn="auto" latinLnBrk="0" hangingPunct="1">
              <a:lnSpc>
                <a:spcPct val="150000"/>
              </a:lnSpc>
              <a:spcBef>
                <a:spcPct val="20000"/>
              </a:spcBef>
              <a:spcAft>
                <a:spcPts val="0"/>
              </a:spcAft>
              <a:buClr>
                <a:srgbClr val="F8971D"/>
              </a:buClr>
              <a:buSzTx/>
              <a:buFont typeface="Wingdings" panose="05000000000000000000" pitchFamily="2" charset="2"/>
              <a:buNone/>
              <a:tabLst/>
              <a:defRPr lang="en-GB" sz="2000" b="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latin typeface="Arial" panose="020B0604020202020204" pitchFamily="34" charset="0"/>
                <a:cs typeface="Arial" panose="020B0604020202020204" pitchFamily="34" charset="0"/>
              </a:rPr>
              <a:t>Author</a:t>
            </a:r>
            <a:endParaRPr lang="en-GB" dirty="0" smtClean="0"/>
          </a:p>
          <a:p>
            <a:pPr lvl="0"/>
            <a:endParaRPr lang="en-GB" dirty="0"/>
          </a:p>
        </p:txBody>
      </p:sp>
      <p:sp>
        <p:nvSpPr>
          <p:cNvPr id="33" name="Text Placeholder 29"/>
          <p:cNvSpPr>
            <a:spLocks noGrp="1"/>
          </p:cNvSpPr>
          <p:nvPr>
            <p:ph type="body" sz="quarter" idx="19" hasCustomPrompt="1"/>
          </p:nvPr>
        </p:nvSpPr>
        <p:spPr>
          <a:xfrm>
            <a:off x="683567" y="6137722"/>
            <a:ext cx="7920881" cy="387622"/>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t>Date</a:t>
            </a:r>
          </a:p>
          <a:p>
            <a:pPr lvl="0"/>
            <a:endParaRPr lang="en-GB" dirty="0"/>
          </a:p>
        </p:txBody>
      </p:sp>
      <p:sp>
        <p:nvSpPr>
          <p:cNvPr id="34" name="Text Placeholder 29"/>
          <p:cNvSpPr>
            <a:spLocks noGrp="1"/>
          </p:cNvSpPr>
          <p:nvPr>
            <p:ph type="body" sz="quarter" idx="20" hasCustomPrompt="1"/>
          </p:nvPr>
        </p:nvSpPr>
        <p:spPr>
          <a:xfrm>
            <a:off x="683567" y="5805264"/>
            <a:ext cx="7920881" cy="720278"/>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latin typeface="Arial" panose="020B0604020202020204" pitchFamily="34" charset="0"/>
                <a:cs typeface="Arial" panose="020B0604020202020204" pitchFamily="34" charset="0"/>
              </a:rPr>
              <a:t>Position / Faculty or Service</a:t>
            </a:r>
            <a:endParaRPr lang="en-GB" dirty="0" smtClean="0"/>
          </a:p>
          <a:p>
            <a:pPr lvl="0"/>
            <a:endParaRPr lang="en-GB" dirty="0"/>
          </a:p>
        </p:txBody>
      </p:sp>
    </p:spTree>
    <p:extLst>
      <p:ext uri="{BB962C8B-B14F-4D97-AF65-F5344CB8AC3E}">
        <p14:creationId xmlns:p14="http://schemas.microsoft.com/office/powerpoint/2010/main" val="18913688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7" name="Picture 6"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4107829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7" name="Picture 6"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100271621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8" name="Picture 7"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10423371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10" name="Picture 9"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16827633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6" name="Picture 5"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15575701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5" name="Picture 4"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19254680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F69859-1BE2-4B89-9D00-27327564517E}" type="datetimeFigureOut">
              <a:rPr lang="en-GB" smtClean="0"/>
              <a:t>27/06/2018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66141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8" name="Picture 7"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301715296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8" name="Picture 7" descr="Screen Shot 2013-06-03 at 22.30.11.png"/>
          <p:cNvPicPr/>
          <p:nvPr userDrawn="1"/>
        </p:nvPicPr>
        <p:blipFill>
          <a:blip r:embed="rId2" cstate="print"/>
          <a:srcRect b="22787"/>
          <a:stretch>
            <a:fillRect/>
          </a:stretch>
        </p:blipFill>
        <p:spPr bwMode="auto">
          <a:xfrm>
            <a:off x="7055795" y="6093296"/>
            <a:ext cx="1823085" cy="544830"/>
          </a:xfrm>
          <a:prstGeom prst="rect">
            <a:avLst/>
          </a:prstGeom>
          <a:noFill/>
          <a:ln w="9525">
            <a:noFill/>
            <a:miter lim="800000"/>
            <a:headEnd/>
            <a:tailEnd/>
          </a:ln>
        </p:spPr>
      </p:pic>
    </p:spTree>
    <p:extLst>
      <p:ext uri="{BB962C8B-B14F-4D97-AF65-F5344CB8AC3E}">
        <p14:creationId xmlns:p14="http://schemas.microsoft.com/office/powerpoint/2010/main" val="72217882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1440419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27/06/2018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3160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F69859-1BE2-4B89-9D00-27327564517E}" type="datetimeFigureOut">
              <a:rPr lang="en-GB" smtClean="0"/>
              <a:t>27/06/2018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350225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F69859-1BE2-4B89-9D00-27327564517E}" type="datetimeFigureOut">
              <a:rPr lang="en-GB" smtClean="0"/>
              <a:t>27/06/2018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266216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F69859-1BE2-4B89-9D00-27327564517E}" type="datetimeFigureOut">
              <a:rPr lang="en-GB" smtClean="0"/>
              <a:t>27/06/2018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388491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F69859-1BE2-4B89-9D00-27327564517E}" type="datetimeFigureOut">
              <a:rPr lang="en-GB" smtClean="0"/>
              <a:t>27/06/2018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585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69859-1BE2-4B89-9D00-27327564517E}" type="datetimeFigureOut">
              <a:rPr lang="en-GB" smtClean="0"/>
              <a:t>27/06/2018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346572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F69859-1BE2-4B89-9D00-27327564517E}" type="datetimeFigureOut">
              <a:rPr lang="en-GB" smtClean="0"/>
              <a:t>27/06/2018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426315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F69859-1BE2-4B89-9D00-27327564517E}" type="datetimeFigureOut">
              <a:rPr lang="en-GB" smtClean="0"/>
              <a:t>27/06/2018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1F623-F8B0-4BC6-931A-AA9362C91BFE}" type="slidenum">
              <a:rPr lang="en-GB" smtClean="0"/>
              <a:t>‹#›</a:t>
            </a:fld>
            <a:endParaRPr lang="en-GB"/>
          </a:p>
        </p:txBody>
      </p:sp>
    </p:spTree>
    <p:extLst>
      <p:ext uri="{BB962C8B-B14F-4D97-AF65-F5344CB8AC3E}">
        <p14:creationId xmlns:p14="http://schemas.microsoft.com/office/powerpoint/2010/main" val="358536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69859-1BE2-4B89-9D00-27327564517E}" type="datetimeFigureOut">
              <a:rPr lang="en-GB" smtClean="0"/>
              <a:t>27/06/2018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1F623-F8B0-4BC6-931A-AA9362C91BFE}" type="slidenum">
              <a:rPr lang="en-GB" smtClean="0"/>
              <a:t>‹#›</a:t>
            </a:fld>
            <a:endParaRPr lang="en-GB"/>
          </a:p>
        </p:txBody>
      </p:sp>
    </p:spTree>
    <p:extLst>
      <p:ext uri="{BB962C8B-B14F-4D97-AF65-F5344CB8AC3E}">
        <p14:creationId xmlns:p14="http://schemas.microsoft.com/office/powerpoint/2010/main" val="1815277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50106"/>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C84F4-BFEA-493E-A498-40CDD94496A7}" type="datetimeFigureOut">
              <a:rPr lang="en-GB" smtClean="0">
                <a:solidFill>
                  <a:prstClr val="black">
                    <a:tint val="75000"/>
                  </a:prstClr>
                </a:solidFill>
              </a:rPr>
              <a:pPr/>
              <a:t>27/06/2018</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9D143-39BE-41EF-8621-44205C134E72}"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129305114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F8971D"/>
        </a:buClr>
        <a:buFont typeface="Wingdings" panose="05000000000000000000" pitchFamily="2" charset="2"/>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F8971D"/>
        </a:buClr>
        <a:buFont typeface="Arial" panose="020B0604020202020204"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Clr>
          <a:srgbClr val="F8971D"/>
        </a:buClr>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Clr>
          <a:srgbClr val="F8971D"/>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8971D"/>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611560" y="2204864"/>
            <a:ext cx="7920881" cy="2880518"/>
          </a:xfrm>
        </p:spPr>
        <p:txBody>
          <a:bodyPr>
            <a:normAutofit/>
          </a:bodyPr>
          <a:lstStyle/>
          <a:p>
            <a:r>
              <a:rPr lang="en-GB" sz="2800" dirty="0" smtClean="0"/>
              <a:t>Communicating Learning Online:</a:t>
            </a:r>
          </a:p>
          <a:p>
            <a:r>
              <a:rPr lang="en-GB" sz="2800" dirty="0" smtClean="0"/>
              <a:t>Will we ever get the conversation right?</a:t>
            </a:r>
          </a:p>
          <a:p>
            <a:endParaRPr lang="en-GB" sz="2800" dirty="0"/>
          </a:p>
          <a:p>
            <a:r>
              <a:rPr lang="en-GB" sz="2800" dirty="0" smtClean="0"/>
              <a:t>Presentation to the </a:t>
            </a:r>
            <a:r>
              <a:rPr lang="en-GB" sz="2800" dirty="0" err="1" smtClean="0"/>
              <a:t>iBEE</a:t>
            </a:r>
            <a:r>
              <a:rPr lang="en-GB" sz="2800" dirty="0" smtClean="0"/>
              <a:t> conference, September 2016</a:t>
            </a:r>
          </a:p>
        </p:txBody>
      </p:sp>
      <p:sp>
        <p:nvSpPr>
          <p:cNvPr id="5" name="Text Placeholder 4"/>
          <p:cNvSpPr>
            <a:spLocks noGrp="1"/>
          </p:cNvSpPr>
          <p:nvPr>
            <p:ph type="body" sz="quarter" idx="20"/>
          </p:nvPr>
        </p:nvSpPr>
        <p:spPr>
          <a:xfrm>
            <a:off x="683567" y="5805264"/>
            <a:ext cx="7920881" cy="360040"/>
          </a:xfrm>
        </p:spPr>
        <p:txBody>
          <a:bodyPr/>
          <a:lstStyle/>
          <a:p>
            <a:r>
              <a:rPr lang="en-GB" dirty="0" smtClean="0"/>
              <a:t>Programme Leader: MSc Construction, Surveying and Housing</a:t>
            </a:r>
            <a:endParaRPr lang="en-GB" dirty="0"/>
          </a:p>
        </p:txBody>
      </p:sp>
      <p:sp>
        <p:nvSpPr>
          <p:cNvPr id="6" name="Text Placeholder 5"/>
          <p:cNvSpPr>
            <a:spLocks noGrp="1"/>
          </p:cNvSpPr>
          <p:nvPr>
            <p:ph type="body" sz="quarter" idx="18"/>
          </p:nvPr>
        </p:nvSpPr>
        <p:spPr/>
        <p:txBody>
          <a:bodyPr/>
          <a:lstStyle/>
          <a:p>
            <a:r>
              <a:rPr lang="en-GB" dirty="0" smtClean="0"/>
              <a:t>Julie Clarke	julie.clarke@northumbria.ac.uk</a:t>
            </a:r>
            <a:endParaRPr lang="en-GB" dirty="0"/>
          </a:p>
        </p:txBody>
      </p:sp>
    </p:spTree>
    <p:extLst>
      <p:ext uri="{BB962C8B-B14F-4D97-AF65-F5344CB8AC3E}">
        <p14:creationId xmlns:p14="http://schemas.microsoft.com/office/powerpoint/2010/main" val="2106318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Conversational Framework</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Laurillard</a:t>
            </a:r>
            <a:r>
              <a:rPr lang="en-GB" dirty="0" smtClean="0"/>
              <a:t> (1999) stated:</a:t>
            </a:r>
          </a:p>
          <a:p>
            <a:pPr lvl="1"/>
            <a:r>
              <a:rPr lang="en-GB" dirty="0" smtClean="0"/>
              <a:t>the learning conversational framework needed to be made explicit;</a:t>
            </a:r>
          </a:p>
          <a:p>
            <a:pPr lvl="1"/>
            <a:r>
              <a:rPr lang="en-GB" dirty="0"/>
              <a:t>w</a:t>
            </a:r>
            <a:r>
              <a:rPr lang="en-GB" dirty="0" smtClean="0"/>
              <a:t>hile recognising that it does not remain static.</a:t>
            </a:r>
          </a:p>
          <a:p>
            <a:r>
              <a:rPr lang="en-GB" dirty="0" smtClean="0"/>
              <a:t>As classroom teachers we have ongoing dialogues about learning with our students</a:t>
            </a:r>
          </a:p>
          <a:p>
            <a:pPr lvl="1"/>
            <a:r>
              <a:rPr lang="en-GB" dirty="0"/>
              <a:t>t</a:t>
            </a:r>
            <a:r>
              <a:rPr lang="en-GB" dirty="0" smtClean="0"/>
              <a:t>ogether we frame and reframe that conversation.</a:t>
            </a:r>
          </a:p>
          <a:p>
            <a:r>
              <a:rPr lang="en-GB" dirty="0" smtClean="0"/>
              <a:t>Do we apply the same conversation to our interaction with distance learners?</a:t>
            </a:r>
          </a:p>
          <a:p>
            <a:pPr lvl="1"/>
            <a:r>
              <a:rPr lang="en-GB" dirty="0"/>
              <a:t>u</a:t>
            </a:r>
            <a:r>
              <a:rPr lang="en-GB" dirty="0" smtClean="0"/>
              <a:t>sed the conversational framework as a tool through which to critically reflect on our DL delivery</a:t>
            </a:r>
          </a:p>
          <a:p>
            <a:endParaRPr lang="en-GB" dirty="0"/>
          </a:p>
        </p:txBody>
      </p:sp>
    </p:spTree>
    <p:extLst>
      <p:ext uri="{BB962C8B-B14F-4D97-AF65-F5344CB8AC3E}">
        <p14:creationId xmlns:p14="http://schemas.microsoft.com/office/powerpoint/2010/main" val="570856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Reflecting back</a:t>
            </a:r>
            <a:endParaRPr lang="en-GB" dirty="0"/>
          </a:p>
        </p:txBody>
      </p:sp>
      <p:sp>
        <p:nvSpPr>
          <p:cNvPr id="3" name="Content Placeholder 2"/>
          <p:cNvSpPr>
            <a:spLocks noGrp="1"/>
          </p:cNvSpPr>
          <p:nvPr>
            <p:ph idx="1"/>
          </p:nvPr>
        </p:nvSpPr>
        <p:spPr/>
        <p:txBody>
          <a:bodyPr/>
          <a:lstStyle/>
          <a:p>
            <a:r>
              <a:rPr lang="en-GB" dirty="0" smtClean="0"/>
              <a:t>MSc pathways developed in 2006</a:t>
            </a:r>
          </a:p>
          <a:p>
            <a:r>
              <a:rPr lang="en-GB" dirty="0" smtClean="0"/>
              <a:t>Surveyed students formally at key stages – 2008 &amp; 2016</a:t>
            </a:r>
          </a:p>
          <a:p>
            <a:r>
              <a:rPr lang="en-GB" dirty="0" smtClean="0"/>
              <a:t>Informal feedback solicited throughout</a:t>
            </a:r>
          </a:p>
          <a:p>
            <a:endParaRPr lang="en-GB" dirty="0"/>
          </a:p>
          <a:p>
            <a:r>
              <a:rPr lang="en-GB" dirty="0" smtClean="0"/>
              <a:t>Ongoing recognition that despite innovations we were not meeting student expectations</a:t>
            </a:r>
            <a:endParaRPr lang="en-GB" dirty="0"/>
          </a:p>
        </p:txBody>
      </p:sp>
    </p:spTree>
    <p:extLst>
      <p:ext uri="{BB962C8B-B14F-4D97-AF65-F5344CB8AC3E}">
        <p14:creationId xmlns:p14="http://schemas.microsoft.com/office/powerpoint/2010/main" val="767022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were the issues in delivering a meaningful conversation?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2006 </a:t>
            </a:r>
          </a:p>
          <a:p>
            <a:pPr lvl="1"/>
            <a:r>
              <a:rPr lang="en-GB" dirty="0" smtClean="0"/>
              <a:t>paper based knowledge transfer, stand alone tasks, no variation in format, dialogue through discussion boards.</a:t>
            </a:r>
          </a:p>
          <a:p>
            <a:r>
              <a:rPr lang="en-GB" dirty="0" smtClean="0"/>
              <a:t>2008</a:t>
            </a:r>
          </a:p>
          <a:p>
            <a:pPr lvl="1"/>
            <a:r>
              <a:rPr lang="en-GB" dirty="0"/>
              <a:t>f</a:t>
            </a:r>
            <a:r>
              <a:rPr lang="en-GB" dirty="0" smtClean="0"/>
              <a:t>indings indicated students wanted more diverse and interactive learning materials – so….</a:t>
            </a:r>
          </a:p>
          <a:p>
            <a:r>
              <a:rPr lang="en-GB" dirty="0" smtClean="0"/>
              <a:t>2016</a:t>
            </a:r>
          </a:p>
          <a:p>
            <a:pPr lvl="1"/>
            <a:r>
              <a:rPr lang="en-GB" dirty="0" smtClean="0"/>
              <a:t>findings showed while interaction was still of prime importance to students their focus had changed to communication/dialogue.</a:t>
            </a:r>
          </a:p>
          <a:p>
            <a:pPr lvl="1"/>
            <a:endParaRPr lang="en-GB" dirty="0"/>
          </a:p>
        </p:txBody>
      </p:sp>
    </p:spTree>
    <p:extLst>
      <p:ext uri="{BB962C8B-B14F-4D97-AF65-F5344CB8AC3E}">
        <p14:creationId xmlns:p14="http://schemas.microsoft.com/office/powerpoint/2010/main" val="179806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Issues for consideration in order to get the conversation right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Understanding what we mean by a conversation is shared by all participants</a:t>
            </a:r>
          </a:p>
          <a:p>
            <a:r>
              <a:rPr lang="en-GB" dirty="0" smtClean="0"/>
              <a:t>Conversation has to start at or before induction</a:t>
            </a:r>
          </a:p>
          <a:p>
            <a:r>
              <a:rPr lang="en-GB" dirty="0" smtClean="0"/>
              <a:t>Ongoing, interactive process of learning and being open to change</a:t>
            </a:r>
          </a:p>
          <a:p>
            <a:r>
              <a:rPr lang="en-GB" dirty="0" smtClean="0"/>
              <a:t>Staff </a:t>
            </a:r>
            <a:r>
              <a:rPr lang="en-GB" dirty="0"/>
              <a:t>development and </a:t>
            </a:r>
            <a:r>
              <a:rPr lang="en-GB" dirty="0" smtClean="0"/>
              <a:t>support</a:t>
            </a:r>
          </a:p>
          <a:p>
            <a:r>
              <a:rPr lang="en-GB" dirty="0" smtClean="0"/>
              <a:t>Sharing the experiences</a:t>
            </a:r>
          </a:p>
          <a:p>
            <a:r>
              <a:rPr lang="en-GB" dirty="0" smtClean="0"/>
              <a:t>Technology as support not a substitute for the conversation</a:t>
            </a:r>
          </a:p>
        </p:txBody>
      </p:sp>
    </p:spTree>
    <p:extLst>
      <p:ext uri="{BB962C8B-B14F-4D97-AF65-F5344CB8AC3E}">
        <p14:creationId xmlns:p14="http://schemas.microsoft.com/office/powerpoint/2010/main" val="62096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dirty="0" err="1" smtClean="0"/>
              <a:t>Luarillard</a:t>
            </a:r>
            <a:r>
              <a:rPr lang="en-GB" dirty="0" smtClean="0"/>
              <a:t> D (1999) </a:t>
            </a:r>
            <a:r>
              <a:rPr lang="en-GB" i="1" dirty="0" smtClean="0"/>
              <a:t>A conversational framework for individual learning applied to the ‘Learning Organisation’ and the ‘Learning Society’, </a:t>
            </a:r>
            <a:r>
              <a:rPr lang="en-GB" dirty="0" smtClean="0"/>
              <a:t>Systems Research </a:t>
            </a:r>
            <a:r>
              <a:rPr lang="en-GB" smtClean="0"/>
              <a:t>and Behavioural Science, 16:2, 113-122</a:t>
            </a:r>
            <a:endParaRPr lang="en-GB" dirty="0"/>
          </a:p>
        </p:txBody>
      </p:sp>
    </p:spTree>
    <p:extLst>
      <p:ext uri="{BB962C8B-B14F-4D97-AF65-F5344CB8AC3E}">
        <p14:creationId xmlns:p14="http://schemas.microsoft.com/office/powerpoint/2010/main" val="3575926813"/>
      </p:ext>
    </p:extLst>
  </p:cSld>
  <p:clrMapOvr>
    <a:masterClrMapping/>
  </p:clrMapOvr>
</p:sld>
</file>

<file path=ppt/theme/theme1.xml><?xml version="1.0" encoding="utf-8"?>
<a:theme xmlns:a="http://schemas.openxmlformats.org/drawingml/2006/main" name="Welcome to Northumbria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 to Northumbria University</Template>
  <TotalTime>10</TotalTime>
  <Words>1413</Words>
  <Application>Microsoft Office PowerPoint</Application>
  <PresentationFormat>On-screen Show (4:3)</PresentationFormat>
  <Paragraphs>86</Paragraphs>
  <Slides>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Welcome to Northumbria University</vt:lpstr>
      <vt:lpstr>1_Office Theme</vt:lpstr>
      <vt:lpstr>PowerPoint Presentation</vt:lpstr>
      <vt:lpstr>The Conversational Framework</vt:lpstr>
      <vt:lpstr>Reflecting back</vt:lpstr>
      <vt:lpstr>What were the issues in delivering a meaningful conversation?</vt:lpstr>
      <vt:lpstr>Issues for consideration in order to get the conversation right</vt:lpstr>
      <vt:lpstr>References</vt:lpstr>
    </vt:vector>
  </TitlesOfParts>
  <Company>Northumbria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bejc2</dc:creator>
  <cp:lastModifiedBy>Paul Burns</cp:lastModifiedBy>
  <cp:revision>21</cp:revision>
  <dcterms:created xsi:type="dcterms:W3CDTF">2016-09-02T10:24:33Z</dcterms:created>
  <dcterms:modified xsi:type="dcterms:W3CDTF">2018-06-27T11:57:38Z</dcterms:modified>
</cp:coreProperties>
</file>