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4"/>
    <p:sldMasterId id="2147483703" r:id="rId5"/>
    <p:sldMasterId id="2147483648" r:id="rId6"/>
    <p:sldMasterId id="2147483682" r:id="rId7"/>
    <p:sldMasterId id="2147483716" r:id="rId8"/>
  </p:sldMasterIdLst>
  <p:notesMasterIdLst>
    <p:notesMasterId r:id="rId25"/>
  </p:notesMasterIdLst>
  <p:sldIdLst>
    <p:sldId id="258" r:id="rId9"/>
    <p:sldId id="273" r:id="rId10"/>
    <p:sldId id="269" r:id="rId11"/>
    <p:sldId id="270" r:id="rId12"/>
    <p:sldId id="275" r:id="rId13"/>
    <p:sldId id="276" r:id="rId14"/>
    <p:sldId id="261" r:id="rId15"/>
    <p:sldId id="286" r:id="rId16"/>
    <p:sldId id="263" r:id="rId17"/>
    <p:sldId id="264" r:id="rId18"/>
    <p:sldId id="280" r:id="rId19"/>
    <p:sldId id="266" r:id="rId20"/>
    <p:sldId id="282" r:id="rId21"/>
    <p:sldId id="283" r:id="rId22"/>
    <p:sldId id="285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9F2D-2C6D-4DE8-AF03-44B950F7AF50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6955-19C8-447B-9AC7-DE00E46E6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9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ourselves briefly</a:t>
            </a:r>
            <a:r>
              <a:rPr lang="en-GB" baseline="0" dirty="0" smtClean="0"/>
              <a:t> and explain SLO module and EBM programme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6955-19C8-447B-9AC7-DE00E46E68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6955-19C8-447B-9AC7-DE00E46E68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9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6955-19C8-447B-9AC7-DE00E46E68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3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LH to discuss</a:t>
            </a:r>
          </a:p>
          <a:p>
            <a:r>
              <a:rPr lang="en-GB" dirty="0" smtClean="0"/>
              <a:t>Specifically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Implications of beer in hamper of local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Questions about liability when retailing</a:t>
            </a:r>
            <a:r>
              <a:rPr lang="en-GB" baseline="0" dirty="0" smtClean="0"/>
              <a:t> 3</a:t>
            </a:r>
            <a:r>
              <a:rPr lang="en-GB" baseline="30000" dirty="0" smtClean="0"/>
              <a:t>rd</a:t>
            </a:r>
            <a:r>
              <a:rPr lang="en-GB" baseline="0" dirty="0" smtClean="0"/>
              <a:t> party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Issues around intellectual property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F1EB5-2671-4CE6-888E-CF2FD4DF1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61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have just cut and paste my email</a:t>
            </a:r>
            <a:r>
              <a:rPr lang="en-GB" baseline="0" dirty="0" smtClean="0"/>
              <a:t> signature into here. Are you able to do the same?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6955-19C8-447B-9AC7-DE00E46E68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5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3" y="2177716"/>
            <a:ext cx="9829800" cy="1424322"/>
          </a:xfrm>
        </p:spPr>
        <p:txBody>
          <a:bodyPr anchor="b">
            <a:normAutofit/>
          </a:bodyPr>
          <a:lstStyle>
            <a:lvl1pPr algn="l">
              <a:defRPr sz="5400">
                <a:latin typeface="Azo Sans Medium" panose="020B0703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zo Sans Thin" panose="020B03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0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69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Thin" panose="020B03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Title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7" y="411771"/>
            <a:ext cx="1567542" cy="4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81" y="2413398"/>
            <a:ext cx="6694239" cy="20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03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no T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72" y="411771"/>
            <a:ext cx="1558109" cy="47277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183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no TOT Logo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54013" y="41177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7" y="509291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37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bot LOGO no TO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74" y="5940577"/>
            <a:ext cx="1558109" cy="47277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11261756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49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s TOT &amp;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97" y="268633"/>
            <a:ext cx="1558109" cy="4727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41" y="6299109"/>
            <a:ext cx="2300152" cy="47960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744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15"/>
            <a:ext cx="7772400" cy="1298705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Thin" panose="020B03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Title Heading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37" y="426293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69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Thin" panose="020B03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Title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7" y="509291"/>
            <a:ext cx="1558109" cy="4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81" y="2413398"/>
            <a:ext cx="6694239" cy="20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01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3" y="2177716"/>
            <a:ext cx="9829800" cy="1424322"/>
          </a:xfrm>
        </p:spPr>
        <p:txBody>
          <a:bodyPr anchor="b">
            <a:normAutofit/>
          </a:bodyPr>
          <a:lstStyle>
            <a:lvl1pPr algn="l">
              <a:defRPr sz="5400">
                <a:latin typeface="Azo Sans Medium" panose="020B0703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zo Sans Thin" panose="020B03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5968092"/>
            <a:ext cx="2296304" cy="4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8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624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816000" y="432000"/>
            <a:ext cx="4607925" cy="103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007434" y="5661248"/>
            <a:ext cx="4128460" cy="0"/>
          </a:xfrm>
          <a:prstGeom prst="line">
            <a:avLst/>
          </a:prstGeom>
          <a:ln>
            <a:solidFill>
              <a:srgbClr val="F897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911423" y="4365104"/>
            <a:ext cx="10561175" cy="7202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71D"/>
              </a:buClr>
              <a:buSzTx/>
              <a:buFont typeface="Wingdings" panose="05000000000000000000" pitchFamily="2" charset="2"/>
              <a:buNone/>
              <a:tabLst/>
              <a:defRPr lang="en-GB" sz="36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F8971D"/>
              </a:buClr>
              <a:buFont typeface="Wingdings" panose="05000000000000000000" pitchFamily="2" charset="2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911423" y="5085184"/>
            <a:ext cx="10561175" cy="72008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8971D"/>
              </a:buClr>
              <a:buSzTx/>
              <a:buFont typeface="Wingdings" panose="05000000000000000000" pitchFamily="2" charset="2"/>
              <a:buNone/>
              <a:tabLst/>
              <a:defRPr lang="en-GB" sz="20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911423" y="6137722"/>
            <a:ext cx="10561175" cy="38762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71D"/>
              </a:buClr>
              <a:buSzTx/>
              <a:buFont typeface="Wingdings" panose="05000000000000000000" pitchFamily="2" charset="2"/>
              <a:buNone/>
              <a:tabLst/>
              <a:defRPr lang="en-GB" sz="1600" b="0" i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Date</a:t>
            </a:r>
          </a:p>
          <a:p>
            <a:pPr lvl="0"/>
            <a:endParaRPr lang="en-GB" dirty="0"/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911423" y="5805264"/>
            <a:ext cx="10561175" cy="7202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8971D"/>
              </a:buClr>
              <a:buSzTx/>
              <a:buFont typeface="Wingdings" panose="05000000000000000000" pitchFamily="2" charset="2"/>
              <a:buNone/>
              <a:tabLst/>
              <a:defRPr lang="en-GB" sz="1600" b="0" i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/ Faculty or Service</a:t>
            </a:r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80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10083338" y="6093296"/>
            <a:ext cx="1755169" cy="5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881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9407727" y="6093296"/>
            <a:ext cx="243078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4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9407727" y="6093296"/>
            <a:ext cx="243078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3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9407727" y="6093296"/>
            <a:ext cx="243078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08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9407727" y="6093296"/>
            <a:ext cx="243078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02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9407727" y="6093296"/>
            <a:ext cx="243078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99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9407727" y="6093296"/>
            <a:ext cx="243078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66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creen Shot 2013-06-03 at 22.30.11.png"/>
          <p:cNvPicPr/>
          <p:nvPr userDrawn="1"/>
        </p:nvPicPr>
        <p:blipFill>
          <a:blip r:embed="rId2" cstate="print"/>
          <a:srcRect b="22787"/>
          <a:stretch>
            <a:fillRect/>
          </a:stretch>
        </p:blipFill>
        <p:spPr bwMode="auto">
          <a:xfrm>
            <a:off x="9407727" y="6093296"/>
            <a:ext cx="2430780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77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 Slide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3" y="2177716"/>
            <a:ext cx="9829800" cy="1424322"/>
          </a:xfrm>
        </p:spPr>
        <p:txBody>
          <a:bodyPr anchor="b">
            <a:normAutofit/>
          </a:bodyPr>
          <a:lstStyle>
            <a:lvl1pPr algn="l">
              <a:defRPr sz="5400">
                <a:latin typeface="Azo Sans Medium" panose="020B0703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zo Sans Thin" panose="020B03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41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8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84F4-BFEA-493E-A498-40CDD94496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D143-39BE-41EF-8621-44205C134E7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6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 Slide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3" y="2177716"/>
            <a:ext cx="9829800" cy="1424322"/>
          </a:xfrm>
        </p:spPr>
        <p:txBody>
          <a:bodyPr anchor="b">
            <a:normAutofit/>
          </a:bodyPr>
          <a:lstStyle>
            <a:lvl1pPr algn="l">
              <a:defRPr sz="5400">
                <a:latin typeface="Azo Sans Medium" panose="020B0703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Azo Sans Thin" panose="020B03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48" y="5980132"/>
            <a:ext cx="2300152" cy="4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69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bot LOGO no T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79" y="5939146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1261756" cy="394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1127749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98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TO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62" y="6299510"/>
            <a:ext cx="2296304" cy="47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no TOT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7" y="411771"/>
            <a:ext cx="1567542" cy="4756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54013" y="41177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1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15"/>
            <a:ext cx="7772400" cy="1298705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Thin" panose="020B03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Title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84" y="411770"/>
            <a:ext cx="1567542" cy="47563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47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3EA8F-5D32-42A5-B63F-842A0F047210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B18B-998C-433D-808A-7D4CCF0545B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" y="504410"/>
            <a:ext cx="2614451" cy="7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3EA8F-5D32-42A5-B63F-842A0F047210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B18B-998C-433D-808A-7D4CCF0545B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0" y="504410"/>
            <a:ext cx="2614448" cy="7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1770"/>
            <a:ext cx="9285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9" r:id="rId2"/>
    <p:sldLayoutId id="2147483707" r:id="rId3"/>
    <p:sldLayoutId id="2147483711" r:id="rId4"/>
    <p:sldLayoutId id="2147483654" r:id="rId5"/>
    <p:sldLayoutId id="2147483651" r:id="rId6"/>
    <p:sldLayoutId id="2147483664" r:id="rId7"/>
    <p:sldLayoutId id="2147483713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37" y="278805"/>
            <a:ext cx="1567542" cy="475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38" y="6245516"/>
            <a:ext cx="2203640" cy="4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0" r:id="rId3"/>
    <p:sldLayoutId id="2147483708" r:id="rId4"/>
    <p:sldLayoutId id="2147483690" r:id="rId5"/>
    <p:sldLayoutId id="2147483691" r:id="rId6"/>
    <p:sldLayoutId id="2147483689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 Thin" panose="020B03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84F4-BFEA-493E-A498-40CDD94496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17/07/2019</a:t>
            </a:fld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D143-39BE-41EF-8621-44205C134E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8971D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8971D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F8971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F8971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8971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orthumbria.ac.uk/about-us/academic-departments/northumbria-law-school/study/student-law-offi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umbria.ac.uk/study-at-northumbria/courses/entrepreneurial-business-management-ba-ft-uufebz1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7472"/>
            <a:ext cx="11737731" cy="200601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Interdisciplinary </a:t>
            </a:r>
            <a:r>
              <a:rPr lang="en-GB" dirty="0"/>
              <a:t>clinics – the next step in the evolution of </a:t>
            </a:r>
            <a:r>
              <a:rPr lang="en-GB" dirty="0" smtClean="0"/>
              <a:t>clinical lega</a:t>
            </a:r>
            <a:r>
              <a:rPr lang="en-GB" dirty="0"/>
              <a:t>l</a:t>
            </a:r>
            <a:r>
              <a:rPr lang="en-GB" dirty="0" smtClean="0"/>
              <a:t> </a:t>
            </a:r>
            <a:r>
              <a:rPr lang="en-GB" dirty="0"/>
              <a:t>education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754" y="3059415"/>
            <a:ext cx="6438900" cy="279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19" y="3078540"/>
            <a:ext cx="4936490" cy="277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8231" y="6084277"/>
            <a:ext cx="402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Victoria Roper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945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1872761"/>
            <a:ext cx="10284532" cy="39389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>
                <a:latin typeface="+mn-lt"/>
              </a:rPr>
              <a:t>53.9% </a:t>
            </a:r>
            <a:r>
              <a:rPr lang="en-GB" sz="2800" dirty="0">
                <a:latin typeface="+mn-lt"/>
              </a:rPr>
              <a:t>said it helped improve their understanding of the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>
                <a:latin typeface="+mn-lt"/>
              </a:rPr>
              <a:t>46.2% </a:t>
            </a:r>
            <a:r>
              <a:rPr lang="en-GB" sz="2800" dirty="0">
                <a:latin typeface="+mn-lt"/>
              </a:rPr>
              <a:t>said it helped improve their ability to work as part of a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>
                <a:latin typeface="+mn-lt"/>
              </a:rPr>
              <a:t>84.7% </a:t>
            </a:r>
            <a:r>
              <a:rPr lang="en-GB" sz="2800" dirty="0">
                <a:latin typeface="+mn-lt"/>
              </a:rPr>
              <a:t>said it was good experience for meeting 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>
                <a:latin typeface="+mn-lt"/>
              </a:rPr>
              <a:t>92.4% </a:t>
            </a:r>
            <a:r>
              <a:rPr lang="en-GB" sz="2800" dirty="0">
                <a:latin typeface="+mn-lt"/>
              </a:rPr>
              <a:t>said they would like more opportunities to work with students in other disciplines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48779" y="42431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Overview of Research Survey Results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6444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6412674" y="190006"/>
            <a:ext cx="4512623" cy="3277590"/>
          </a:xfrm>
          <a:prstGeom prst="wedgeEllipseCallout">
            <a:avLst>
              <a:gd name="adj1" fmla="val -42675"/>
              <a:gd name="adj2" fmla="val 46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“Today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really fun as well as informative.  I feel like I learnt a lot from the external people that came in, as well as learning more about each other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1372" y="3028208"/>
            <a:ext cx="216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Feedback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2155372" y="190006"/>
            <a:ext cx="3265713" cy="258882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“everyone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seemed to benefit from this session, both business and law students” 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7552706" y="4025735"/>
            <a:ext cx="3728852" cy="1769423"/>
          </a:xfrm>
          <a:prstGeom prst="wedgeEllipseCallout">
            <a:avLst>
              <a:gd name="adj1" fmla="val -71537"/>
              <a:gd name="adj2" fmla="val -4354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allowed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[me]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consider different issues which may arise when dealing with a business”. 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581891" y="3028208"/>
            <a:ext cx="2956956" cy="2018805"/>
          </a:xfrm>
          <a:prstGeom prst="wedgeEllipseCallout">
            <a:avLst>
              <a:gd name="adj1" fmla="val 63103"/>
              <a:gd name="adj2" fmla="val -29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allowed us to practice our speaking and communication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skills”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3325092" y="4643252"/>
            <a:ext cx="3752602" cy="1686296"/>
          </a:xfrm>
          <a:prstGeom prst="wedgeEllipseCallout">
            <a:avLst>
              <a:gd name="adj1" fmla="val 915"/>
              <a:gd name="adj2" fmla="val -7343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made my understanding even stronger as 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made links between practical and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1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521069"/>
            <a:ext cx="10776901" cy="377282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Consider a pilot/starting small before scaling</a:t>
            </a:r>
          </a:p>
          <a:p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Consider at the outset your aims/how you are going to measure success</a:t>
            </a:r>
          </a:p>
          <a:p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Remember to share/disseminate as widely as possible (staff presentations, conferences, journal articles, university news pages, prize submissions, funding submissions, blog posts, social media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Online survey tools are very useful, but have limitations – ideally we would have wanted a higher response rate.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779" y="42431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Tips and best practice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2873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521069"/>
            <a:ext cx="10776901" cy="37728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In </a:t>
            </a:r>
            <a:r>
              <a:rPr lang="en-GB" dirty="0">
                <a:latin typeface="+mn-lt"/>
              </a:rPr>
              <a:t>the real world there is often a lot of overlap between disciplines, this is especially true for business/business management and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Professionals are ‘increasingly confronted with complex issues’ and higher education is therefore increasingly called on to train students to deal with complex issues in professional environments.*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779" y="42431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Pedagogical benefits of </a:t>
            </a:r>
            <a:r>
              <a:rPr lang="en-GB" sz="3200" b="1" dirty="0" smtClean="0"/>
              <a:t>interdisciplinary working 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7" y="3642736"/>
            <a:ext cx="295681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8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521069"/>
            <a:ext cx="10776901" cy="37728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Students don’t often have the chance to work with students in other disciplines at university – additional experiential 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Develops </a:t>
            </a:r>
            <a:r>
              <a:rPr lang="en-GB" dirty="0">
                <a:latin typeface="+mn-lt"/>
              </a:rPr>
              <a:t>an emerging professional identity in students – important for a professional university like Northumbria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Students are exposed to notions of professional ethics and professional obligations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779" y="42431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Pedagogical benefits of </a:t>
            </a:r>
            <a:r>
              <a:rPr lang="en-GB" sz="3200" b="1" dirty="0" smtClean="0"/>
              <a:t>interdisciplinary working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7038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521069"/>
            <a:ext cx="10776901" cy="37728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Small scale study, but our findings suggest there may be a value in considering working with other disciplines in legal clinic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Think about your own clinic – are there areas of overlap with other degree subjects potentially? 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8779" y="42431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Interdisciplinary clinics – the next step in the evolution of clinical legal education</a:t>
            </a:r>
            <a:r>
              <a:rPr lang="en-GB" sz="3200" b="1" dirty="0" smtClean="0"/>
              <a:t>?</a:t>
            </a:r>
          </a:p>
          <a:p>
            <a:pPr algn="ctr"/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9171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8779" y="42431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Questions/thoughts/comments? 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40" y="1696915"/>
            <a:ext cx="6040314" cy="3420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254" y="1925514"/>
            <a:ext cx="5766188" cy="3420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9254" y="1283650"/>
            <a:ext cx="37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Publications: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58620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387164"/>
            <a:ext cx="10776901" cy="43805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Joined university from practice where I worked as a solicitor at a commercial law firm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Supervise students in our clinic and teach a range of other commercial modules in the Law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External examiner for clinical legal education module at external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Trustee/Treasurer of the UK Clinical Legal Education Organisation (CLEO) -</a:t>
            </a:r>
            <a:r>
              <a:rPr lang="en-GB" u="sng" dirty="0" smtClean="0">
                <a:solidFill>
                  <a:srgbClr val="0070C0"/>
                </a:solidFill>
                <a:latin typeface="+mn-lt"/>
              </a:rPr>
              <a:t>www.cleo-uk.org/</a:t>
            </a:r>
            <a:r>
              <a:rPr lang="en-GB" dirty="0" smtClean="0">
                <a:latin typeface="+mn-lt"/>
              </a:rPr>
              <a:t>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Member of the Law Society for England and Wales national Education and Training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48679" y="74083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About me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8682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842868"/>
            <a:ext cx="10776901" cy="345102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In </a:t>
            </a:r>
            <a:r>
              <a:rPr lang="en-GB" dirty="0">
                <a:latin typeface="+mn-lt"/>
              </a:rPr>
              <a:t>his keynote speech at IJCLE 2017, Kevin </a:t>
            </a:r>
            <a:r>
              <a:rPr lang="en-GB" dirty="0" smtClean="0">
                <a:latin typeface="+mn-lt"/>
              </a:rPr>
              <a:t>Kerrigan (</a:t>
            </a:r>
            <a:r>
              <a:rPr lang="en-GB" dirty="0">
                <a:latin typeface="+mn-lt"/>
              </a:rPr>
              <a:t>Pro Vice Chancellor, Sheffield Hallam </a:t>
            </a:r>
            <a:r>
              <a:rPr lang="en-GB" dirty="0" smtClean="0">
                <a:latin typeface="+mn-lt"/>
              </a:rPr>
              <a:t>University) discussed </a:t>
            </a:r>
            <a:r>
              <a:rPr lang="en-GB" dirty="0">
                <a:latin typeface="+mn-lt"/>
              </a:rPr>
              <a:t>the potential to develop a live client clinical approach right across the undergraduate curriculum.   </a:t>
            </a: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At </a:t>
            </a:r>
            <a:r>
              <a:rPr lang="en-GB" dirty="0">
                <a:latin typeface="+mn-lt"/>
              </a:rPr>
              <a:t>the same conference, </a:t>
            </a:r>
            <a:r>
              <a:rPr lang="en-GB" dirty="0" smtClean="0">
                <a:latin typeface="+mn-lt"/>
              </a:rPr>
              <a:t>I co-presented a </a:t>
            </a:r>
            <a:r>
              <a:rPr lang="en-GB" dirty="0">
                <a:latin typeface="+mn-lt"/>
              </a:rPr>
              <a:t>paper about a multi-disciplinary clinical teaching project at Northumbria University which was then in its pilot </a:t>
            </a:r>
            <a:r>
              <a:rPr lang="en-GB" dirty="0" smtClean="0">
                <a:latin typeface="+mn-lt"/>
              </a:rPr>
              <a:t>year - Roper </a:t>
            </a:r>
            <a:r>
              <a:rPr lang="en-GB" dirty="0">
                <a:latin typeface="+mn-lt"/>
              </a:rPr>
              <a:t>V and Hatt L “Breaking down boundaries – the case for clinic collaboration with other disciplines” International Journal of Clinical Legal Education Conference 2017, </a:t>
            </a:r>
            <a:r>
              <a:rPr lang="en-GB" dirty="0" smtClean="0">
                <a:latin typeface="+mn-lt"/>
              </a:rPr>
              <a:t>Newcastle upon Tyne, England. 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48679" y="740833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Cast your mind back to IJCLE 2017…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43380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842868"/>
            <a:ext cx="10776901" cy="345102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This </a:t>
            </a:r>
            <a:r>
              <a:rPr lang="en-GB" dirty="0">
                <a:latin typeface="+mn-lt"/>
              </a:rPr>
              <a:t>paper will build upon </a:t>
            </a:r>
            <a:r>
              <a:rPr lang="en-GB" dirty="0" smtClean="0">
                <a:latin typeface="+mn-lt"/>
              </a:rPr>
              <a:t>my </a:t>
            </a:r>
            <a:r>
              <a:rPr lang="en-GB" dirty="0">
                <a:latin typeface="+mn-lt"/>
              </a:rPr>
              <a:t>2017 paper, presenting the results of a recently conducted research survey </a:t>
            </a:r>
            <a:r>
              <a:rPr lang="en-GB" dirty="0" smtClean="0">
                <a:latin typeface="+mn-lt"/>
              </a:rPr>
              <a:t>on </a:t>
            </a:r>
            <a:r>
              <a:rPr lang="en-GB" dirty="0">
                <a:latin typeface="+mn-lt"/>
              </a:rPr>
              <a:t>the now expanded teaching </a:t>
            </a:r>
            <a:r>
              <a:rPr lang="en-GB" dirty="0" smtClean="0">
                <a:latin typeface="+mn-lt"/>
              </a:rPr>
              <a:t>project which is currently in its third year.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The </a:t>
            </a:r>
            <a:r>
              <a:rPr lang="en-GB" dirty="0">
                <a:latin typeface="+mn-lt"/>
              </a:rPr>
              <a:t>project involves students of the Student Law Office (SLO) and Entrepreneurial Business Management (EBM) students working together to identify legal issues and solve business problems. </a:t>
            </a:r>
            <a:endParaRPr lang="en-GB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algn="just"/>
            <a:r>
              <a:rPr lang="en-GB" dirty="0" smtClean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38953" y="688078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Cast your mind back to IJCLE 2017…</a:t>
            </a:r>
            <a:r>
              <a:rPr lang="en-GB" sz="3200" b="1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063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705004"/>
            <a:ext cx="7831479" cy="406275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 Student Law Office is </a:t>
            </a:r>
            <a:r>
              <a:rPr lang="en-GB" dirty="0" smtClean="0">
                <a:latin typeface="+mn-lt"/>
              </a:rPr>
              <a:t>a long established, in house, live client, university law clinic – compulsory assessed module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L</a:t>
            </a:r>
            <a:r>
              <a:rPr lang="en-GB" dirty="0" smtClean="0">
                <a:latin typeface="+mn-lt"/>
              </a:rPr>
              <a:t>aw </a:t>
            </a:r>
            <a:r>
              <a:rPr lang="en-GB" dirty="0">
                <a:latin typeface="+mn-lt"/>
              </a:rPr>
              <a:t>students provide legal advice and representation to clients -  </a:t>
            </a:r>
            <a:r>
              <a:rPr lang="en-GB" dirty="0" smtClean="0">
                <a:latin typeface="+mn-lt"/>
              </a:rPr>
              <a:t>approx. 300 </a:t>
            </a:r>
            <a:r>
              <a:rPr lang="en-GB" dirty="0">
                <a:latin typeface="+mn-lt"/>
              </a:rPr>
              <a:t>students this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 service is run like a firm of </a:t>
            </a:r>
            <a:r>
              <a:rPr lang="en-GB" dirty="0" smtClean="0">
                <a:latin typeface="+mn-lt"/>
              </a:rPr>
              <a:t>solicitors, save for being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Students </a:t>
            </a:r>
            <a:r>
              <a:rPr lang="en-GB" dirty="0">
                <a:latin typeface="+mn-lt"/>
              </a:rPr>
              <a:t>work in ‘firms’, each firm has a specialist area e.g. employment, business, civil disputes etc.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Practising lawyers closely supervise the students' work and have overall responsibility for ensuring that clients receive a professional </a:t>
            </a:r>
            <a:r>
              <a:rPr lang="en-GB" dirty="0" smtClean="0">
                <a:latin typeface="+mn-lt"/>
              </a:rPr>
              <a:t>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  <a:hlinkClick r:id="rId2"/>
              </a:rPr>
              <a:t>https</a:t>
            </a:r>
            <a:r>
              <a:rPr lang="en-GB" dirty="0">
                <a:latin typeface="+mn-lt"/>
                <a:hlinkClick r:id="rId2"/>
              </a:rPr>
              <a:t>://www.northumbria.ac.uk/about-us/academic-departments/northumbria-law-school/study/student-law-office</a:t>
            </a:r>
            <a:r>
              <a:rPr lang="en-GB" dirty="0" smtClean="0">
                <a:latin typeface="+mn-lt"/>
                <a:hlinkClick r:id="rId2"/>
              </a:rPr>
              <a:t>/</a:t>
            </a:r>
            <a:r>
              <a:rPr lang="en-GB" dirty="0" smtClean="0">
                <a:latin typeface="+mn-lt"/>
              </a:rPr>
              <a:t>  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48679" y="74083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The Student Law Office (SLO)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843" y="1387164"/>
            <a:ext cx="3531528" cy="235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907" y="3833446"/>
            <a:ext cx="1626788" cy="2015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" y="136798"/>
            <a:ext cx="2980593" cy="15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8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907930"/>
            <a:ext cx="7831479" cy="38598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48679" y="740833"/>
            <a:ext cx="8384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tx2"/>
                </a:solidFill>
              </a:rPr>
              <a:t>Entrepreneurial Business Management Programme (EBM)</a:t>
            </a:r>
            <a:endParaRPr lang="en-GB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48" y="2024324"/>
            <a:ext cx="2534382" cy="289643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77252" y="1705004"/>
            <a:ext cx="7831479" cy="4062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zo Sans Thin" panose="020B03030303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EBM programme is a degree offered by Newcastle Business School, Northumbria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The EBM programme is one of a small number of undergraduate programmes in the UK with venture creation as the core of the curriculum </a:t>
            </a:r>
            <a:endParaRPr lang="en-GB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Students learn business by </a:t>
            </a:r>
            <a:r>
              <a:rPr lang="en-GB" dirty="0" smtClean="0">
                <a:latin typeface="+mn-lt"/>
              </a:rPr>
              <a:t>setting up and running their own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hlinkClick r:id="rId3"/>
              </a:rPr>
              <a:t>https://www.northumbria.ac.uk/study-at-northumbria/courses/entrepreneurial-business-management-ba-ft-uufebz1</a:t>
            </a:r>
            <a:r>
              <a:rPr lang="en-GB" dirty="0" smtClean="0">
                <a:latin typeface="+mn-lt"/>
                <a:hlinkClick r:id="rId3"/>
              </a:rPr>
              <a:t>/</a:t>
            </a:r>
            <a:r>
              <a:rPr lang="en-GB" dirty="0" smtClean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2112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1533" y="62653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What does our project involve?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3296" y="1871365"/>
            <a:ext cx="10515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7030A0"/>
                </a:solidFill>
              </a:rPr>
              <a:t>75</a:t>
            </a:r>
            <a:r>
              <a:rPr lang="en-GB" dirty="0" smtClean="0"/>
              <a:t> SLO and EBM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B050"/>
                </a:solidFill>
              </a:rPr>
              <a:t>7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business and law lecturers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Multiple collaborative sessions over the course of each academic year: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Presentations on legal issues by SLO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Presentations by EBM students where they have to ‘pitch’ their business idea to the SLO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Small group sessions – EBM and SLO students work in small groups to identify legal issues and solve business problems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Drop-in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21869" y="1409700"/>
            <a:ext cx="3393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CC"/>
                </a:solidFill>
              </a:rPr>
              <a:t>“Alone we are smart, together we are brilliant” </a:t>
            </a:r>
            <a:endParaRPr lang="en-GB" dirty="0" smtClean="0">
              <a:solidFill>
                <a:srgbClr val="0000CC"/>
              </a:solidFill>
            </a:endParaRPr>
          </a:p>
          <a:p>
            <a:pPr algn="ctr"/>
            <a:endParaRPr lang="en-GB" dirty="0"/>
          </a:p>
          <a:p>
            <a:pPr algn="ctr"/>
            <a:r>
              <a:rPr lang="en-GB" dirty="0"/>
              <a:t>(Steven Anderson, Educator)</a:t>
            </a:r>
          </a:p>
        </p:txBody>
      </p:sp>
    </p:spTree>
    <p:extLst>
      <p:ext uri="{BB962C8B-B14F-4D97-AF65-F5344CB8AC3E}">
        <p14:creationId xmlns:p14="http://schemas.microsoft.com/office/powerpoint/2010/main" val="86323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1533" y="62653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Methodology of research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3296" y="1844988"/>
            <a:ext cx="1051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Internal ethical approval was obtained to obtain data from the students who took part in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 online survey was prepared using Online Survey (formerly called Bristol Online Survey) and sent to students by email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survey asked students a series of questions using </a:t>
            </a:r>
            <a:r>
              <a:rPr lang="en-GB" dirty="0" err="1" smtClean="0"/>
              <a:t>likert</a:t>
            </a:r>
            <a:r>
              <a:rPr lang="en-GB" dirty="0" smtClean="0"/>
              <a:t> scale (strongly agree, agree, etc.) and also included some open text boxes allowing for additional qualitative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survey was anonymous and students has to confirm they had read information about the research and consented to providing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Responses are automatically collated by Online Survey saving time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20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2" y="1703751"/>
            <a:ext cx="11251685" cy="41958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 smtClean="0">
                <a:latin typeface="+mn-lt"/>
              </a:rPr>
              <a:t>92.3% </a:t>
            </a:r>
            <a:r>
              <a:rPr lang="en-GB" sz="2800" dirty="0" smtClean="0">
                <a:latin typeface="+mn-lt"/>
              </a:rPr>
              <a:t>of students said they enjoyed the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 smtClean="0">
                <a:latin typeface="+mn-lt"/>
              </a:rPr>
              <a:t>84.6% </a:t>
            </a:r>
            <a:r>
              <a:rPr lang="en-GB" sz="2800" dirty="0" smtClean="0">
                <a:latin typeface="+mn-lt"/>
              </a:rPr>
              <a:t>said they learnt something from the other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 smtClean="0">
                <a:latin typeface="+mn-lt"/>
              </a:rPr>
              <a:t>92.3% </a:t>
            </a:r>
            <a:r>
              <a:rPr lang="en-GB" sz="2800" dirty="0" smtClean="0">
                <a:latin typeface="+mn-lt"/>
              </a:rPr>
              <a:t>said it helped them improve communication/pitching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u="sng" dirty="0" smtClean="0">
                <a:latin typeface="+mn-lt"/>
              </a:rPr>
              <a:t>92.3% </a:t>
            </a:r>
            <a:r>
              <a:rPr lang="en-GB" sz="2800" dirty="0" smtClean="0">
                <a:latin typeface="+mn-lt"/>
              </a:rPr>
              <a:t>said it helped them understand the issues facing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01533" y="626533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Overview of Research Survey Results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6169611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U Brand Font">
      <a:majorFont>
        <a:latin typeface="Azo Sans Medium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. EBM Experiential L&amp;T Project Presentation" id="{C5319A9F-11AA-4E54-84D3-7F2FFC06CB4B}" vid="{7900CB58-0B6B-49FE-8AB1-EB7C6F177231}"/>
    </a:ext>
  </a:extLst>
</a:theme>
</file>

<file path=ppt/theme/theme2.xml><?xml version="1.0" encoding="utf-8"?>
<a:theme xmlns:a="http://schemas.openxmlformats.org/drawingml/2006/main" name="Black 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U Brand Font">
      <a:majorFont>
        <a:latin typeface="Azo Sans Medium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. EBM Experiential L&amp;T Project Presentation" id="{C5319A9F-11AA-4E54-84D3-7F2FFC06CB4B}" vid="{6F3A1F98-3D1A-4345-914E-DC0E7761EF80}"/>
    </a:ext>
  </a:extLst>
</a:theme>
</file>

<file path=ppt/theme/theme3.xml><?xml version="1.0" encoding="utf-8"?>
<a:theme xmlns:a="http://schemas.openxmlformats.org/drawingml/2006/main" name="White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U Brand Font">
      <a:majorFont>
        <a:latin typeface="Azo Sans Medium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. EBM Experiential L&amp;T Project Presentation" id="{C5319A9F-11AA-4E54-84D3-7F2FFC06CB4B}" vid="{DACFAAA5-5B23-4883-9DE3-234132686921}"/>
    </a:ext>
  </a:extLst>
</a:theme>
</file>

<file path=ppt/theme/theme4.xml><?xml version="1.0" encoding="utf-8"?>
<a:theme xmlns:a="http://schemas.openxmlformats.org/drawingml/2006/main" name="Black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U Brand Font">
      <a:majorFont>
        <a:latin typeface="Azo Sans Medium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. EBM Experiential L&amp;T Project Presentation" id="{C5319A9F-11AA-4E54-84D3-7F2FFC06CB4B}" vid="{12E12086-9C01-4648-8A3A-F5035A5830EB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60C11AE1-E3BF-4593-8A2B-CE8459EEB745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7503B588C566E0468339CA50D14C7C96" ma:contentTypeVersion="2" ma:contentTypeDescription="Upload an image." ma:contentTypeScope="" ma:versionID="e95fca7b813fdeb7d47f14c0b49dfdd8">
  <xsd:schema xmlns:xsd="http://www.w3.org/2001/XMLSchema" xmlns:xs="http://www.w3.org/2001/XMLSchema" xmlns:p="http://schemas.microsoft.com/office/2006/metadata/properties" xmlns:ns1="http://schemas.microsoft.com/sharepoint/v3" xmlns:ns2="60C11AE1-E3BF-4593-8A2B-CE8459EEB745" xmlns:ns3="http://schemas.microsoft.com/sharepoint/v3/fields" targetNamespace="http://schemas.microsoft.com/office/2006/metadata/properties" ma:root="true" ma:fieldsID="b4bd68e83fa0ec4de9ea96869bdd3ba8" ns1:_="" ns2:_="" ns3:_="">
    <xsd:import namespace="http://schemas.microsoft.com/sharepoint/v3"/>
    <xsd:import namespace="60C11AE1-E3BF-4593-8A2B-CE8459EEB74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internalName="PublishingStartDate">
      <xsd:simpleType>
        <xsd:restriction base="dms:Unknown"/>
      </xsd:simpleType>
    </xsd:element>
    <xsd:element name="PublishingExpirationDate" ma:index="2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11AE1-E3BF-4593-8A2B-CE8459EEB74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DB007-3F72-46CD-9C65-144C36337EF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0C11AE1-E3BF-4593-8A2B-CE8459EEB745"/>
    <ds:schemaRef ds:uri="http://schemas.microsoft.com/sharepoint/v3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1928B8-4EE3-44E3-A3DA-589E26844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EB5326-065A-49F7-B71E-DD334A8CA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0C11AE1-E3BF-4593-8A2B-CE8459EEB745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SLO. EBM Experiential L&amp;T Project Presentation</Template>
  <TotalTime>374</TotalTime>
  <Words>1105</Words>
  <Application>Microsoft Office PowerPoint</Application>
  <PresentationFormat>Widescreen</PresentationFormat>
  <Paragraphs>124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Azo Sans</vt:lpstr>
      <vt:lpstr>Azo Sans Medium</vt:lpstr>
      <vt:lpstr>Azo Sans Thin</vt:lpstr>
      <vt:lpstr>Calibri</vt:lpstr>
      <vt:lpstr>Wingdings</vt:lpstr>
      <vt:lpstr>White Title Slide</vt:lpstr>
      <vt:lpstr>Black Title Slide</vt:lpstr>
      <vt:lpstr>White Content Slide</vt:lpstr>
      <vt:lpstr>Black Content Slide</vt:lpstr>
      <vt:lpstr>1_Office Theme</vt:lpstr>
      <vt:lpstr>    Interdisciplinary clinics – the next step in the evolution of clinical legal education?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Northumbria University at Newcastle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Experiential Learning Symposium–  Student Law Office / Entrepreneurial Business Management Case Study</dc:title>
  <dc:creator>Victoria Roper</dc:creator>
  <cp:keywords/>
  <dc:description/>
  <cp:lastModifiedBy>Paul Burns</cp:lastModifiedBy>
  <cp:revision>34</cp:revision>
  <dcterms:created xsi:type="dcterms:W3CDTF">2018-06-12T15:20:41Z</dcterms:created>
  <dcterms:modified xsi:type="dcterms:W3CDTF">2019-07-17T11:42:42Z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0x0101009148F5A04DDD49CBA7127AADA5FB792B00AADE34325A8B49CDA8BB4DB53328F214007503B588C566E0468339CA50D14C7C96</vt:lpwstr>
  </property>
</Properties>
</file>