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1" r:id="rId4"/>
    <p:sldMasterId id="2147483703" r:id="rId5"/>
    <p:sldMasterId id="2147483648" r:id="rId6"/>
    <p:sldMasterId id="2147483682" r:id="rId7"/>
  </p:sldMasterIdLst>
  <p:notesMasterIdLst>
    <p:notesMasterId r:id="rId25"/>
  </p:notesMasterIdLst>
  <p:handoutMasterIdLst>
    <p:handoutMasterId r:id="rId26"/>
  </p:handoutMasterIdLst>
  <p:sldIdLst>
    <p:sldId id="258" r:id="rId8"/>
    <p:sldId id="273" r:id="rId9"/>
    <p:sldId id="274" r:id="rId10"/>
    <p:sldId id="276" r:id="rId11"/>
    <p:sldId id="279" r:id="rId12"/>
    <p:sldId id="278" r:id="rId13"/>
    <p:sldId id="283" r:id="rId14"/>
    <p:sldId id="282" r:id="rId15"/>
    <p:sldId id="285" r:id="rId16"/>
    <p:sldId id="287" r:id="rId17"/>
    <p:sldId id="301" r:id="rId18"/>
    <p:sldId id="290" r:id="rId19"/>
    <p:sldId id="292" r:id="rId20"/>
    <p:sldId id="295" r:id="rId21"/>
    <p:sldId id="298" r:id="rId22"/>
    <p:sldId id="300" r:id="rId23"/>
    <p:sldId id="265" r:id="rId24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0EAC8-954D-496E-9BF7-6496F240B405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CECC8-D5B7-4E66-BDF0-0B3367B45E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831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39F2D-2C6D-4DE8-AF03-44B950F7AF50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96955-19C8-447B-9AC7-DE00E46E68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794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Introduce ourselves briefly</a:t>
            </a:r>
            <a:r>
              <a:rPr lang="en-GB" baseline="0" dirty="0" smtClean="0"/>
              <a:t> and explain SLO module and EBM programme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96955-19C8-447B-9AC7-DE00E46E681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345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96955-19C8-447B-9AC7-DE00E46E68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5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ite Title Slide no T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253" y="2177716"/>
            <a:ext cx="9829800" cy="1424322"/>
          </a:xfrm>
        </p:spPr>
        <p:txBody>
          <a:bodyPr anchor="b">
            <a:normAutofit/>
          </a:bodyPr>
          <a:lstStyle>
            <a:lvl1pPr algn="l">
              <a:defRPr sz="5400">
                <a:latin typeface="Azo Sans Medium" panose="020B0703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253" y="3638134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Azo Sans Thin" panose="020B03030303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zo Sans" panose="020B0603030303020204" pitchFamily="34" charset="0"/>
              </a:defRPr>
            </a:lvl1pPr>
          </a:lstStyle>
          <a:p>
            <a:fld id="{8C93EA8F-5D32-42A5-B63F-842A0F047210}" type="datetimeFigureOut">
              <a:rPr lang="en-GB" smtClean="0"/>
              <a:pPr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zo Sans" panose="020B0603030303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zo Sans" panose="020B0603030303020204" pitchFamily="34" charset="0"/>
              </a:defRPr>
            </a:lvl1pPr>
          </a:lstStyle>
          <a:p>
            <a:fld id="{2F3AB18B-998C-433D-808A-7D4CCF0545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80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s Section Break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55427" y="6356350"/>
            <a:ext cx="2743200" cy="365125"/>
          </a:xfrm>
        </p:spPr>
        <p:txBody>
          <a:bodyPr/>
          <a:lstStyle/>
          <a:p>
            <a:fld id="{1370C4FA-0DA2-470F-BFEF-56E857E51CBE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427" y="4821615"/>
            <a:ext cx="7772400" cy="1298705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zo Sans Thin" panose="020B03030303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 Title Heading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584" y="411770"/>
            <a:ext cx="1567542" cy="47563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5427" y="394139"/>
            <a:ext cx="7772400" cy="4312052"/>
          </a:xfrm>
        </p:spPr>
        <p:txBody>
          <a:bodyPr anchor="t">
            <a:normAutofit/>
          </a:bodyPr>
          <a:lstStyle>
            <a:lvl1pPr>
              <a:defRPr sz="6600"/>
            </a:lvl1pPr>
          </a:lstStyle>
          <a:p>
            <a:r>
              <a:rPr lang="en-US" dirty="0" smtClean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9473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s Section Break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427" y="6356350"/>
            <a:ext cx="2743200" cy="365125"/>
          </a:xfrm>
        </p:spPr>
        <p:txBody>
          <a:bodyPr/>
          <a:lstStyle/>
          <a:p>
            <a:fld id="{1370C4FA-0DA2-470F-BFEF-56E857E51CBE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6F8A46-E344-42B0-8AFF-66A3024D4E2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5427" y="1741269"/>
            <a:ext cx="10515600" cy="2852737"/>
          </a:xfrm>
        </p:spPr>
        <p:txBody>
          <a:bodyPr anchor="b"/>
          <a:lstStyle>
            <a:lvl1pPr>
              <a:defRPr sz="6000" baseline="0"/>
            </a:lvl1pPr>
          </a:lstStyle>
          <a:p>
            <a:r>
              <a:rPr lang="en-US" dirty="0" smtClean="0"/>
              <a:t>Section Title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427" y="4709857"/>
            <a:ext cx="10515600" cy="1411324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zo Sans Thin" panose="020B03030303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 Title Heading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27" y="411771"/>
            <a:ext cx="1567542" cy="47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38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Logo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881" y="2413398"/>
            <a:ext cx="6694239" cy="203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89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203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Slides no TO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972" y="411771"/>
            <a:ext cx="1558109" cy="472771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45542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54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5427" y="411771"/>
            <a:ext cx="9285514" cy="1140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183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Slides no TOT Logo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45542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54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554013" y="411771"/>
            <a:ext cx="8417013" cy="1140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27" y="509291"/>
            <a:ext cx="1558109" cy="47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37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Slides bot LOGO no TOT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074" y="5940577"/>
            <a:ext cx="1558109" cy="472771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54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5427" y="411771"/>
            <a:ext cx="11261756" cy="1140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542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495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Slides TOT &amp;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297" y="268633"/>
            <a:ext cx="1558109" cy="4727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441" y="6299109"/>
            <a:ext cx="2300152" cy="479606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54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5427" y="411771"/>
            <a:ext cx="9285514" cy="1140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542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744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Slides Section Break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C4FA-0DA2-470F-BFEF-56E857E51CBE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427" y="394139"/>
            <a:ext cx="7772400" cy="4312052"/>
          </a:xfrm>
        </p:spPr>
        <p:txBody>
          <a:bodyPr anchor="t">
            <a:normAutofit/>
          </a:bodyPr>
          <a:lstStyle>
            <a:lvl1pPr>
              <a:defRPr sz="6600"/>
            </a:lvl1pPr>
          </a:lstStyle>
          <a:p>
            <a:r>
              <a:rPr lang="en-US" dirty="0" smtClean="0"/>
              <a:t>Section Title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427" y="4821615"/>
            <a:ext cx="7772400" cy="1298705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zo Sans Thin" panose="020B03030303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 Title Heading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37" y="426293"/>
            <a:ext cx="1558109" cy="47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67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s Section Break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427" y="1741269"/>
            <a:ext cx="10515600" cy="2852737"/>
          </a:xfrm>
        </p:spPr>
        <p:txBody>
          <a:bodyPr anchor="b"/>
          <a:lstStyle>
            <a:lvl1pPr>
              <a:defRPr sz="6000" baseline="0"/>
            </a:lvl1pPr>
          </a:lstStyle>
          <a:p>
            <a:r>
              <a:rPr lang="en-US" dirty="0" smtClean="0"/>
              <a:t>Section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C4FA-0DA2-470F-BFEF-56E857E51CBE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6F8A46-E344-42B0-8AFF-66A3024D4E2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427" y="4709857"/>
            <a:ext cx="10515600" cy="1411324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zo Sans Thin" panose="020B03030303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 Title Heading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27" y="509291"/>
            <a:ext cx="1558109" cy="47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33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ite Title Slide T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253" y="2177716"/>
            <a:ext cx="9829800" cy="1424322"/>
          </a:xfrm>
        </p:spPr>
        <p:txBody>
          <a:bodyPr anchor="b">
            <a:normAutofit/>
          </a:bodyPr>
          <a:lstStyle>
            <a:lvl1pPr algn="l">
              <a:defRPr sz="5400">
                <a:latin typeface="Azo Sans Medium" panose="020B0703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253" y="3638134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Azo Sans Thin" panose="020B03030303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zo Sans" panose="020B0603030303020204" pitchFamily="34" charset="0"/>
              </a:defRPr>
            </a:lvl1pPr>
          </a:lstStyle>
          <a:p>
            <a:fld id="{8C93EA8F-5D32-42A5-B63F-842A0F047210}" type="datetimeFigureOut">
              <a:rPr lang="en-GB" smtClean="0"/>
              <a:pPr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zo Sans" panose="020B0603030303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zo Sans" panose="020B0603030303020204" pitchFamily="34" charset="0"/>
              </a:defRPr>
            </a:lvl1pPr>
          </a:lstStyle>
          <a:p>
            <a:fld id="{2F3AB18B-998C-433D-808A-7D4CCF0545B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696" y="5968092"/>
            <a:ext cx="2296304" cy="47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86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881" y="2413398"/>
            <a:ext cx="6694239" cy="203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201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6245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84F4-BFEA-493E-A498-40CDD94496A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17/07/2019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D143-39BE-41EF-8621-44205C134E7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creen Shot 2013-06-03 at 22.30.11.png"/>
          <p:cNvPicPr/>
          <p:nvPr userDrawn="1"/>
        </p:nvPicPr>
        <p:blipFill>
          <a:blip r:embed="rId2" cstate="print"/>
          <a:srcRect b="22787"/>
          <a:stretch>
            <a:fillRect/>
          </a:stretch>
        </p:blipFill>
        <p:spPr bwMode="auto">
          <a:xfrm>
            <a:off x="9407727" y="6093296"/>
            <a:ext cx="2430780" cy="54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4423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ck Title Slide no T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253" y="2177716"/>
            <a:ext cx="9829800" cy="1424322"/>
          </a:xfrm>
        </p:spPr>
        <p:txBody>
          <a:bodyPr anchor="b">
            <a:normAutofit/>
          </a:bodyPr>
          <a:lstStyle>
            <a:lvl1pPr algn="l">
              <a:defRPr sz="5400">
                <a:latin typeface="Azo Sans Medium" panose="020B0703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253" y="3638134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Azo Sans Thin" panose="020B03030303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zo Sans" panose="020B0603030303020204" pitchFamily="34" charset="0"/>
              </a:defRPr>
            </a:lvl1pPr>
          </a:lstStyle>
          <a:p>
            <a:fld id="{8C93EA8F-5D32-42A5-B63F-842A0F047210}" type="datetimeFigureOut">
              <a:rPr lang="en-GB" smtClean="0"/>
              <a:pPr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zo Sans" panose="020B0603030303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zo Sans" panose="020B0603030303020204" pitchFamily="34" charset="0"/>
              </a:defRPr>
            </a:lvl1pPr>
          </a:lstStyle>
          <a:p>
            <a:fld id="{2F3AB18B-998C-433D-808A-7D4CCF0545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74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ck Title Slide T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253" y="2177716"/>
            <a:ext cx="9829800" cy="1424322"/>
          </a:xfrm>
        </p:spPr>
        <p:txBody>
          <a:bodyPr anchor="b">
            <a:normAutofit/>
          </a:bodyPr>
          <a:lstStyle>
            <a:lvl1pPr algn="l">
              <a:defRPr sz="5400">
                <a:latin typeface="Azo Sans Medium" panose="020B0703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253" y="3638134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Azo Sans Thin" panose="020B03030303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zo Sans" panose="020B0603030303020204" pitchFamily="34" charset="0"/>
              </a:defRPr>
            </a:lvl1pPr>
          </a:lstStyle>
          <a:p>
            <a:fld id="{8C93EA8F-5D32-42A5-B63F-842A0F047210}" type="datetimeFigureOut">
              <a:rPr lang="en-GB" smtClean="0"/>
              <a:pPr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zo Sans" panose="020B0603030303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zo Sans" panose="020B0603030303020204" pitchFamily="34" charset="0"/>
              </a:defRPr>
            </a:lvl1pPr>
          </a:lstStyle>
          <a:p>
            <a:fld id="{2F3AB18B-998C-433D-808A-7D4CCF0545B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848" y="5980132"/>
            <a:ext cx="2300152" cy="47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7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s no T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584" y="411770"/>
            <a:ext cx="1567542" cy="475633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542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742950" indent="-285750">
              <a:buFont typeface="Wingdings" panose="05000000000000000000" pitchFamily="2" charset="2"/>
              <a:buChar char="§"/>
              <a:defRPr/>
            </a:lvl2pPr>
            <a:lvl3pPr marL="12001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54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5427" y="411771"/>
            <a:ext cx="9285514" cy="1140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694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s bot LOGO no TO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379" y="5939146"/>
            <a:ext cx="1567542" cy="475633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5427" y="1825625"/>
            <a:ext cx="11261756" cy="3947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742950" indent="-285750">
              <a:buFont typeface="Wingdings" panose="05000000000000000000" pitchFamily="2" charset="2"/>
              <a:buChar char="§"/>
              <a:defRPr/>
            </a:lvl2pPr>
            <a:lvl3pPr marL="12001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54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5427" y="411771"/>
            <a:ext cx="11277494" cy="1140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988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s TOT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362" y="6299510"/>
            <a:ext cx="2296304" cy="4788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584" y="411770"/>
            <a:ext cx="1567542" cy="475633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542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742950" indent="-285750">
              <a:buFont typeface="Wingdings" panose="05000000000000000000" pitchFamily="2" charset="2"/>
              <a:buChar char="§"/>
              <a:defRPr/>
            </a:lvl2pPr>
            <a:lvl3pPr marL="12001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54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5427" y="411771"/>
            <a:ext cx="9285514" cy="1140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59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s no TOT Log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27" y="411771"/>
            <a:ext cx="1567542" cy="475633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542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742950" indent="-285750">
              <a:buFont typeface="Wingdings" panose="05000000000000000000" pitchFamily="2" charset="2"/>
              <a:buChar char="§"/>
              <a:defRPr/>
            </a:lvl2pPr>
            <a:lvl3pPr marL="12001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54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554013" y="411771"/>
            <a:ext cx="8417013" cy="1140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19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3EA8F-5D32-42A5-B63F-842A0F047210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AB18B-998C-433D-808A-7D4CCF0545B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47" y="504410"/>
            <a:ext cx="2614451" cy="79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0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2" r:id="rId2"/>
    <p:sldLayoutId id="2147483715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3EA8F-5D32-42A5-B63F-842A0F047210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AB18B-998C-433D-808A-7D4CCF0545B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50" y="504410"/>
            <a:ext cx="2614448" cy="79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22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11770"/>
            <a:ext cx="92855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57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09" r:id="rId2"/>
    <p:sldLayoutId id="2147483707" r:id="rId3"/>
    <p:sldLayoutId id="2147483711" r:id="rId4"/>
    <p:sldLayoutId id="2147483654" r:id="rId5"/>
    <p:sldLayoutId id="2147483651" r:id="rId6"/>
    <p:sldLayoutId id="2147483664" r:id="rId7"/>
    <p:sldLayoutId id="2147483713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zo Sans Thin" panose="020B0303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zo Sans Thin" panose="020B0303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zo Sans Thin" panose="020B0303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427" y="411771"/>
            <a:ext cx="9285514" cy="1140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42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54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337" y="278805"/>
            <a:ext cx="1567542" cy="4756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838" y="6245516"/>
            <a:ext cx="2203640" cy="4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05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712" r:id="rId2"/>
    <p:sldLayoutId id="2147483710" r:id="rId3"/>
    <p:sldLayoutId id="2147483708" r:id="rId4"/>
    <p:sldLayoutId id="2147483690" r:id="rId5"/>
    <p:sldLayoutId id="2147483691" r:id="rId6"/>
    <p:sldLayoutId id="2147483689" r:id="rId7"/>
    <p:sldLayoutId id="2147483714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zo Sans Thin" panose="020B0303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zo Sans Thin" panose="020B0303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zo Sans Thin" panose="020B0303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thumbriajournals.co.uk/index.php/ijple/article/view/707" TargetMode="External"/><Relationship Id="rId2" Type="http://schemas.openxmlformats.org/officeDocument/2006/relationships/hyperlink" Target="https://afamilyaffairsite.wordpress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lawsociety.org.uk/support-services/advice/practice-notes/social-medi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etakecareofbusiness.wordpress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jpe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803" y="1175287"/>
            <a:ext cx="11737731" cy="200601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4400" dirty="0" smtClean="0"/>
              <a:t>Using Blogs in Legal </a:t>
            </a:r>
            <a:r>
              <a:rPr lang="en-GB" sz="4400" dirty="0"/>
              <a:t>E</a:t>
            </a:r>
            <a:r>
              <a:rPr lang="en-GB" sz="4400" dirty="0" smtClean="0"/>
              <a:t>ducation – A Case Study Analysis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308231" y="6084277"/>
            <a:ext cx="4026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Victoria Roper, Senior Lecturer, Northumbria University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956" y="2178296"/>
            <a:ext cx="9917723" cy="30970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78225" y="5495163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Find our blog at:    </a:t>
            </a:r>
            <a:r>
              <a:rPr lang="en-GB" b="1" u="sng" dirty="0" smtClean="0"/>
              <a:t>https</a:t>
            </a:r>
            <a:r>
              <a:rPr lang="en-GB" b="1" u="sng" dirty="0"/>
              <a:t>://</a:t>
            </a:r>
            <a:r>
              <a:rPr lang="en-GB" b="1" u="sng" dirty="0" smtClean="0"/>
              <a:t>wetakecareofbusiness.wordpress.com </a:t>
            </a:r>
            <a:r>
              <a:rPr lang="en-GB" b="1" dirty="0" smtClean="0"/>
              <a:t>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9456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252" y="2015072"/>
            <a:ext cx="10776901" cy="4048844"/>
          </a:xfrm>
        </p:spPr>
        <p:txBody>
          <a:bodyPr/>
          <a:lstStyle/>
          <a:p>
            <a:endParaRPr lang="en-GB" dirty="0" smtClean="0">
              <a:solidFill>
                <a:srgbClr val="7030A0"/>
              </a:solidFill>
              <a:latin typeface="+mn-lt"/>
            </a:endParaRPr>
          </a:p>
          <a:p>
            <a:pPr algn="ctr"/>
            <a:r>
              <a:rPr lang="en-GB" dirty="0" smtClean="0">
                <a:solidFill>
                  <a:srgbClr val="0070C0"/>
                </a:solidFill>
                <a:latin typeface="Azo Sans"/>
              </a:rPr>
              <a:t>“Sole </a:t>
            </a:r>
            <a:r>
              <a:rPr lang="en-GB" dirty="0">
                <a:solidFill>
                  <a:srgbClr val="0070C0"/>
                </a:solidFill>
                <a:latin typeface="Azo Sans"/>
              </a:rPr>
              <a:t>trading</a:t>
            </a:r>
            <a:r>
              <a:rPr lang="en-GB" dirty="0" smtClean="0">
                <a:solidFill>
                  <a:srgbClr val="0070C0"/>
                </a:solidFill>
                <a:latin typeface="Azo Sans"/>
              </a:rPr>
              <a:t>!” 12 August 2014</a:t>
            </a:r>
          </a:p>
          <a:p>
            <a:pPr algn="ctr"/>
            <a:endParaRPr lang="en-GB" sz="2400" dirty="0">
              <a:solidFill>
                <a:srgbClr val="C00000"/>
              </a:solidFill>
              <a:latin typeface="Azo Sans"/>
            </a:endParaRPr>
          </a:p>
          <a:p>
            <a:pPr algn="ctr"/>
            <a:r>
              <a:rPr lang="en-GB" dirty="0" smtClean="0">
                <a:solidFill>
                  <a:srgbClr val="C00000"/>
                </a:solidFill>
                <a:latin typeface="Azo Sans"/>
              </a:rPr>
              <a:t>“FIRST </a:t>
            </a:r>
            <a:r>
              <a:rPr lang="en-GB" dirty="0">
                <a:solidFill>
                  <a:srgbClr val="C00000"/>
                </a:solidFill>
                <a:latin typeface="Azo Sans"/>
              </a:rPr>
              <a:t>class legal </a:t>
            </a:r>
            <a:r>
              <a:rPr lang="en-GB" dirty="0" smtClean="0">
                <a:solidFill>
                  <a:srgbClr val="C00000"/>
                </a:solidFill>
                <a:latin typeface="Azo Sans"/>
              </a:rPr>
              <a:t>advice” 29 April 2015</a:t>
            </a:r>
          </a:p>
          <a:p>
            <a:pPr algn="ctr"/>
            <a:endParaRPr lang="en-GB" sz="2400" dirty="0">
              <a:solidFill>
                <a:srgbClr val="C00000"/>
              </a:solidFill>
              <a:latin typeface="Azo Sans"/>
            </a:endParaRPr>
          </a:p>
          <a:p>
            <a:pPr algn="ctr"/>
            <a:r>
              <a:rPr lang="en-GB" dirty="0" smtClean="0">
                <a:solidFill>
                  <a:srgbClr val="7030A0"/>
                </a:solidFill>
                <a:latin typeface="Azo Sans"/>
              </a:rPr>
              <a:t>“Sky’s </a:t>
            </a:r>
            <a:r>
              <a:rPr lang="en-GB" dirty="0">
                <a:solidFill>
                  <a:srgbClr val="7030A0"/>
                </a:solidFill>
                <a:latin typeface="Azo Sans"/>
              </a:rPr>
              <a:t>the limit for </a:t>
            </a:r>
            <a:r>
              <a:rPr lang="en-GB" dirty="0" err="1">
                <a:solidFill>
                  <a:srgbClr val="7030A0"/>
                </a:solidFill>
                <a:latin typeface="Azo Sans"/>
              </a:rPr>
              <a:t>OpenWorks</a:t>
            </a:r>
            <a:r>
              <a:rPr lang="en-GB" dirty="0" smtClean="0">
                <a:solidFill>
                  <a:srgbClr val="7030A0"/>
                </a:solidFill>
                <a:latin typeface="Azo Sans"/>
              </a:rPr>
              <a:t>!” 12 August 2014</a:t>
            </a:r>
            <a:endParaRPr lang="en-GB" sz="2400" dirty="0" smtClean="0">
              <a:solidFill>
                <a:srgbClr val="7030A0"/>
              </a:solidFill>
              <a:latin typeface="Azo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5798" y="445412"/>
            <a:ext cx="84883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  Content of Blog Posts – (3) Marketing for the Student Law Office examples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20055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252" y="2015072"/>
            <a:ext cx="10776901" cy="4048844"/>
          </a:xfrm>
        </p:spPr>
        <p:txBody>
          <a:bodyPr/>
          <a:lstStyle/>
          <a:p>
            <a:endParaRPr lang="en-GB" dirty="0" smtClean="0">
              <a:solidFill>
                <a:srgbClr val="7030A0"/>
              </a:solidFill>
              <a:latin typeface="+mn-lt"/>
            </a:endParaRPr>
          </a:p>
          <a:p>
            <a:pPr algn="ctr"/>
            <a:r>
              <a:rPr lang="en-GB" sz="2400" dirty="0" smtClean="0">
                <a:latin typeface="Azo Sans"/>
              </a:rPr>
              <a:t>Let my students tell you about the blog in their own words…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65798" y="445412"/>
            <a:ext cx="8488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  Student Feedback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34667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405387">
            <a:off x="1543081" y="-736582"/>
            <a:ext cx="2924057" cy="661630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252" y="2015072"/>
            <a:ext cx="10776901" cy="4048844"/>
          </a:xfrm>
        </p:spPr>
        <p:txBody>
          <a:bodyPr/>
          <a:lstStyle/>
          <a:p>
            <a:endParaRPr lang="en-GB" dirty="0" smtClean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6664" y="553135"/>
            <a:ext cx="8488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  Student Feedback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99790" y="1664610"/>
            <a:ext cx="28394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“</a:t>
            </a:r>
            <a:r>
              <a:rPr lang="en-GB" i="1" dirty="0"/>
              <a:t>My blog posts showed firms that I was able to nurture client relationships, whilst providing added value and marketing services in an effective and client-focused manner”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78243">
            <a:off x="3170364" y="2372497"/>
            <a:ext cx="3657599" cy="43327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97484" y="4039494"/>
            <a:ext cx="28033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“</a:t>
            </a:r>
            <a:r>
              <a:rPr lang="en-US" i="1" dirty="0"/>
              <a:t>It was the impressions made from the creation of blog posts upon my two interviewers which really ‘sealed the deal’ of a paralegal job</a:t>
            </a:r>
            <a:r>
              <a:rPr lang="en-US" dirty="0"/>
              <a:t>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557979">
            <a:off x="6141003" y="1398216"/>
            <a:ext cx="2556208" cy="46391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04653" y="3292331"/>
            <a:ext cx="18648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“Someone from a law firm contacted me after reading one of my blog posts…”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322330">
            <a:off x="8350820" y="120558"/>
            <a:ext cx="3000521" cy="50587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05893" y="1605189"/>
            <a:ext cx="17996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“My experience with the blog helped me get some work experience with a local firm writing legal updates for their website”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0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252" y="2015072"/>
            <a:ext cx="10776901" cy="4048844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zo Sans"/>
              </a:rPr>
              <a:t>Are we “digital immigrants</a:t>
            </a:r>
            <a:r>
              <a:rPr lang="en-GB" dirty="0" smtClean="0">
                <a:latin typeface="Azo Sans"/>
              </a:rPr>
              <a:t>”?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latin typeface="Azo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Encouraging bad habits</a:t>
            </a:r>
            <a:r>
              <a:rPr lang="en-GB" dirty="0" smtClean="0">
                <a:latin typeface="+mn-lt"/>
              </a:rPr>
              <a:t>?</a:t>
            </a:r>
          </a:p>
          <a:p>
            <a:endParaRPr lang="en-GB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Student engagement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Student </a:t>
            </a:r>
            <a:r>
              <a:rPr lang="en-GB" dirty="0" smtClean="0">
                <a:latin typeface="+mn-lt"/>
              </a:rPr>
              <a:t>discomfort/ethical considerations</a:t>
            </a:r>
          </a:p>
          <a:p>
            <a:endParaRPr lang="en-GB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Time and </a:t>
            </a:r>
            <a:r>
              <a:rPr lang="en-GB" dirty="0" smtClean="0">
                <a:latin typeface="+mn-lt"/>
              </a:rPr>
              <a:t>cost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Lack of institutional guidance</a:t>
            </a:r>
            <a:endParaRPr lang="en-GB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zo Sans"/>
            </a:endParaRPr>
          </a:p>
          <a:p>
            <a:endParaRPr lang="en-GB" dirty="0" smtClean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5798" y="578187"/>
            <a:ext cx="8488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  Challenges of using blogs in this way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70461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252" y="2015072"/>
            <a:ext cx="10776901" cy="404884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zo Sans"/>
              </a:rPr>
              <a:t>Think about what your aims are and how you are going to measure you success at outset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zo Sans"/>
              </a:rPr>
              <a:t>Aim to gather feedback formally e.g. short online survey etc.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zo Sans"/>
              </a:rPr>
              <a:t>Shout about what you do and write about it if </a:t>
            </a:r>
            <a:r>
              <a:rPr lang="en-GB" dirty="0">
                <a:latin typeface="Azo Sans"/>
              </a:rPr>
              <a:t>you can </a:t>
            </a:r>
            <a:r>
              <a:rPr lang="en-GB" dirty="0" smtClean="0">
                <a:latin typeface="Azo Sans"/>
              </a:rPr>
              <a:t>– blog was one of only 3 </a:t>
            </a:r>
            <a:r>
              <a:rPr lang="en-GB" dirty="0">
                <a:latin typeface="Azo Sans"/>
              </a:rPr>
              <a:t>projects shortlisted for the national Routledge/ALT Teaching Law with Technology Prize 2016</a:t>
            </a:r>
            <a:endParaRPr lang="en-GB" dirty="0" smtClean="0">
              <a:latin typeface="Azo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zo Sans"/>
              </a:rPr>
              <a:t>Success with one type of social media does not mean success is guaranteed with all types of social media – our attempt to use Twitter with our students was a failure!</a:t>
            </a:r>
            <a:endParaRPr lang="en-GB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zo Sans"/>
            </a:endParaRPr>
          </a:p>
          <a:p>
            <a:endParaRPr lang="en-GB" dirty="0" smtClean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5798" y="578187"/>
            <a:ext cx="8488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  Lessons learnt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94309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252" y="2015072"/>
            <a:ext cx="10776901" cy="404884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zo Sans"/>
              </a:rPr>
              <a:t>Visit our blog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zo Sans"/>
              </a:rPr>
              <a:t>Have a look at the ‘sister’ blog that was set up by our family law colleagues in 2017 - </a:t>
            </a:r>
            <a:r>
              <a:rPr lang="en-GB" dirty="0">
                <a:solidFill>
                  <a:schemeClr val="tx2"/>
                </a:solidFill>
                <a:latin typeface="+mn-lt"/>
                <a:hlinkClick r:id="rId2"/>
              </a:rPr>
              <a:t>https://afamilyaffairsite.wordpress.com/</a:t>
            </a:r>
            <a:endParaRPr lang="en-GB" dirty="0" smtClean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Victoria Roper, ‘Blogs as a Teaching Tool and Method of Public Legal Education: A Case Study’ (2018) 2(1) International Journal of Public Legal Education </a:t>
            </a:r>
            <a:r>
              <a:rPr lang="en-GB" dirty="0" smtClean="0">
                <a:latin typeface="+mn-lt"/>
              </a:rPr>
              <a:t>46 - </a:t>
            </a:r>
            <a:r>
              <a:rPr lang="en-GB" dirty="0">
                <a:latin typeface="+mn-lt"/>
                <a:hlinkClick r:id="rId3"/>
              </a:rPr>
              <a:t>http://</a:t>
            </a:r>
            <a:r>
              <a:rPr lang="en-GB" dirty="0" smtClean="0">
                <a:latin typeface="+mn-lt"/>
                <a:hlinkClick r:id="rId3"/>
              </a:rPr>
              <a:t>www.northumbriajournals.co.uk/index.php/ijple/article/view/707</a:t>
            </a:r>
            <a:r>
              <a:rPr lang="en-GB" dirty="0" smtClean="0">
                <a:latin typeface="+mn-lt"/>
              </a:rPr>
              <a:t> </a:t>
            </a:r>
            <a:endParaRPr lang="en-GB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zo Sans"/>
            </a:endParaRPr>
          </a:p>
          <a:p>
            <a:endParaRPr lang="en-GB" dirty="0" smtClean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5798" y="578187"/>
            <a:ext cx="8488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  Want to know more?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99133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252" y="2015072"/>
            <a:ext cx="10776901" cy="4048844"/>
          </a:xfrm>
        </p:spPr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“Academics should commit to their own life-long learning and try to adapt to a world saturated with social technologies”</a:t>
            </a:r>
          </a:p>
          <a:p>
            <a:r>
              <a:rPr lang="en-GB" dirty="0" err="1" smtClean="0">
                <a:latin typeface="+mn-lt"/>
              </a:rPr>
              <a:t>Kukulska</a:t>
            </a:r>
            <a:r>
              <a:rPr lang="en-GB" dirty="0" smtClean="0">
                <a:latin typeface="+mn-lt"/>
              </a:rPr>
              <a:t>-Hulme</a:t>
            </a:r>
            <a:r>
              <a:rPr lang="en-GB" dirty="0">
                <a:latin typeface="+mn-lt"/>
              </a:rPr>
              <a:t>, ‘How should the higher education workforce adapt to advancements in technology for teaching and learning?’ (2012) 15 </a:t>
            </a:r>
            <a:r>
              <a:rPr lang="en-GB" i="1" dirty="0">
                <a:latin typeface="+mn-lt"/>
              </a:rPr>
              <a:t>The Internet and Higher Education</a:t>
            </a:r>
            <a:r>
              <a:rPr lang="en-GB" dirty="0">
                <a:latin typeface="+mn-lt"/>
              </a:rPr>
              <a:t> 247 at p. 253</a:t>
            </a:r>
            <a:r>
              <a:rPr lang="en-GB" dirty="0" smtClean="0">
                <a:latin typeface="+mn-lt"/>
              </a:rPr>
              <a:t>.</a:t>
            </a:r>
          </a:p>
          <a:p>
            <a:endParaRPr lang="en-GB" dirty="0">
              <a:solidFill>
                <a:srgbClr val="7030A0"/>
              </a:solidFill>
              <a:latin typeface="+mn-lt"/>
            </a:endParaRPr>
          </a:p>
          <a:p>
            <a:r>
              <a:rPr lang="en-GB" b="1" dirty="0" smtClean="0">
                <a:solidFill>
                  <a:schemeClr val="tx2"/>
                </a:solidFill>
                <a:latin typeface="+mn-lt"/>
              </a:rPr>
              <a:t>“Teaching </a:t>
            </a:r>
            <a:r>
              <a:rPr lang="en-GB" b="1" dirty="0">
                <a:solidFill>
                  <a:schemeClr val="tx2"/>
                </a:solidFill>
                <a:latin typeface="+mn-lt"/>
              </a:rPr>
              <a:t>with technologies requires ‘a spirit of experimentation’ and a ‘tolerance of </a:t>
            </a:r>
            <a:r>
              <a:rPr lang="en-GB" b="1" dirty="0" smtClean="0">
                <a:solidFill>
                  <a:schemeClr val="tx2"/>
                </a:solidFill>
                <a:latin typeface="+mn-lt"/>
              </a:rPr>
              <a:t>failure”</a:t>
            </a:r>
          </a:p>
          <a:p>
            <a:r>
              <a:rPr lang="en-GB" dirty="0">
                <a:latin typeface="+mn-lt"/>
              </a:rPr>
              <a:t>G.  Siemens and P. </a:t>
            </a:r>
            <a:r>
              <a:rPr lang="en-GB" i="1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Tittenberger</a:t>
            </a:r>
            <a:r>
              <a:rPr lang="en-GB" dirty="0">
                <a:latin typeface="+mn-lt"/>
              </a:rPr>
              <a:t>,</a:t>
            </a:r>
            <a:r>
              <a:rPr lang="en-GB" i="1" dirty="0">
                <a:latin typeface="+mn-lt"/>
              </a:rPr>
              <a:t> Handbook of emerging technologies for learning. (University of Manitoba, 2009</a:t>
            </a:r>
            <a:r>
              <a:rPr lang="en-GB" i="1" dirty="0" smtClean="0">
                <a:latin typeface="+mn-lt"/>
              </a:rPr>
              <a:t>) at p. 15 </a:t>
            </a:r>
            <a:endParaRPr lang="en-GB" b="1" dirty="0">
              <a:solidFill>
                <a:schemeClr val="tx2"/>
              </a:solidFill>
              <a:latin typeface="+mn-lt"/>
            </a:endParaRPr>
          </a:p>
          <a:p>
            <a:endParaRPr lang="en-GB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zo Sans"/>
            </a:endParaRPr>
          </a:p>
          <a:p>
            <a:endParaRPr lang="en-GB" dirty="0" smtClean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5798" y="578187"/>
            <a:ext cx="8488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  Final thoughts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02029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8779" y="42431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Questions/thoughts/comments? </a:t>
            </a:r>
            <a:endParaRPr lang="en-GB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40" y="1696915"/>
            <a:ext cx="6040314" cy="34204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39254" y="1168334"/>
            <a:ext cx="3745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Publications:</a:t>
            </a:r>
            <a:endParaRPr lang="en-GB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6339254" y="1696915"/>
            <a:ext cx="5427630" cy="4661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Victoria </a:t>
            </a:r>
            <a:r>
              <a:rPr lang="en-GB" sz="1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Roper, ‘Blogs as a Teaching Tool and Method of Public Legal Education: A Case Study’ (2018) 2(1) </a:t>
            </a:r>
            <a:r>
              <a:rPr lang="en-GB" sz="13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Journal of Public Legal Education </a:t>
            </a:r>
            <a:r>
              <a:rPr lang="en-GB" sz="1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en-GB" sz="13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Rachel Dunn, Victoria Roper and Vinny Kennedy, ‘Clinical Legal Education as Qualifying Work Experience for Solicitors’, (2018) 52(4) </a:t>
            </a:r>
            <a:r>
              <a:rPr lang="en-US" sz="13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Law Teacher</a:t>
            </a:r>
            <a:r>
              <a:rPr lang="en-US" sz="1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439</a:t>
            </a:r>
            <a:endParaRPr lang="en-GB" sz="13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Victoria Roper, Elaine Campbell, Assaf Ben-David, Dov Greenbaum and Jonathan Askin, ‘Understanding the Scope of Business Law Clinics: Perspectives from the United Kingdom, Israel and the United States’ (2018) 5(1) </a:t>
            </a:r>
            <a:r>
              <a:rPr lang="en-GB" sz="13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Journal of International and Comparative Law</a:t>
            </a:r>
            <a:r>
              <a:rPr lang="en-GB" sz="1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217</a:t>
            </a:r>
            <a:endParaRPr lang="en-GB" sz="13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Victoria Roper, ‘Reflecting on Reflective Practices in Clinical Legal Education’ (2019) 26(1) </a:t>
            </a:r>
            <a:r>
              <a:rPr lang="en-GB" sz="13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Journal of Clinical Legal Education </a:t>
            </a:r>
            <a:r>
              <a:rPr lang="en-GB" sz="1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216</a:t>
            </a:r>
            <a:endParaRPr lang="en-GB" sz="13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Victoria Roper, ‘Round Up of the 2nd Commercial Law Clinics Round Table – 9th March 2018’ (2018) 25(2) </a:t>
            </a:r>
            <a:r>
              <a:rPr lang="en-GB" sz="13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Journal of Clinical Legal Education </a:t>
            </a:r>
            <a:r>
              <a:rPr lang="en-GB" sz="1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248</a:t>
            </a:r>
            <a:endParaRPr lang="en-GB" sz="13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Victoria Roper and Elaine Campbell, ‘Cultivating 21st Century Law Graduates through Creativity in the Curriculum’ (2015) 10(1) </a:t>
            </a:r>
            <a:r>
              <a:rPr lang="en-GB" sz="13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Journal of Commonwealth Law and Legal Education </a:t>
            </a:r>
            <a:r>
              <a:rPr lang="en-GB" sz="1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GB" sz="13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20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252" y="1387164"/>
            <a:ext cx="10776901" cy="438059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Joined university from practice where I worked as a solicitor at a commercial law firm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Supervise students in our clinic, the Student Law Office,  and teach a range of other commercial modules in the Law School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latin typeface="Azo Sans"/>
              </a:rPr>
              <a:t>Member of the Law Society for England and Wales national Education and Training Committee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Trustee/Treasurer of the UK Clinical Legal Education Organisation (CLEO) -</a:t>
            </a:r>
            <a:r>
              <a:rPr lang="en-GB" u="sng" dirty="0" smtClean="0">
                <a:solidFill>
                  <a:srgbClr val="0070C0"/>
                </a:solidFill>
                <a:latin typeface="+mn-lt"/>
              </a:rPr>
              <a:t>www.cleo-uk.org/</a:t>
            </a:r>
            <a:r>
              <a:rPr lang="en-GB" dirty="0" smtClean="0">
                <a:latin typeface="+mn-lt"/>
              </a:rPr>
              <a:t>  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 smtClean="0">
                <a:latin typeface="Azo Sans"/>
              </a:rPr>
              <a:t>External </a:t>
            </a:r>
            <a:r>
              <a:rPr lang="en-GB" dirty="0">
                <a:latin typeface="Azo Sans"/>
              </a:rPr>
              <a:t>examiner for clinical legal education module at external university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Lead Northumbria’s Legal Education and Professional Skills (LEAPS) Research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948679" y="740833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Introduction</a:t>
            </a:r>
            <a:r>
              <a:rPr lang="en-GB" sz="3200" b="1" dirty="0" smtClean="0"/>
              <a:t>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5868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252" y="1387164"/>
            <a:ext cx="10776901" cy="438059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Law Society Practice Note on Social Media (</a:t>
            </a:r>
            <a:r>
              <a:rPr lang="en-GB" dirty="0">
                <a:latin typeface="+mn-lt"/>
                <a:hlinkClick r:id="rId2"/>
              </a:rPr>
              <a:t>https://www.lawsociety.org.uk/support-services/advice/practice-notes/social-media</a:t>
            </a:r>
            <a:r>
              <a:rPr lang="en-GB" dirty="0" smtClean="0">
                <a:latin typeface="+mn-lt"/>
                <a:hlinkClick r:id="rId2"/>
              </a:rPr>
              <a:t>/</a:t>
            </a:r>
            <a:r>
              <a:rPr lang="en-GB" dirty="0" smtClean="0">
                <a:latin typeface="+mn-lt"/>
              </a:rPr>
              <a:t>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948678" y="740833"/>
            <a:ext cx="84883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 Why should legal educators be thinking about social media in legal </a:t>
            </a:r>
            <a:r>
              <a:rPr lang="en-GB" sz="3200" b="1" dirty="0" err="1" smtClean="0"/>
              <a:t>ed</a:t>
            </a:r>
            <a:r>
              <a:rPr lang="en-GB" sz="3200" b="1" dirty="0" smtClean="0"/>
              <a:t>? </a:t>
            </a:r>
            <a:endParaRPr lang="en-GB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18" y="2827606"/>
            <a:ext cx="10564836" cy="378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2018" y="4290646"/>
            <a:ext cx="7877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“Social </a:t>
            </a:r>
            <a:r>
              <a:rPr lang="en-GB" sz="2400" dirty="0"/>
              <a:t>media continues to be a popular and growing area. As such, it is important for the profession to keep up to date with developments in social media which present real opportunities if harnessed </a:t>
            </a:r>
            <a:r>
              <a:rPr lang="en-GB" sz="2400" dirty="0" smtClean="0"/>
              <a:t>effectively”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6316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252" y="1387164"/>
            <a:ext cx="10776901" cy="438059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zo Sans"/>
              </a:rPr>
              <a:t>The Student Law Office (SLO) at Northumbria is one of the longest running live client law clinics in the UK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zo Sans"/>
              </a:rPr>
              <a:t>This year 350 students work in the SLO under the supervision of over 20 solicitors and barristers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zo Sans"/>
              </a:rPr>
              <a:t>In 2007, the SLO established a specialist Business and Commercial Law </a:t>
            </a:r>
            <a:r>
              <a:rPr lang="en-GB" dirty="0" smtClean="0">
                <a:latin typeface="Azo Sans"/>
              </a:rPr>
              <a:t>Clinic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zo Sans"/>
              </a:rPr>
              <a:t>In 2014 we decided we wanted to maximise the experiential learning opportunities afforded within </a:t>
            </a:r>
            <a:r>
              <a:rPr lang="en-GB" dirty="0">
                <a:latin typeface="Azo Sans"/>
              </a:rPr>
              <a:t>the Business and Commercial Law Clinic </a:t>
            </a:r>
            <a:r>
              <a:rPr lang="en-GB" dirty="0" smtClean="0">
                <a:latin typeface="Azo Sans"/>
              </a:rPr>
              <a:t>and setting up a student-led blog</a:t>
            </a:r>
            <a:endParaRPr lang="en-GB" dirty="0">
              <a:latin typeface="Azo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948678" y="740833"/>
            <a:ext cx="8488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 About Northumbria’s Student Law Office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1632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252" y="1387164"/>
            <a:ext cx="10776901" cy="438059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latin typeface="Azo Sans"/>
                <a:hlinkClick r:id="rId2"/>
              </a:rPr>
              <a:t>https://</a:t>
            </a:r>
            <a:r>
              <a:rPr lang="en-GB" b="1" dirty="0" smtClean="0">
                <a:latin typeface="Azo Sans"/>
                <a:hlinkClick r:id="rId2"/>
              </a:rPr>
              <a:t>wetakecareofbusiness.wordpress.com</a:t>
            </a:r>
            <a:endParaRPr lang="en-GB" b="1" dirty="0" smtClean="0">
              <a:latin typeface="Azo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1" dirty="0">
              <a:latin typeface="Azo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zo Sans"/>
              </a:rPr>
              <a:t>Business and Commercial Clinic students produce and drive the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latin typeface="Azo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zo Sans"/>
              </a:rPr>
              <a:t>Students write some blurb about themselves and include a photo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latin typeface="Azo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zo Sans"/>
              </a:rPr>
              <a:t>Voluntary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zo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zo Sans"/>
              </a:rPr>
              <a:t>Lecturers act as editors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1" dirty="0" smtClean="0">
              <a:latin typeface="Azo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zo Sans"/>
              </a:rPr>
              <a:t>We have disabled the comment function</a:t>
            </a:r>
            <a:endParaRPr lang="en-GB" dirty="0">
              <a:latin typeface="Azo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latin typeface="Azo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8678" y="740833"/>
            <a:ext cx="8488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/>
              <a:t>The “We Take Care of Business” Blog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295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252" y="1387164"/>
            <a:ext cx="10776901" cy="438059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zo Sans"/>
              </a:rPr>
              <a:t>P</a:t>
            </a:r>
            <a:r>
              <a:rPr lang="en-GB" dirty="0" smtClean="0">
                <a:latin typeface="Azo Sans"/>
              </a:rPr>
              <a:t>edagogic </a:t>
            </a:r>
            <a:r>
              <a:rPr lang="en-GB" dirty="0">
                <a:latin typeface="Azo Sans"/>
              </a:rPr>
              <a:t>value </a:t>
            </a:r>
            <a:r>
              <a:rPr lang="en-GB" dirty="0" smtClean="0">
                <a:latin typeface="Azo Sans"/>
              </a:rPr>
              <a:t>-  encourage </a:t>
            </a:r>
            <a:r>
              <a:rPr lang="en-GB" dirty="0">
                <a:latin typeface="Azo Sans"/>
              </a:rPr>
              <a:t>collaborative and constructivist learning </a:t>
            </a:r>
            <a:r>
              <a:rPr lang="en-GB" dirty="0" smtClean="0">
                <a:latin typeface="Azo Sans"/>
              </a:rPr>
              <a:t>as </a:t>
            </a:r>
            <a:r>
              <a:rPr lang="en-GB" dirty="0">
                <a:latin typeface="Azo Sans"/>
              </a:rPr>
              <a:t>students are responsible for choosing the topics they want to write about and for developing their own </a:t>
            </a:r>
            <a:r>
              <a:rPr lang="en-GB" dirty="0" smtClean="0">
                <a:latin typeface="Azo Sans"/>
              </a:rPr>
              <a:t>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zo Sans"/>
              </a:rPr>
              <a:t>Employability and commercial awareness –</a:t>
            </a:r>
            <a:endParaRPr lang="en-GB" dirty="0">
              <a:latin typeface="Azo Sans"/>
            </a:endParaRP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en-GB" dirty="0" smtClean="0">
                <a:latin typeface="Azo Sans"/>
              </a:rPr>
              <a:t>Wanted to help students to appreciate the importance that social media plays in law firm marketing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en-GB" dirty="0" smtClean="0">
                <a:latin typeface="Azo Sans"/>
              </a:rPr>
              <a:t>Help students understand the importance of having a good social media image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en-GB" dirty="0" smtClean="0">
                <a:latin typeface="Azo Sans"/>
              </a:rPr>
              <a:t>Give students to demonstrate a commercial awareness of legal changes affecting law firms and businesses 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en-GB" dirty="0" smtClean="0">
                <a:latin typeface="Azo Sans"/>
              </a:rPr>
              <a:t>Something to help students stand out from the crowd in the competitive graduate law market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65798" y="445412"/>
            <a:ext cx="84883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  What were our aims in setting up the blog?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5922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580" y="3238592"/>
            <a:ext cx="2818135" cy="174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91" y="4950645"/>
            <a:ext cx="2909547" cy="177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45" y="4896992"/>
            <a:ext cx="3262426" cy="188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500" y="8144"/>
            <a:ext cx="2550709" cy="215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505" y="2581418"/>
            <a:ext cx="2815563" cy="197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" y="2841129"/>
            <a:ext cx="118903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179" y="2708921"/>
            <a:ext cx="93345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30" y="2864539"/>
            <a:ext cx="1437211" cy="150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42" y="819011"/>
            <a:ext cx="1011237" cy="186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645" y="404121"/>
            <a:ext cx="1327161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588" y="247006"/>
            <a:ext cx="1317625" cy="130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599" y="5709604"/>
            <a:ext cx="877887" cy="114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12" y="213679"/>
            <a:ext cx="2909547" cy="200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427" y="5443537"/>
            <a:ext cx="944563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426" y="5660831"/>
            <a:ext cx="1152525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79" y="3162097"/>
            <a:ext cx="1021557" cy="134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236" y="1988210"/>
            <a:ext cx="1427163" cy="1096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626" y="3258451"/>
            <a:ext cx="933450" cy="184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785" y="1861575"/>
            <a:ext cx="1327161" cy="126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83" y="3843023"/>
            <a:ext cx="1152128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509" y="4041321"/>
            <a:ext cx="1146175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107" y="5037366"/>
            <a:ext cx="854878" cy="128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960" y="2165129"/>
            <a:ext cx="1288825" cy="96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195" y="5060927"/>
            <a:ext cx="1228610" cy="90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615" y="190312"/>
            <a:ext cx="1213671" cy="91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703385" y="1735337"/>
            <a:ext cx="3235569" cy="130829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1033975" y="1973985"/>
            <a:ext cx="2771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C0000"/>
                </a:solidFill>
                <a:latin typeface="Rockwell Extra Bold" panose="02060903040505020403" pitchFamily="18" charset="0"/>
              </a:rPr>
              <a:t>Over </a:t>
            </a:r>
            <a:r>
              <a:rPr lang="en-GB" sz="2400" b="1" dirty="0" smtClean="0">
                <a:solidFill>
                  <a:srgbClr val="CC0000"/>
                </a:solidFill>
                <a:latin typeface="Rockwell Extra Bold" panose="02060903040505020403" pitchFamily="18" charset="0"/>
              </a:rPr>
              <a:t>9,500 blog views</a:t>
            </a:r>
            <a:endParaRPr lang="en-GB" sz="2400" b="1" dirty="0">
              <a:solidFill>
                <a:srgbClr val="CC00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 rot="513633">
            <a:off x="7383120" y="905309"/>
            <a:ext cx="3868615" cy="229303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7976954" y="1478773"/>
            <a:ext cx="2680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Goudy Stout" panose="0202090407030B020401" pitchFamily="18" charset="0"/>
              </a:rPr>
              <a:t>Readers in over </a:t>
            </a:r>
          </a:p>
          <a:p>
            <a:pPr algn="ctr"/>
            <a:r>
              <a:rPr lang="en-GB" dirty="0" smtClean="0">
                <a:latin typeface="Goudy Stout" panose="0202090407030B020401" pitchFamily="18" charset="0"/>
              </a:rPr>
              <a:t>100 countries</a:t>
            </a:r>
            <a:endParaRPr lang="en-GB" dirty="0">
              <a:latin typeface="Goudy Stout" panose="0202090407030B020401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3011" y="4025220"/>
            <a:ext cx="1841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Swis721 BlkEx BT" panose="020B0907040502030204" pitchFamily="34" charset="0"/>
              </a:rPr>
              <a:t>Over 50 students involved</a:t>
            </a:r>
            <a:endParaRPr lang="en-GB" dirty="0">
              <a:latin typeface="Swis721 BlkEx BT" panose="020B09070405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78684" y="3843023"/>
            <a:ext cx="2205743" cy="1377950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823011" y="4080293"/>
            <a:ext cx="1841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latin typeface="Swis721 BlkEx BT" panose="020B0907040502030204" pitchFamily="34" charset="0"/>
              </a:rPr>
              <a:t>Over 50 students involved</a:t>
            </a:r>
            <a:endParaRPr lang="en-GB" dirty="0">
              <a:latin typeface="Swis721 BlkEx BT" panose="020B09070405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05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252" y="1651859"/>
            <a:ext cx="10776901" cy="4380590"/>
          </a:xfrm>
        </p:spPr>
        <p:txBody>
          <a:bodyPr/>
          <a:lstStyle/>
          <a:p>
            <a:pPr lvl="1" algn="l"/>
            <a:endParaRPr lang="en-GB" sz="2400" dirty="0" smtClean="0"/>
          </a:p>
          <a:p>
            <a:pPr lvl="1"/>
            <a:r>
              <a:rPr lang="en-GB" sz="2400" dirty="0" smtClean="0">
                <a:solidFill>
                  <a:srgbClr val="C00000"/>
                </a:solidFill>
              </a:rPr>
              <a:t>“400 </a:t>
            </a:r>
            <a:r>
              <a:rPr lang="en-GB" sz="2400" dirty="0">
                <a:solidFill>
                  <a:srgbClr val="C00000"/>
                </a:solidFill>
              </a:rPr>
              <a:t>years later: a legal structure designed specifically for registered </a:t>
            </a:r>
            <a:r>
              <a:rPr lang="en-GB" sz="2400" dirty="0" smtClean="0">
                <a:solidFill>
                  <a:srgbClr val="C00000"/>
                </a:solidFill>
              </a:rPr>
              <a:t>charities” 7 May 2019</a:t>
            </a:r>
          </a:p>
          <a:p>
            <a:pPr lvl="1"/>
            <a:endParaRPr lang="en-GB" sz="2400" dirty="0" smtClean="0">
              <a:solidFill>
                <a:srgbClr val="C00000"/>
              </a:solidFill>
            </a:endParaRPr>
          </a:p>
          <a:p>
            <a:pPr lvl="1"/>
            <a:r>
              <a:rPr lang="en-GB" sz="2400" dirty="0" smtClean="0">
                <a:solidFill>
                  <a:srgbClr val="0070C0"/>
                </a:solidFill>
              </a:rPr>
              <a:t>“The New Consumer Rights Act: Some Key Issues” 19 January 2016</a:t>
            </a:r>
          </a:p>
          <a:p>
            <a:pPr lvl="1"/>
            <a:endParaRPr lang="en-GB" sz="2400" u="sng" dirty="0">
              <a:solidFill>
                <a:srgbClr val="C00000"/>
              </a:solidFill>
            </a:endParaRPr>
          </a:p>
          <a:p>
            <a:pPr lvl="1"/>
            <a:r>
              <a:rPr lang="en-GB" sz="2400" dirty="0" smtClean="0">
                <a:solidFill>
                  <a:srgbClr val="00B050"/>
                </a:solidFill>
              </a:rPr>
              <a:t>“Are </a:t>
            </a:r>
            <a:r>
              <a:rPr lang="en-GB" sz="2400" dirty="0">
                <a:solidFill>
                  <a:srgbClr val="00B050"/>
                </a:solidFill>
              </a:rPr>
              <a:t>you ready for the General Data Protection Regulation</a:t>
            </a:r>
            <a:r>
              <a:rPr lang="en-GB" sz="2400" dirty="0" smtClean="0">
                <a:solidFill>
                  <a:srgbClr val="00B050"/>
                </a:solidFill>
              </a:rPr>
              <a:t>?” 12 March 2018</a:t>
            </a:r>
          </a:p>
          <a:p>
            <a:pPr lvl="1" algn="l"/>
            <a:endParaRPr lang="en-GB" sz="2400" dirty="0">
              <a:solidFill>
                <a:srgbClr val="C00000"/>
              </a:solidFill>
            </a:endParaRPr>
          </a:p>
          <a:p>
            <a:pPr lvl="1" algn="l"/>
            <a:endParaRPr lang="en-GB" sz="2400" dirty="0" smtClean="0">
              <a:solidFill>
                <a:srgbClr val="C00000"/>
              </a:solidFill>
            </a:endParaRPr>
          </a:p>
          <a:p>
            <a:pPr lvl="1" algn="l"/>
            <a:endParaRPr lang="en-GB" sz="2400" dirty="0"/>
          </a:p>
          <a:p>
            <a:pPr lvl="1" algn="l"/>
            <a:endParaRPr lang="en-GB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765798" y="445412"/>
            <a:ext cx="84883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  Content of Blog Posts – (1) Substantive law examples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80373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252" y="2015072"/>
            <a:ext cx="10776901" cy="4048844"/>
          </a:xfrm>
        </p:spPr>
        <p:txBody>
          <a:bodyPr/>
          <a:lstStyle/>
          <a:p>
            <a:endParaRPr lang="en-GB" dirty="0" smtClean="0">
              <a:solidFill>
                <a:srgbClr val="7030A0"/>
              </a:solidFill>
              <a:latin typeface="+mn-lt"/>
            </a:endParaRPr>
          </a:p>
          <a:p>
            <a:pPr algn="ctr"/>
            <a:r>
              <a:rPr lang="en-GB" dirty="0" smtClean="0">
                <a:solidFill>
                  <a:srgbClr val="7030A0"/>
                </a:solidFill>
                <a:latin typeface="+mn-lt"/>
              </a:rPr>
              <a:t>“Do </a:t>
            </a:r>
            <a:r>
              <a:rPr lang="en-GB" dirty="0">
                <a:solidFill>
                  <a:srgbClr val="7030A0"/>
                </a:solidFill>
                <a:latin typeface="+mn-lt"/>
              </a:rPr>
              <a:t>law students need to network</a:t>
            </a:r>
            <a:r>
              <a:rPr lang="en-GB" dirty="0" smtClean="0">
                <a:solidFill>
                  <a:srgbClr val="7030A0"/>
                </a:solidFill>
                <a:latin typeface="+mn-lt"/>
              </a:rPr>
              <a:t>?” 2 May 2017</a:t>
            </a:r>
            <a:endParaRPr lang="en-GB" sz="2400" dirty="0">
              <a:solidFill>
                <a:srgbClr val="7030A0"/>
              </a:solidFill>
            </a:endParaRPr>
          </a:p>
          <a:p>
            <a:pPr lvl="1" algn="l"/>
            <a:endParaRPr lang="en-GB" sz="2400" dirty="0" smtClean="0">
              <a:solidFill>
                <a:srgbClr val="C00000"/>
              </a:solidFill>
            </a:endParaRPr>
          </a:p>
          <a:p>
            <a:pPr lvl="1" algn="l"/>
            <a:endParaRPr lang="en-GB" sz="2400" dirty="0"/>
          </a:p>
          <a:p>
            <a:pPr lvl="1"/>
            <a:r>
              <a:rPr lang="en-GB" sz="2400" dirty="0" smtClean="0"/>
              <a:t>“10 </a:t>
            </a:r>
            <a:r>
              <a:rPr lang="en-GB" sz="2400" dirty="0"/>
              <a:t>TED talks to make you commercially </a:t>
            </a:r>
            <a:r>
              <a:rPr lang="en-GB" sz="2400" dirty="0" smtClean="0"/>
              <a:t>aware” 13 April 2015</a:t>
            </a:r>
          </a:p>
          <a:p>
            <a:pPr lvl="1"/>
            <a:endParaRPr lang="en-GB" sz="2400" dirty="0" smtClean="0"/>
          </a:p>
          <a:p>
            <a:pPr lvl="1"/>
            <a:endParaRPr lang="en-GB" sz="2400" dirty="0"/>
          </a:p>
          <a:p>
            <a:pPr lvl="1"/>
            <a:r>
              <a:rPr lang="en-GB" sz="2400" dirty="0" smtClean="0">
                <a:solidFill>
                  <a:srgbClr val="00CC00"/>
                </a:solidFill>
              </a:rPr>
              <a:t>“How </a:t>
            </a:r>
            <a:r>
              <a:rPr lang="en-GB" sz="2400" dirty="0">
                <a:solidFill>
                  <a:srgbClr val="00CC00"/>
                </a:solidFill>
              </a:rPr>
              <a:t>is Artificial Intelligence affecting the legal sector</a:t>
            </a:r>
            <a:r>
              <a:rPr lang="en-GB" sz="2400" dirty="0" smtClean="0">
                <a:solidFill>
                  <a:srgbClr val="00CC00"/>
                </a:solidFill>
              </a:rPr>
              <a:t>?” 23 March 2017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65798" y="445412"/>
            <a:ext cx="84883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  Content of Blog Posts – (2) Commercial awareness and advice for students examples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05611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hite 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NU Brand Font">
      <a:majorFont>
        <a:latin typeface="Azo Sans Medium"/>
        <a:ea typeface=""/>
        <a:cs typeface=""/>
      </a:majorFont>
      <a:minorFont>
        <a:latin typeface="Az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O. EBM Experiential L&amp;T Project Presentation" id="{C5319A9F-11AA-4E54-84D3-7F2FFC06CB4B}" vid="{7900CB58-0B6B-49FE-8AB1-EB7C6F177231}"/>
    </a:ext>
  </a:extLst>
</a:theme>
</file>

<file path=ppt/theme/theme2.xml><?xml version="1.0" encoding="utf-8"?>
<a:theme xmlns:a="http://schemas.openxmlformats.org/drawingml/2006/main" name="Black 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NU Brand Font">
      <a:majorFont>
        <a:latin typeface="Azo Sans Medium"/>
        <a:ea typeface=""/>
        <a:cs typeface=""/>
      </a:majorFont>
      <a:minorFont>
        <a:latin typeface="Az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O. EBM Experiential L&amp;T Project Presentation" id="{C5319A9F-11AA-4E54-84D3-7F2FFC06CB4B}" vid="{6F3A1F98-3D1A-4345-914E-DC0E7761EF80}"/>
    </a:ext>
  </a:extLst>
</a:theme>
</file>

<file path=ppt/theme/theme3.xml><?xml version="1.0" encoding="utf-8"?>
<a:theme xmlns:a="http://schemas.openxmlformats.org/drawingml/2006/main" name="White 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NU Brand Font">
      <a:majorFont>
        <a:latin typeface="Azo Sans Medium"/>
        <a:ea typeface=""/>
        <a:cs typeface=""/>
      </a:majorFont>
      <a:minorFont>
        <a:latin typeface="Az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O. EBM Experiential L&amp;T Project Presentation" id="{C5319A9F-11AA-4E54-84D3-7F2FFC06CB4B}" vid="{DACFAAA5-5B23-4883-9DE3-234132686921}"/>
    </a:ext>
  </a:extLst>
</a:theme>
</file>

<file path=ppt/theme/theme4.xml><?xml version="1.0" encoding="utf-8"?>
<a:theme xmlns:a="http://schemas.openxmlformats.org/drawingml/2006/main" name="Black 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NU Brand Font">
      <a:majorFont>
        <a:latin typeface="Azo Sans Medium"/>
        <a:ea typeface=""/>
        <a:cs typeface=""/>
      </a:majorFont>
      <a:minorFont>
        <a:latin typeface="Az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O. EBM Experiential L&amp;T Project Presentation" id="{C5319A9F-11AA-4E54-84D3-7F2FFC06CB4B}" vid="{12E12086-9C01-4648-8A3A-F5035A5830E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7503B588C566E0468339CA50D14C7C96" ma:contentTypeVersion="2" ma:contentTypeDescription="Upload an image." ma:contentTypeScope="" ma:versionID="e95fca7b813fdeb7d47f14c0b49dfdd8">
  <xsd:schema xmlns:xsd="http://www.w3.org/2001/XMLSchema" xmlns:xs="http://www.w3.org/2001/XMLSchema" xmlns:p="http://schemas.microsoft.com/office/2006/metadata/properties" xmlns:ns1="http://schemas.microsoft.com/sharepoint/v3" xmlns:ns2="60C11AE1-E3BF-4593-8A2B-CE8459EEB745" xmlns:ns3="http://schemas.microsoft.com/sharepoint/v3/fields" targetNamespace="http://schemas.microsoft.com/office/2006/metadata/properties" ma:root="true" ma:fieldsID="b4bd68e83fa0ec4de9ea96869bdd3ba8" ns1:_="" ns2:_="" ns3:_="">
    <xsd:import namespace="http://schemas.microsoft.com/sharepoint/v3"/>
    <xsd:import namespace="60C11AE1-E3BF-4593-8A2B-CE8459EEB745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internalName="PublishingStartDate">
      <xsd:simpleType>
        <xsd:restriction base="dms:Unknown"/>
      </xsd:simpleType>
    </xsd:element>
    <xsd:element name="PublishingExpirationDate" ma:index="28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C11AE1-E3BF-4593-8A2B-CE8459EEB745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ImageCreateDate xmlns="60C11AE1-E3BF-4593-8A2B-CE8459EEB745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9E1928B8-4EE3-44E3-A3DA-589E26844F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EB5326-065A-49F7-B71E-DD334A8CA1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0C11AE1-E3BF-4593-8A2B-CE8459EEB745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5DB007-3F72-46CD-9C65-144C36337EF5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60C11AE1-E3BF-4593-8A2B-CE8459EEB745"/>
    <ds:schemaRef ds:uri="http://schemas.microsoft.com/sharepoint/v3/field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SLO. EBM Experiential L&amp;T Project Presentation</Template>
  <TotalTime>712</TotalTime>
  <Words>1191</Words>
  <Application>Microsoft Office PowerPoint</Application>
  <PresentationFormat>Widescreen</PresentationFormat>
  <Paragraphs>123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Arial</vt:lpstr>
      <vt:lpstr>Azo Sans</vt:lpstr>
      <vt:lpstr>Azo Sans Medium</vt:lpstr>
      <vt:lpstr>Azo Sans Thin</vt:lpstr>
      <vt:lpstr>Calibri</vt:lpstr>
      <vt:lpstr>Courier New</vt:lpstr>
      <vt:lpstr>Goudy Stout</vt:lpstr>
      <vt:lpstr>Rockwell Extra Bold</vt:lpstr>
      <vt:lpstr>Swis721 BlkEx BT</vt:lpstr>
      <vt:lpstr>Times New Roman</vt:lpstr>
      <vt:lpstr>Wingdings</vt:lpstr>
      <vt:lpstr>White Title Slide</vt:lpstr>
      <vt:lpstr>Black Title Slide</vt:lpstr>
      <vt:lpstr>White Content Slide</vt:lpstr>
      <vt:lpstr>Black Content Slide</vt:lpstr>
      <vt:lpstr>   Using Blogs in Legal Education – A Case Study Analysis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Northumbria University at Newcastle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Experiential Learning Symposium–  Student Law Office / Entrepreneurial Business Management Case Study</dc:title>
  <dc:creator>Victoria Roper</dc:creator>
  <cp:keywords/>
  <dc:description/>
  <cp:lastModifiedBy>Paul Burns</cp:lastModifiedBy>
  <cp:revision>103</cp:revision>
  <cp:lastPrinted>2019-06-24T12:24:24Z</cp:lastPrinted>
  <dcterms:created xsi:type="dcterms:W3CDTF">2018-06-12T15:20:41Z</dcterms:created>
  <dcterms:modified xsi:type="dcterms:W3CDTF">2019-07-17T13:39:33Z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0x0101009148F5A04DDD49CBA7127AADA5FB792B00AADE34325A8B49CDA8BB4DB53328F214007503B588C566E0468339CA50D14C7C96</vt:lpwstr>
  </property>
</Properties>
</file>