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2" r:id="rId3"/>
    <p:sldId id="264" r:id="rId4"/>
    <p:sldId id="263" r:id="rId5"/>
    <p:sldId id="266" r:id="rId6"/>
    <p:sldId id="265" r:id="rId7"/>
    <p:sldId id="261" r:id="rId8"/>
    <p:sldId id="267" r:id="rId9"/>
    <p:sldId id="268" r:id="rId10"/>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2"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396FA19D-A0C9-4605-8C43-C84FAAB080CE}" type="datetimeFigureOut">
              <a:rPr lang="en-GB" smtClean="0"/>
              <a:t>24/07/2019</a:t>
            </a:fld>
            <a:endParaRPr lang="en-GB"/>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3B4AE636-91D8-4753-969A-D63FC323598E}" type="slidenum">
              <a:rPr lang="en-GB" smtClean="0"/>
              <a:t>‹#›</a:t>
            </a:fld>
            <a:endParaRPr lang="en-GB"/>
          </a:p>
        </p:txBody>
      </p:sp>
    </p:spTree>
    <p:extLst>
      <p:ext uri="{BB962C8B-B14F-4D97-AF65-F5344CB8AC3E}">
        <p14:creationId xmlns:p14="http://schemas.microsoft.com/office/powerpoint/2010/main" val="36211853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0194BFA8-40C5-4F3F-ADE8-5FEC9195499E}" type="datetimeFigureOut">
              <a:rPr lang="en-GB" smtClean="0"/>
              <a:t>24/07/2019</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4CA53E5D-055C-4375-A89D-6F52ECD34C36}" type="slidenum">
              <a:rPr lang="en-GB" smtClean="0"/>
              <a:t>‹#›</a:t>
            </a:fld>
            <a:endParaRPr lang="en-GB"/>
          </a:p>
        </p:txBody>
      </p:sp>
    </p:spTree>
    <p:extLst>
      <p:ext uri="{BB962C8B-B14F-4D97-AF65-F5344CB8AC3E}">
        <p14:creationId xmlns:p14="http://schemas.microsoft.com/office/powerpoint/2010/main" val="35673448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1BA4BA-B613-4793-B95C-4D578123BD59}"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3517449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1BA4BA-B613-4793-B95C-4D578123BD59}"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2302372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1BA4BA-B613-4793-B95C-4D578123BD59}"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419497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1BA4BA-B613-4793-B95C-4D578123BD59}"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359706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1BA4BA-B613-4793-B95C-4D578123BD59}"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234763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A1BA4BA-B613-4793-B95C-4D578123BD59}" type="datetimeFigureOut">
              <a:rPr lang="en-GB" smtClean="0"/>
              <a:t>24/07/2019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396503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1BA4BA-B613-4793-B95C-4D578123BD59}" type="datetimeFigureOut">
              <a:rPr lang="en-GB" smtClean="0"/>
              <a:t>24/07/2019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538530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1BA4BA-B613-4793-B95C-4D578123BD59}" type="datetimeFigureOut">
              <a:rPr lang="en-GB" smtClean="0"/>
              <a:t>24/07/2019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298765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BA4BA-B613-4793-B95C-4D578123BD59}" type="datetimeFigureOut">
              <a:rPr lang="en-GB" smtClean="0"/>
              <a:t>24/07/2019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104036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1BA4BA-B613-4793-B95C-4D578123BD59}" type="datetimeFigureOut">
              <a:rPr lang="en-GB" smtClean="0"/>
              <a:t>24/07/2019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148002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1BA4BA-B613-4793-B95C-4D578123BD59}" type="datetimeFigureOut">
              <a:rPr lang="en-GB" smtClean="0"/>
              <a:t>24/07/2019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259875-09FD-4E7C-B643-018DFE3F2714}" type="slidenum">
              <a:rPr lang="en-GB" smtClean="0"/>
              <a:t>‹#›</a:t>
            </a:fld>
            <a:endParaRPr lang="en-GB"/>
          </a:p>
        </p:txBody>
      </p:sp>
    </p:spTree>
    <p:extLst>
      <p:ext uri="{BB962C8B-B14F-4D97-AF65-F5344CB8AC3E}">
        <p14:creationId xmlns:p14="http://schemas.microsoft.com/office/powerpoint/2010/main" val="304825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BA4BA-B613-4793-B95C-4D578123BD59}" type="datetimeFigureOut">
              <a:rPr lang="en-GB" smtClean="0"/>
              <a:t>24/07/2019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59875-09FD-4E7C-B643-018DFE3F2714}" type="slidenum">
              <a:rPr lang="en-GB" smtClean="0"/>
              <a:t>‹#›</a:t>
            </a:fld>
            <a:endParaRPr lang="en-GB"/>
          </a:p>
        </p:txBody>
      </p:sp>
    </p:spTree>
    <p:extLst>
      <p:ext uri="{BB962C8B-B14F-4D97-AF65-F5344CB8AC3E}">
        <p14:creationId xmlns:p14="http://schemas.microsoft.com/office/powerpoint/2010/main" val="115587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northumbria.hosted.panopto.com/Panopto/Pages/Viewer.aspx?id=7cdf779d-b059-4358-935e-aa5400c9d63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sp>
        <p:nvSpPr>
          <p:cNvPr id="5" name="Content Placeholder 4"/>
          <p:cNvSpPr>
            <a:spLocks noGrp="1"/>
          </p:cNvSpPr>
          <p:nvPr>
            <p:ph idx="1"/>
          </p:nvPr>
        </p:nvSpPr>
        <p:spPr/>
        <p:txBody>
          <a:bodyPr/>
          <a:lstStyle/>
          <a:p>
            <a:pPr marL="0" indent="0" algn="ctr">
              <a:buNone/>
            </a:pPr>
            <a:r>
              <a:rPr lang="en-GB" sz="4000" b="1" i="1" dirty="0" smtClean="0"/>
              <a:t>Making the links between the dissertation process and employability:</a:t>
            </a:r>
          </a:p>
          <a:p>
            <a:pPr marL="0" indent="0" algn="ctr">
              <a:buNone/>
            </a:pPr>
            <a:r>
              <a:rPr lang="en-GB" sz="4000" b="1" i="1" dirty="0" smtClean="0"/>
              <a:t>Harnessing the voice of alumni</a:t>
            </a:r>
          </a:p>
          <a:p>
            <a:pPr marL="0" indent="0" algn="ctr">
              <a:buNone/>
            </a:pPr>
            <a:endParaRPr lang="en-GB" sz="2400" dirty="0" smtClean="0"/>
          </a:p>
          <a:p>
            <a:pPr marL="0" indent="0" algn="ctr">
              <a:buNone/>
            </a:pPr>
            <a:r>
              <a:rPr lang="en-GB" sz="2400" dirty="0" smtClean="0"/>
              <a:t>Dr Rachel Kirk and David McGuinness</a:t>
            </a:r>
          </a:p>
          <a:p>
            <a:pPr marL="0" indent="0" algn="ctr">
              <a:buNone/>
            </a:pPr>
            <a:r>
              <a:rPr lang="en-GB" sz="2400" dirty="0" smtClean="0"/>
              <a:t>Department of Architecture and Built Environment, Northumbria University</a:t>
            </a:r>
          </a:p>
          <a:p>
            <a:pPr marL="0" indent="0" algn="ctr">
              <a:buNone/>
            </a:pPr>
            <a:r>
              <a:rPr lang="en-GB" sz="2400" dirty="0" smtClean="0"/>
              <a:t>rachel.kirk@northumbria.ac.uk</a:t>
            </a:r>
            <a:endParaRPr lang="en-GB" sz="2400" dirty="0"/>
          </a:p>
        </p:txBody>
      </p:sp>
      <p:pic>
        <p:nvPicPr>
          <p:cNvPr id="6" name="Picture 5" descr="email sig"/>
          <p:cNvPicPr/>
          <p:nvPr/>
        </p:nvPicPr>
        <p:blipFill>
          <a:blip r:embed="rId2">
            <a:extLst>
              <a:ext uri="{28A0092B-C50C-407E-A947-70E740481C1C}">
                <a14:useLocalDpi xmlns:a14="http://schemas.microsoft.com/office/drawing/2010/main" val="0"/>
              </a:ext>
            </a:extLst>
          </a:blip>
          <a:srcRect/>
          <a:stretch>
            <a:fillRect/>
          </a:stretch>
        </p:blipFill>
        <p:spPr bwMode="auto">
          <a:xfrm>
            <a:off x="9331117" y="5795963"/>
            <a:ext cx="2381250" cy="762000"/>
          </a:xfrm>
          <a:prstGeom prst="rect">
            <a:avLst/>
          </a:prstGeom>
          <a:noFill/>
          <a:ln>
            <a:noFill/>
          </a:ln>
        </p:spPr>
      </p:pic>
      <p:pic>
        <p:nvPicPr>
          <p:cNvPr id="7" name="Picture 6" descr="email sig"/>
          <p:cNvPicPr/>
          <p:nvPr/>
        </p:nvPicPr>
        <p:blipFill>
          <a:blip r:embed="rId2">
            <a:extLst>
              <a:ext uri="{28A0092B-C50C-407E-A947-70E740481C1C}">
                <a14:useLocalDpi xmlns:a14="http://schemas.microsoft.com/office/drawing/2010/main" val="0"/>
              </a:ext>
            </a:extLst>
          </a:blip>
          <a:srcRect/>
          <a:stretch>
            <a:fillRect/>
          </a:stretch>
        </p:blipFill>
        <p:spPr bwMode="auto">
          <a:xfrm>
            <a:off x="967689" y="615157"/>
            <a:ext cx="2381250" cy="762000"/>
          </a:xfrm>
          <a:prstGeom prst="rect">
            <a:avLst/>
          </a:prstGeom>
          <a:noFill/>
          <a:ln>
            <a:noFill/>
          </a:ln>
        </p:spPr>
      </p:pic>
    </p:spTree>
    <p:extLst>
      <p:ext uri="{BB962C8B-B14F-4D97-AF65-F5344CB8AC3E}">
        <p14:creationId xmlns:p14="http://schemas.microsoft.com/office/powerpoint/2010/main" val="3509480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solidFill>
                <a:srgbClr val="FF0000"/>
              </a:solidFill>
            </a:endParaRPr>
          </a:p>
        </p:txBody>
      </p:sp>
      <p:sp>
        <p:nvSpPr>
          <p:cNvPr id="3" name="Content Placeholder 2"/>
          <p:cNvSpPr>
            <a:spLocks noGrp="1"/>
          </p:cNvSpPr>
          <p:nvPr>
            <p:ph idx="1"/>
          </p:nvPr>
        </p:nvSpPr>
        <p:spPr>
          <a:xfrm>
            <a:off x="838200" y="1825625"/>
            <a:ext cx="10515600" cy="4351338"/>
          </a:xfrm>
        </p:spPr>
        <p:txBody>
          <a:bodyPr>
            <a:normAutofit/>
          </a:bodyPr>
          <a:lstStyle/>
          <a:p>
            <a:endParaRPr lang="en-GB" sz="4000" dirty="0" smtClean="0"/>
          </a:p>
        </p:txBody>
      </p:sp>
      <p:sp>
        <p:nvSpPr>
          <p:cNvPr id="5" name="Cloud Callout 4"/>
          <p:cNvSpPr/>
          <p:nvPr/>
        </p:nvSpPr>
        <p:spPr>
          <a:xfrm>
            <a:off x="1928553" y="548640"/>
            <a:ext cx="7564582" cy="5037513"/>
          </a:xfrm>
          <a:prstGeom prst="cloudCallout">
            <a:avLst>
              <a:gd name="adj1" fmla="val -49075"/>
              <a:gd name="adj2" fmla="val 59932"/>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Doing a dissertation</a:t>
            </a:r>
            <a:r>
              <a:rPr lang="en-GB" sz="2400" b="1" i="1" dirty="0" smtClean="0">
                <a:solidFill>
                  <a:schemeClr val="tx1"/>
                </a:solidFill>
              </a:rPr>
              <a:t>….</a:t>
            </a:r>
          </a:p>
          <a:p>
            <a:pPr algn="ctr"/>
            <a:endParaRPr lang="en-GB" sz="2400" b="1" i="1" dirty="0" smtClean="0">
              <a:solidFill>
                <a:schemeClr val="tx1"/>
              </a:solidFill>
            </a:endParaRPr>
          </a:p>
          <a:p>
            <a:pPr algn="ctr"/>
            <a:r>
              <a:rPr lang="en-GB" sz="2400" b="1" i="1" dirty="0" smtClean="0">
                <a:solidFill>
                  <a:schemeClr val="tx1"/>
                </a:solidFill>
              </a:rPr>
              <a:t>….a </a:t>
            </a:r>
            <a:r>
              <a:rPr lang="en-GB" sz="2400" b="1" i="1" dirty="0">
                <a:solidFill>
                  <a:schemeClr val="tx1"/>
                </a:solidFill>
              </a:rPr>
              <a:t>final academic hurdle to jump </a:t>
            </a:r>
            <a:endParaRPr lang="en-GB" sz="2400" b="1" i="1" dirty="0" smtClean="0">
              <a:solidFill>
                <a:schemeClr val="tx1"/>
              </a:solidFill>
            </a:endParaRPr>
          </a:p>
          <a:p>
            <a:pPr algn="ctr"/>
            <a:r>
              <a:rPr lang="en-GB" sz="2400" b="1" i="1" dirty="0" smtClean="0">
                <a:solidFill>
                  <a:schemeClr val="tx1"/>
                </a:solidFill>
              </a:rPr>
              <a:t>OR </a:t>
            </a:r>
          </a:p>
          <a:p>
            <a:pPr algn="ctr"/>
            <a:r>
              <a:rPr lang="en-GB" sz="2400" b="1" i="1" dirty="0" smtClean="0">
                <a:solidFill>
                  <a:schemeClr val="tx1"/>
                </a:solidFill>
              </a:rPr>
              <a:t>an </a:t>
            </a:r>
            <a:r>
              <a:rPr lang="en-GB" sz="2400" b="1" i="1" dirty="0">
                <a:solidFill>
                  <a:schemeClr val="tx1"/>
                </a:solidFill>
              </a:rPr>
              <a:t>opportunity to carry out a student-led research study to develop and demonstrate valuable skills for </a:t>
            </a:r>
            <a:r>
              <a:rPr lang="en-GB" sz="2400" b="1" i="1" dirty="0" smtClean="0">
                <a:solidFill>
                  <a:schemeClr val="tx1"/>
                </a:solidFill>
              </a:rPr>
              <a:t>employability, with a relevance beyond university life?</a:t>
            </a:r>
            <a:endParaRPr lang="en-GB" sz="2400" b="1" i="1" dirty="0">
              <a:solidFill>
                <a:schemeClr val="tx1"/>
              </a:solidFill>
            </a:endParaRPr>
          </a:p>
        </p:txBody>
      </p:sp>
    </p:spTree>
    <p:extLst>
      <p:ext uri="{BB962C8B-B14F-4D97-AF65-F5344CB8AC3E}">
        <p14:creationId xmlns:p14="http://schemas.microsoft.com/office/powerpoint/2010/main" val="48561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i="1" dirty="0"/>
              <a:t>Making the links between the dissertation process and </a:t>
            </a:r>
            <a:r>
              <a:rPr lang="en-GB" b="1" i="1" dirty="0" smtClean="0"/>
              <a:t>employability</a:t>
            </a:r>
            <a:endParaRPr lang="en-GB" dirty="0"/>
          </a:p>
        </p:txBody>
      </p:sp>
      <p:sp>
        <p:nvSpPr>
          <p:cNvPr id="3" name="Content Placeholder 2"/>
          <p:cNvSpPr>
            <a:spLocks noGrp="1"/>
          </p:cNvSpPr>
          <p:nvPr>
            <p:ph idx="1"/>
          </p:nvPr>
        </p:nvSpPr>
        <p:spPr>
          <a:xfrm>
            <a:off x="838200" y="1825625"/>
            <a:ext cx="10515600" cy="4566862"/>
          </a:xfrm>
        </p:spPr>
        <p:txBody>
          <a:bodyPr>
            <a:normAutofit fontScale="62500" lnSpcReduction="20000"/>
          </a:bodyPr>
          <a:lstStyle/>
          <a:p>
            <a:r>
              <a:rPr lang="en-GB" sz="3800" dirty="0"/>
              <a:t>Northumbria University Teaching Quality Enhancement Fund project </a:t>
            </a:r>
            <a:r>
              <a:rPr lang="en-GB" sz="3800" dirty="0" smtClean="0"/>
              <a:t>2018-19</a:t>
            </a:r>
          </a:p>
          <a:p>
            <a:endParaRPr lang="en-GB" sz="3800" dirty="0" smtClean="0"/>
          </a:p>
          <a:p>
            <a:r>
              <a:rPr lang="en-GB" sz="3800" dirty="0" smtClean="0"/>
              <a:t>To </a:t>
            </a:r>
            <a:r>
              <a:rPr lang="en-GB" sz="3800" dirty="0"/>
              <a:t>‘make the links’ between carrying out a research based individual study and enhancing employability </a:t>
            </a:r>
            <a:r>
              <a:rPr lang="en-GB" sz="3800" dirty="0" smtClean="0"/>
              <a:t>benefits; </a:t>
            </a:r>
            <a:r>
              <a:rPr lang="en-GB" sz="3800" dirty="0"/>
              <a:t>to make these more transparent to students from the outset, improving engagement and the learning experience and the effectiveness of outcomes</a:t>
            </a:r>
          </a:p>
          <a:p>
            <a:endParaRPr lang="en-GB" sz="3800" dirty="0" smtClean="0"/>
          </a:p>
          <a:p>
            <a:r>
              <a:rPr lang="en-GB" sz="3800" dirty="0" smtClean="0"/>
              <a:t>Using </a:t>
            </a:r>
            <a:r>
              <a:rPr lang="en-GB" sz="3800" dirty="0"/>
              <a:t>the voice of former students/current professionals to share the wider benefits of engaging </a:t>
            </a:r>
            <a:r>
              <a:rPr lang="en-GB" sz="3800" dirty="0" smtClean="0"/>
              <a:t>effectively with </a:t>
            </a:r>
            <a:r>
              <a:rPr lang="en-GB" sz="3800" dirty="0"/>
              <a:t>the </a:t>
            </a:r>
            <a:r>
              <a:rPr lang="en-GB" sz="3800" dirty="0" smtClean="0"/>
              <a:t>dissertation process</a:t>
            </a:r>
            <a:endParaRPr lang="en-GB" sz="3800" dirty="0"/>
          </a:p>
          <a:p>
            <a:pPr lvl="1"/>
            <a:endParaRPr lang="en-GB" sz="3800" dirty="0" smtClean="0"/>
          </a:p>
          <a:p>
            <a:pPr lvl="1"/>
            <a:r>
              <a:rPr lang="en-GB" sz="3800" dirty="0" smtClean="0"/>
              <a:t>Online </a:t>
            </a:r>
            <a:r>
              <a:rPr lang="en-GB" sz="3800" dirty="0"/>
              <a:t>survey of recent </a:t>
            </a:r>
            <a:r>
              <a:rPr lang="en-GB" sz="3800" dirty="0" smtClean="0"/>
              <a:t>Surveying </a:t>
            </a:r>
            <a:r>
              <a:rPr lang="en-GB" sz="3800" dirty="0"/>
              <a:t>graduates </a:t>
            </a:r>
            <a:r>
              <a:rPr lang="en-GB" sz="3800" dirty="0" smtClean="0"/>
              <a:t>(29 respondents)</a:t>
            </a:r>
          </a:p>
          <a:p>
            <a:pPr lvl="1"/>
            <a:r>
              <a:rPr lang="en-GB" sz="3800" dirty="0" smtClean="0"/>
              <a:t>Workshop </a:t>
            </a:r>
            <a:r>
              <a:rPr lang="en-GB" sz="3800" dirty="0"/>
              <a:t>with small group of former </a:t>
            </a:r>
            <a:r>
              <a:rPr lang="en-GB" sz="3800" dirty="0" smtClean="0"/>
              <a:t>Surveying graduates (7 participants)</a:t>
            </a:r>
          </a:p>
          <a:p>
            <a:pPr lvl="1"/>
            <a:r>
              <a:rPr lang="en-GB" sz="3800" dirty="0" smtClean="0"/>
              <a:t>Creation </a:t>
            </a:r>
            <a:r>
              <a:rPr lang="en-GB" sz="3800" dirty="0"/>
              <a:t>of  ‘talking heads’ video to  use within </a:t>
            </a:r>
            <a:r>
              <a:rPr lang="en-GB" sz="3800" dirty="0" smtClean="0"/>
              <a:t>Surveying dissertation </a:t>
            </a:r>
            <a:r>
              <a:rPr lang="en-GB" sz="3800" dirty="0"/>
              <a:t>modules</a:t>
            </a:r>
          </a:p>
          <a:p>
            <a:endParaRPr lang="en-GB" dirty="0"/>
          </a:p>
        </p:txBody>
      </p:sp>
    </p:spTree>
    <p:extLst>
      <p:ext uri="{BB962C8B-B14F-4D97-AF65-F5344CB8AC3E}">
        <p14:creationId xmlns:p14="http://schemas.microsoft.com/office/powerpoint/2010/main" val="3240661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i="1" dirty="0"/>
              <a:t>Making the links between the dissertation process and employability</a:t>
            </a:r>
            <a:endParaRPr lang="en-GB" dirty="0"/>
          </a:p>
        </p:txBody>
      </p:sp>
      <p:sp>
        <p:nvSpPr>
          <p:cNvPr id="3" name="Content Placeholder 2"/>
          <p:cNvSpPr>
            <a:spLocks noGrp="1"/>
          </p:cNvSpPr>
          <p:nvPr>
            <p:ph idx="1"/>
          </p:nvPr>
        </p:nvSpPr>
        <p:spPr/>
        <p:txBody>
          <a:bodyPr>
            <a:normAutofit/>
          </a:bodyPr>
          <a:lstStyle/>
          <a:p>
            <a:r>
              <a:rPr lang="en-GB" sz="2400" dirty="0" smtClean="0"/>
              <a:t>A broad concept of employability </a:t>
            </a:r>
          </a:p>
          <a:p>
            <a:r>
              <a:rPr lang="en-GB" sz="2400" dirty="0" smtClean="0"/>
              <a:t>Embedding employability in the curriculum</a:t>
            </a:r>
          </a:p>
          <a:p>
            <a:r>
              <a:rPr lang="en-GB" sz="2400" dirty="0" smtClean="0"/>
              <a:t>A shared understanding of employability in its broadest sense amongst students; transparency</a:t>
            </a:r>
          </a:p>
          <a:p>
            <a:r>
              <a:rPr lang="en-GB" sz="2400" dirty="0" smtClean="0"/>
              <a:t>Transferable skills, graduate attributes; the identity of a ‘graduate worker’ </a:t>
            </a:r>
          </a:p>
          <a:p>
            <a:pPr marL="0" indent="0" algn="r">
              <a:spcBef>
                <a:spcPts val="0"/>
              </a:spcBef>
              <a:buNone/>
            </a:pPr>
            <a:r>
              <a:rPr lang="en-GB" sz="1900" dirty="0" smtClean="0"/>
              <a:t>(</a:t>
            </a:r>
            <a:r>
              <a:rPr lang="en-GB" sz="1900" dirty="0" err="1" smtClean="0"/>
              <a:t>Artess</a:t>
            </a:r>
            <a:r>
              <a:rPr lang="en-GB" sz="1900" dirty="0" smtClean="0"/>
              <a:t>, Hooley and </a:t>
            </a:r>
            <a:r>
              <a:rPr lang="en-GB" sz="1900" dirty="0" err="1" smtClean="0"/>
              <a:t>Mellors</a:t>
            </a:r>
            <a:r>
              <a:rPr lang="en-GB" sz="1900" dirty="0" smtClean="0"/>
              <a:t>-Bourne (2017) </a:t>
            </a:r>
          </a:p>
          <a:p>
            <a:pPr marL="0" indent="0" algn="r">
              <a:spcBef>
                <a:spcPts val="0"/>
              </a:spcBef>
              <a:buNone/>
            </a:pPr>
            <a:r>
              <a:rPr lang="en-GB" sz="1900" dirty="0" smtClean="0"/>
              <a:t>Employability: A Review of the Literature 2012-2016 York: HEA)</a:t>
            </a:r>
            <a:endParaRPr lang="en-GB" sz="1900" dirty="0"/>
          </a:p>
          <a:p>
            <a:pPr>
              <a:buFont typeface="Wingdings" panose="05000000000000000000" pitchFamily="2" charset="2"/>
              <a:buChar char="Ø"/>
            </a:pPr>
            <a:endParaRPr lang="en-GB" sz="2400" dirty="0" smtClean="0"/>
          </a:p>
          <a:p>
            <a:pPr>
              <a:buFont typeface="Wingdings" panose="05000000000000000000" pitchFamily="2" charset="2"/>
              <a:buChar char="Ø"/>
            </a:pPr>
            <a:r>
              <a:rPr lang="en-GB" sz="2400" dirty="0" smtClean="0"/>
              <a:t>Potential of a </a:t>
            </a:r>
            <a:r>
              <a:rPr lang="en-GB" sz="2400" dirty="0"/>
              <a:t>d</a:t>
            </a:r>
            <a:r>
              <a:rPr lang="en-GB" sz="2400" dirty="0" smtClean="0"/>
              <a:t>issertation </a:t>
            </a:r>
            <a:r>
              <a:rPr lang="en-GB" sz="2400" dirty="0"/>
              <a:t>module  </a:t>
            </a:r>
            <a:endParaRPr lang="en-GB" sz="2400" dirty="0" smtClean="0"/>
          </a:p>
          <a:p>
            <a:pPr>
              <a:buFont typeface="Wingdings" panose="05000000000000000000" pitchFamily="2" charset="2"/>
              <a:buChar char="Ø"/>
            </a:pPr>
            <a:r>
              <a:rPr lang="en-GB" sz="2400" dirty="0" smtClean="0"/>
              <a:t>Potential of the </a:t>
            </a:r>
            <a:r>
              <a:rPr lang="en-GB" sz="2400" dirty="0"/>
              <a:t>voice of former students/current </a:t>
            </a:r>
            <a:r>
              <a:rPr lang="en-GB" sz="2400" dirty="0" smtClean="0"/>
              <a:t>professionals</a:t>
            </a:r>
            <a:endParaRPr lang="en-GB" sz="2400" dirty="0"/>
          </a:p>
          <a:p>
            <a:endParaRPr lang="en-GB" dirty="0">
              <a:solidFill>
                <a:srgbClr val="FF0000"/>
              </a:solidFill>
            </a:endParaRPr>
          </a:p>
        </p:txBody>
      </p:sp>
    </p:spTree>
    <p:extLst>
      <p:ext uri="{BB962C8B-B14F-4D97-AF65-F5344CB8AC3E}">
        <p14:creationId xmlns:p14="http://schemas.microsoft.com/office/powerpoint/2010/main" val="4123128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Making the links between the dissertation process and employability</a:t>
            </a:r>
            <a:endParaRPr lang="en-GB" dirty="0"/>
          </a:p>
        </p:txBody>
      </p:sp>
      <p:sp>
        <p:nvSpPr>
          <p:cNvPr id="3" name="Content Placeholder 2"/>
          <p:cNvSpPr>
            <a:spLocks noGrp="1"/>
          </p:cNvSpPr>
          <p:nvPr>
            <p:ph idx="1"/>
          </p:nvPr>
        </p:nvSpPr>
        <p:spPr/>
        <p:txBody>
          <a:bodyPr>
            <a:normAutofit fontScale="70000" lnSpcReduction="20000"/>
          </a:bodyPr>
          <a:lstStyle/>
          <a:p>
            <a:r>
              <a:rPr lang="en-GB" sz="3400" dirty="0" smtClean="0"/>
              <a:t>Online survey respondents were asked about the top three skills they felt they had developed/enhanced the most in the process of conducting their dissertation</a:t>
            </a:r>
          </a:p>
          <a:p>
            <a:pPr lvl="1"/>
            <a:r>
              <a:rPr lang="en-GB" dirty="0"/>
              <a:t>Over half of the respondents identified the following in their top three</a:t>
            </a:r>
          </a:p>
          <a:p>
            <a:pPr lvl="2"/>
            <a:r>
              <a:rPr lang="en-GB" dirty="0"/>
              <a:t>Critical analysis</a:t>
            </a:r>
          </a:p>
          <a:p>
            <a:pPr lvl="2"/>
            <a:r>
              <a:rPr lang="en-GB" dirty="0"/>
              <a:t>Time management</a:t>
            </a:r>
          </a:p>
          <a:p>
            <a:pPr lvl="2"/>
            <a:r>
              <a:rPr lang="en-GB" dirty="0"/>
              <a:t>Research skills</a:t>
            </a:r>
          </a:p>
          <a:p>
            <a:pPr lvl="1"/>
            <a:r>
              <a:rPr lang="en-GB" dirty="0"/>
              <a:t>Over a third of respondents identified  </a:t>
            </a:r>
          </a:p>
          <a:p>
            <a:pPr lvl="2"/>
            <a:r>
              <a:rPr lang="en-GB" dirty="0"/>
              <a:t>Independent learning</a:t>
            </a:r>
          </a:p>
          <a:p>
            <a:pPr lvl="2"/>
            <a:r>
              <a:rPr lang="en-GB" dirty="0"/>
              <a:t>Academic writing</a:t>
            </a:r>
          </a:p>
          <a:p>
            <a:pPr lvl="2"/>
            <a:r>
              <a:rPr lang="en-GB" dirty="0"/>
              <a:t>Confidence in own abilities</a:t>
            </a:r>
          </a:p>
          <a:p>
            <a:pPr lvl="1"/>
            <a:r>
              <a:rPr lang="en-GB" dirty="0"/>
              <a:t>Over a quarter of respondents identified </a:t>
            </a:r>
          </a:p>
          <a:p>
            <a:pPr lvl="2"/>
            <a:r>
              <a:rPr lang="en-GB" dirty="0"/>
              <a:t>Interview skills </a:t>
            </a:r>
          </a:p>
          <a:p>
            <a:pPr lvl="2"/>
            <a:r>
              <a:rPr lang="en-GB" dirty="0"/>
              <a:t>Project management </a:t>
            </a:r>
          </a:p>
          <a:p>
            <a:r>
              <a:rPr lang="en-GB" sz="3400" dirty="0" smtClean="0"/>
              <a:t>Almost </a:t>
            </a:r>
            <a:r>
              <a:rPr lang="en-GB" sz="3400" dirty="0"/>
              <a:t>50% of survey respondents </a:t>
            </a:r>
            <a:r>
              <a:rPr lang="en-GB" sz="3400" dirty="0" smtClean="0"/>
              <a:t>felt that the dissertation helped secure their first surveying position</a:t>
            </a:r>
          </a:p>
          <a:p>
            <a:r>
              <a:rPr lang="en-GB" sz="3400" dirty="0" smtClean="0"/>
              <a:t>The majority of respondents felt that the dissertation process had been helpful to their career development and progression</a:t>
            </a:r>
            <a:endParaRPr lang="en-GB" sz="3400" dirty="0"/>
          </a:p>
          <a:p>
            <a:endParaRPr lang="en-GB" dirty="0" smtClean="0"/>
          </a:p>
        </p:txBody>
      </p:sp>
    </p:spTree>
    <p:extLst>
      <p:ext uri="{BB962C8B-B14F-4D97-AF65-F5344CB8AC3E}">
        <p14:creationId xmlns:p14="http://schemas.microsoft.com/office/powerpoint/2010/main" val="2937783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Making the links between the dissertation process and employability</a:t>
            </a:r>
            <a:endParaRPr lang="en-GB" dirty="0"/>
          </a:p>
        </p:txBody>
      </p:sp>
      <p:sp>
        <p:nvSpPr>
          <p:cNvPr id="4" name="Rounded Rectangular Callout 3"/>
          <p:cNvSpPr/>
          <p:nvPr/>
        </p:nvSpPr>
        <p:spPr>
          <a:xfrm>
            <a:off x="4724400" y="3749900"/>
            <a:ext cx="2743200" cy="1505464"/>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600" i="1" dirty="0" smtClean="0">
                <a:solidFill>
                  <a:schemeClr val="tx1"/>
                </a:solidFill>
              </a:rPr>
              <a:t>It showed that I was capable of approaching problems in a logical way and to find creative solutions to hurdles</a:t>
            </a:r>
            <a:endParaRPr lang="en-GB" sz="1600" i="1" dirty="0">
              <a:solidFill>
                <a:schemeClr val="tx1"/>
              </a:solidFill>
            </a:endParaRPr>
          </a:p>
        </p:txBody>
      </p:sp>
      <p:sp>
        <p:nvSpPr>
          <p:cNvPr id="5" name="Content Placeholder 4"/>
          <p:cNvSpPr>
            <a:spLocks noGrp="1"/>
          </p:cNvSpPr>
          <p:nvPr>
            <p:ph idx="1"/>
          </p:nvPr>
        </p:nvSpPr>
        <p:spPr>
          <a:xfrm>
            <a:off x="6400800" y="1592869"/>
            <a:ext cx="5485013" cy="1424651"/>
          </a:xfrm>
          <a:prstGeom prst="wedgeRoundRectCallout">
            <a:avLst>
              <a:gd name="adj1" fmla="val -32139"/>
              <a:gd name="adj2" fmla="val 7289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en-GB" sz="1600" i="1" dirty="0" smtClean="0">
                <a:solidFill>
                  <a:schemeClr val="tx1"/>
                </a:solidFill>
              </a:rPr>
              <a:t>Completing the dissertation included a lot of transferable skills which are very applicable to my current role. Mainly, this relates to researching, extrapolating information, attention to detail and making contact with the right people in order to gain sufficient and relevant information</a:t>
            </a:r>
          </a:p>
        </p:txBody>
      </p:sp>
      <p:sp>
        <p:nvSpPr>
          <p:cNvPr id="8" name="Rounded Rectangular Callout 7"/>
          <p:cNvSpPr/>
          <p:nvPr/>
        </p:nvSpPr>
        <p:spPr>
          <a:xfrm>
            <a:off x="7606145" y="3420479"/>
            <a:ext cx="3747655" cy="1119130"/>
          </a:xfrm>
          <a:prstGeom prst="wedgeRoundRectCallout">
            <a:avLst>
              <a:gd name="adj1" fmla="val -33878"/>
              <a:gd name="adj2" fmla="val 6592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dirty="0" smtClean="0">
                <a:solidFill>
                  <a:schemeClr val="tx1"/>
                </a:solidFill>
              </a:rPr>
              <a:t>…</a:t>
            </a:r>
            <a:r>
              <a:rPr lang="en-GB" sz="1600" i="1" dirty="0" smtClean="0">
                <a:solidFill>
                  <a:schemeClr val="tx1"/>
                </a:solidFill>
              </a:rPr>
              <a:t>researching every single day because everything is constantly changing, especially legislation, that’s what I found in my job</a:t>
            </a:r>
            <a:endParaRPr lang="en-GB" sz="1600" i="1" dirty="0">
              <a:solidFill>
                <a:schemeClr val="tx1"/>
              </a:solidFill>
            </a:endParaRPr>
          </a:p>
        </p:txBody>
      </p:sp>
      <p:sp>
        <p:nvSpPr>
          <p:cNvPr id="10" name="Rounded Rectangular Callout 9"/>
          <p:cNvSpPr/>
          <p:nvPr/>
        </p:nvSpPr>
        <p:spPr>
          <a:xfrm>
            <a:off x="133005" y="2960191"/>
            <a:ext cx="4463934" cy="1579418"/>
          </a:xfrm>
          <a:prstGeom prst="wedgeRoundRectCallout">
            <a:avLst>
              <a:gd name="adj1" fmla="val -10273"/>
              <a:gd name="adj2" fmla="val 8151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600" i="1" dirty="0" smtClean="0">
                <a:solidFill>
                  <a:schemeClr val="tx1"/>
                </a:solidFill>
              </a:rPr>
              <a:t>One of the things I learnt…was time management and working to deadlines. Getting into this pattern of work has really made the transition between University and full time work a lot easier</a:t>
            </a:r>
            <a:endParaRPr lang="en-GB" sz="1600" i="1" dirty="0">
              <a:solidFill>
                <a:schemeClr val="tx1"/>
              </a:solidFill>
            </a:endParaRPr>
          </a:p>
        </p:txBody>
      </p:sp>
      <p:sp>
        <p:nvSpPr>
          <p:cNvPr id="7" name="Rounded Rectangular Callout 6"/>
          <p:cNvSpPr/>
          <p:nvPr/>
        </p:nvSpPr>
        <p:spPr>
          <a:xfrm>
            <a:off x="2491047" y="1619761"/>
            <a:ext cx="2865120" cy="1446493"/>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600" i="1" dirty="0" smtClean="0">
                <a:solidFill>
                  <a:schemeClr val="tx1"/>
                </a:solidFill>
              </a:rPr>
              <a:t>Evidence needed for the dissertation. In practice I am required to use this principle on a daily basis</a:t>
            </a:r>
            <a:endParaRPr lang="en-GB" sz="1600" i="1" dirty="0">
              <a:solidFill>
                <a:schemeClr val="tx1"/>
              </a:solidFill>
            </a:endParaRPr>
          </a:p>
        </p:txBody>
      </p:sp>
      <p:sp>
        <p:nvSpPr>
          <p:cNvPr id="9" name="Rounded Rectangular Callout 8"/>
          <p:cNvSpPr/>
          <p:nvPr/>
        </p:nvSpPr>
        <p:spPr>
          <a:xfrm>
            <a:off x="7606144" y="4813069"/>
            <a:ext cx="2951019" cy="1634963"/>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600" i="1" dirty="0" smtClean="0">
                <a:solidFill>
                  <a:schemeClr val="tx1"/>
                </a:solidFill>
              </a:rPr>
              <a:t>I think that the effort, dedication and critical thinking ability that completing a dissertation requires are vital to help prepare the future surveying workforce</a:t>
            </a:r>
            <a:endParaRPr lang="en-GB" sz="1600" i="1" dirty="0">
              <a:solidFill>
                <a:schemeClr val="tx1"/>
              </a:solidFill>
            </a:endParaRPr>
          </a:p>
        </p:txBody>
      </p:sp>
      <p:sp>
        <p:nvSpPr>
          <p:cNvPr id="11" name="Rounded Rectangular Callout 10"/>
          <p:cNvSpPr/>
          <p:nvPr/>
        </p:nvSpPr>
        <p:spPr>
          <a:xfrm>
            <a:off x="1546168" y="5056380"/>
            <a:ext cx="2743200" cy="1505464"/>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600" i="1" dirty="0" smtClean="0">
                <a:solidFill>
                  <a:schemeClr val="tx1"/>
                </a:solidFill>
              </a:rPr>
              <a:t>It helped me work on time management, being more proactive and to be braver and confident with networking</a:t>
            </a:r>
            <a:endParaRPr lang="en-GB" sz="1600" i="1" dirty="0">
              <a:solidFill>
                <a:schemeClr val="tx1"/>
              </a:solidFill>
            </a:endParaRPr>
          </a:p>
        </p:txBody>
      </p:sp>
    </p:spTree>
    <p:extLst>
      <p:ext uri="{BB962C8B-B14F-4D97-AF65-F5344CB8AC3E}">
        <p14:creationId xmlns:p14="http://schemas.microsoft.com/office/powerpoint/2010/main" val="2777334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Harnessing the voice of alumni</a:t>
            </a:r>
            <a:br>
              <a:rPr lang="en-GB" b="1" i="1" dirty="0"/>
            </a:br>
            <a:endParaRPr lang="en-GB" dirty="0"/>
          </a:p>
        </p:txBody>
      </p:sp>
      <p:sp>
        <p:nvSpPr>
          <p:cNvPr id="3" name="Content Placeholder 2"/>
          <p:cNvSpPr>
            <a:spLocks noGrp="1"/>
          </p:cNvSpPr>
          <p:nvPr>
            <p:ph idx="1"/>
          </p:nvPr>
        </p:nvSpPr>
        <p:spPr/>
        <p:txBody>
          <a:bodyPr/>
          <a:lstStyle/>
          <a:p>
            <a:endParaRPr lang="en-GB" u="sng" dirty="0" smtClean="0">
              <a:hlinkClick r:id="rId2"/>
            </a:endParaRPr>
          </a:p>
          <a:p>
            <a:endParaRPr lang="en-GB" u="sng" dirty="0">
              <a:hlinkClick r:id="rId2"/>
            </a:endParaRPr>
          </a:p>
          <a:p>
            <a:r>
              <a:rPr lang="en-GB" u="sng" dirty="0" smtClean="0">
                <a:hlinkClick r:id="rId2"/>
              </a:rPr>
              <a:t>https</a:t>
            </a:r>
            <a:r>
              <a:rPr lang="en-GB" u="sng" dirty="0">
                <a:hlinkClick r:id="rId2"/>
              </a:rPr>
              <a:t>://northumbria.hosted.panopto.com/Panopto/Pages/Viewer.aspx?id=7cdf779d-b059-4358-935e-aa5400c9d638</a:t>
            </a:r>
            <a:endParaRPr lang="en-GB" dirty="0" smtClean="0"/>
          </a:p>
          <a:p>
            <a:endParaRPr lang="en-GB" dirty="0"/>
          </a:p>
          <a:p>
            <a:endParaRPr lang="en-GB" dirty="0" smtClean="0"/>
          </a:p>
          <a:p>
            <a:endParaRPr lang="en-GB" dirty="0"/>
          </a:p>
          <a:p>
            <a:endParaRPr lang="en-GB" dirty="0" smtClean="0"/>
          </a:p>
          <a:p>
            <a:endParaRPr lang="en-GB" dirty="0"/>
          </a:p>
          <a:p>
            <a:endParaRPr lang="en-GB" dirty="0"/>
          </a:p>
        </p:txBody>
      </p:sp>
      <p:pic>
        <p:nvPicPr>
          <p:cNvPr id="4" name="Content Placeholder 3" descr="email si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8976360" y="5598067"/>
            <a:ext cx="2377440" cy="760615"/>
          </a:xfrm>
          <a:prstGeom prst="rect">
            <a:avLst/>
          </a:prstGeom>
          <a:noFill/>
          <a:ln>
            <a:noFill/>
          </a:ln>
        </p:spPr>
      </p:pic>
    </p:spTree>
    <p:extLst>
      <p:ext uri="{BB962C8B-B14F-4D97-AF65-F5344CB8AC3E}">
        <p14:creationId xmlns:p14="http://schemas.microsoft.com/office/powerpoint/2010/main" val="3501392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GB" b="1" i="1" dirty="0"/>
              <a:t>Making the links between the dissertation process and </a:t>
            </a:r>
            <a:r>
              <a:rPr lang="en-GB" b="1" i="1" dirty="0" smtClean="0"/>
              <a:t>employability: Harnessing </a:t>
            </a:r>
            <a:r>
              <a:rPr lang="en-GB" b="1" i="1" dirty="0"/>
              <a:t>the voice of </a:t>
            </a:r>
            <a:r>
              <a:rPr lang="en-GB" b="1" i="1" dirty="0" smtClean="0"/>
              <a:t>alumni</a:t>
            </a:r>
            <a:endParaRPr lang="en-GB" dirty="0"/>
          </a:p>
        </p:txBody>
      </p:sp>
      <p:sp>
        <p:nvSpPr>
          <p:cNvPr id="3" name="Content Placeholder 2"/>
          <p:cNvSpPr>
            <a:spLocks noGrp="1"/>
          </p:cNvSpPr>
          <p:nvPr>
            <p:ph idx="1"/>
          </p:nvPr>
        </p:nvSpPr>
        <p:spPr/>
        <p:txBody>
          <a:bodyPr>
            <a:normAutofit/>
          </a:bodyPr>
          <a:lstStyle/>
          <a:p>
            <a:endParaRPr lang="en-GB" sz="2400" dirty="0" smtClean="0"/>
          </a:p>
          <a:p>
            <a:r>
              <a:rPr lang="en-GB" sz="2400" dirty="0" smtClean="0"/>
              <a:t>Relevance of dissertation process and experience to working life</a:t>
            </a:r>
          </a:p>
          <a:p>
            <a:endParaRPr lang="en-GB" sz="2400" dirty="0" smtClean="0"/>
          </a:p>
          <a:p>
            <a:r>
              <a:rPr lang="en-GB" sz="2400" dirty="0" smtClean="0"/>
              <a:t>Power of former student/current professional voice – insiders retrospective</a:t>
            </a:r>
          </a:p>
          <a:p>
            <a:endParaRPr lang="en-GB" sz="2400" dirty="0" smtClean="0"/>
          </a:p>
          <a:p>
            <a:r>
              <a:rPr lang="en-GB" sz="2400" dirty="0" smtClean="0"/>
              <a:t>Rather </a:t>
            </a:r>
            <a:r>
              <a:rPr lang="en-GB" sz="2400" dirty="0"/>
              <a:t>than a culmination, the dissertation can be seen as a launch point in the transition to graduate worker identity and the beginning of life as an effective reflective </a:t>
            </a:r>
            <a:r>
              <a:rPr lang="en-GB" sz="2400" dirty="0" smtClean="0"/>
              <a:t>practitioner, continually developing professionals</a:t>
            </a:r>
          </a:p>
          <a:p>
            <a:endParaRPr lang="en-GB" sz="2400" dirty="0"/>
          </a:p>
          <a:p>
            <a:endParaRPr lang="en-GB" sz="2400" dirty="0"/>
          </a:p>
        </p:txBody>
      </p:sp>
    </p:spTree>
    <p:extLst>
      <p:ext uri="{BB962C8B-B14F-4D97-AF65-F5344CB8AC3E}">
        <p14:creationId xmlns:p14="http://schemas.microsoft.com/office/powerpoint/2010/main" val="2746455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Emerging issues….</a:t>
            </a:r>
            <a:endParaRPr lang="en-GB" b="1" i="1" dirty="0"/>
          </a:p>
        </p:txBody>
      </p:sp>
      <p:sp>
        <p:nvSpPr>
          <p:cNvPr id="3" name="Content Placeholder 2"/>
          <p:cNvSpPr>
            <a:spLocks noGrp="1"/>
          </p:cNvSpPr>
          <p:nvPr>
            <p:ph idx="1"/>
          </p:nvPr>
        </p:nvSpPr>
        <p:spPr/>
        <p:txBody>
          <a:bodyPr/>
          <a:lstStyle/>
          <a:p>
            <a:endParaRPr lang="en-GB" dirty="0" smtClean="0"/>
          </a:p>
          <a:p>
            <a:r>
              <a:rPr lang="en-GB" dirty="0" smtClean="0"/>
              <a:t>‘</a:t>
            </a:r>
            <a:r>
              <a:rPr lang="en-GB" sz="2400" dirty="0" smtClean="0"/>
              <a:t>Selling the dissertation module’</a:t>
            </a:r>
          </a:p>
          <a:p>
            <a:r>
              <a:rPr lang="en-GB" sz="2400" dirty="0" smtClean="0"/>
              <a:t>Employer perspective?</a:t>
            </a:r>
          </a:p>
          <a:p>
            <a:r>
              <a:rPr lang="en-GB" sz="2400" dirty="0" smtClean="0"/>
              <a:t>Integrating </a:t>
            </a:r>
            <a:r>
              <a:rPr lang="en-GB" sz="2400" dirty="0"/>
              <a:t>the former student/current professional </a:t>
            </a:r>
            <a:r>
              <a:rPr lang="en-GB" sz="2400" dirty="0" smtClean="0"/>
              <a:t>voice</a:t>
            </a:r>
          </a:p>
          <a:p>
            <a:r>
              <a:rPr lang="en-GB" sz="2400" dirty="0"/>
              <a:t>Transferability across programmes</a:t>
            </a:r>
          </a:p>
          <a:p>
            <a:r>
              <a:rPr lang="en-GB" sz="2400" dirty="0" smtClean="0"/>
              <a:t>Evaluation and development</a:t>
            </a:r>
          </a:p>
          <a:p>
            <a:r>
              <a:rPr lang="en-GB" sz="2400" dirty="0" smtClean="0"/>
              <a:t>…….?</a:t>
            </a:r>
            <a:endParaRPr lang="en-GB" sz="2400" dirty="0"/>
          </a:p>
          <a:p>
            <a:endParaRPr lang="en-GB" dirty="0"/>
          </a:p>
        </p:txBody>
      </p:sp>
    </p:spTree>
    <p:extLst>
      <p:ext uri="{BB962C8B-B14F-4D97-AF65-F5344CB8AC3E}">
        <p14:creationId xmlns:p14="http://schemas.microsoft.com/office/powerpoint/2010/main" val="1701598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662</Words>
  <Application>Microsoft Office PowerPoint</Application>
  <PresentationFormat>Widescreen</PresentationFormat>
  <Paragraphs>77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PowerPoint Presentation</vt:lpstr>
      <vt:lpstr>PowerPoint Presentation</vt:lpstr>
      <vt:lpstr>Making the links between the dissertation process and employability</vt:lpstr>
      <vt:lpstr>Making the links between the dissertation process and employability</vt:lpstr>
      <vt:lpstr>Making the links between the dissertation process and employability</vt:lpstr>
      <vt:lpstr>Making the links between the dissertation process and employability</vt:lpstr>
      <vt:lpstr>Harnessing the voice of alumni </vt:lpstr>
      <vt:lpstr>Making the links between the dissertation process and employability: Harnessing the voice of alumni</vt:lpstr>
      <vt:lpstr>Emerging issues….</vt:lpstr>
    </vt:vector>
  </TitlesOfParts>
  <Company>Northumbria University at Newcastle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Kirk</dc:creator>
  <cp:lastModifiedBy>Paul Burns</cp:lastModifiedBy>
  <cp:revision>30</cp:revision>
  <cp:lastPrinted>2019-06-21T10:37:29Z</cp:lastPrinted>
  <dcterms:created xsi:type="dcterms:W3CDTF">2019-06-18T11:53:09Z</dcterms:created>
  <dcterms:modified xsi:type="dcterms:W3CDTF">2019-07-24T12:00:17Z</dcterms:modified>
</cp:coreProperties>
</file>