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5" r:id="rId5"/>
    <p:sldId id="309" r:id="rId6"/>
    <p:sldId id="311" r:id="rId7"/>
    <p:sldId id="314" r:id="rId8"/>
    <p:sldId id="316" r:id="rId9"/>
    <p:sldId id="277" r:id="rId10"/>
    <p:sldId id="278" r:id="rId11"/>
    <p:sldId id="315" r:id="rId12"/>
    <p:sldId id="318" r:id="rId13"/>
    <p:sldId id="319" r:id="rId14"/>
    <p:sldId id="258" r:id="rId15"/>
    <p:sldId id="283" r:id="rId16"/>
    <p:sldId id="292" r:id="rId17"/>
    <p:sldId id="317" r:id="rId18"/>
    <p:sldId id="276" r:id="rId1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Allsopp" initials="RA" lastIdx="1" clrIdx="0">
    <p:extLst>
      <p:ext uri="{19B8F6BF-5375-455C-9EA6-DF929625EA0E}">
        <p15:presenceInfo xmlns:p15="http://schemas.microsoft.com/office/powerpoint/2012/main" userId="S::r.allsopp@northumbria.ac.uk::d357365f-632c-4244-b0a1-08e2aec1ce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A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843" autoAdjust="0"/>
    <p:restoredTop sz="94925" autoAdjust="0"/>
  </p:normalViewPr>
  <p:slideViewPr>
    <p:cSldViewPr snapToGrid="0">
      <p:cViewPr varScale="1">
        <p:scale>
          <a:sx n="92" d="100"/>
          <a:sy n="92" d="100"/>
        </p:scale>
        <p:origin x="228" y="72"/>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69" d="100"/>
          <a:sy n="69"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1012CE79-849A-4BAE-84AB-A3783DE3F103}" type="datetimeFigureOut">
              <a:rPr lang="en-GB" smtClean="0"/>
              <a:t>19/11/2021</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7F001BA-5FD5-4849-A968-505BEA949D89}" type="slidenum">
              <a:rPr lang="en-GB" smtClean="0"/>
              <a:t>‹#›</a:t>
            </a:fld>
            <a:endParaRPr lang="en-GB"/>
          </a:p>
        </p:txBody>
      </p:sp>
    </p:spTree>
    <p:extLst>
      <p:ext uri="{BB962C8B-B14F-4D97-AF65-F5344CB8AC3E}">
        <p14:creationId xmlns:p14="http://schemas.microsoft.com/office/powerpoint/2010/main" val="93246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A2EA0CC-5162-4BEA-BDD8-2F0F4B5A95B7}"/>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60361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801" y="4724201"/>
            <a:ext cx="6206067" cy="5037307"/>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13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78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34" y="4724201"/>
            <a:ext cx="6697133" cy="5037307"/>
          </a:xfrm>
        </p:spPr>
        <p:txBody>
          <a:bodyPr/>
          <a:lstStyle/>
          <a:p>
            <a:pPr marL="171450" indent="-171450">
              <a:buFont typeface="Arial" panose="020B0604020202020204" pitchFamily="34" charset="0"/>
              <a:buChar char="•"/>
            </a:pPr>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99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733" y="4599881"/>
            <a:ext cx="6214535" cy="4460232"/>
          </a:xfrm>
        </p:spPr>
        <p:txBody>
          <a:bodyPr/>
          <a:lstStyle/>
          <a:p>
            <a:pPr>
              <a:lnSpc>
                <a:spcPct val="107000"/>
              </a:lnSpc>
              <a:spcAft>
                <a:spcPts val="800"/>
              </a:spcAft>
            </a:pPr>
            <a:endParaRPr lang="en-GB" sz="900" dirty="0">
              <a:effectLst/>
              <a:ea typeface="Calibri" panose="020F0502020204030204" pitchFamily="34" charset="0"/>
              <a:cs typeface="Calibri" panose="020F0502020204030204" pitchFamily="34" charset="0"/>
            </a:endParaRPr>
          </a:p>
          <a:p>
            <a:pPr>
              <a:lnSpc>
                <a:spcPct val="107000"/>
              </a:lnSpc>
              <a:spcAft>
                <a:spcPts val="800"/>
              </a:spcAft>
            </a:pPr>
            <a:r>
              <a:rPr lang="en-GB" sz="900" dirty="0">
                <a:effectLst/>
                <a:ea typeface="Calibri" panose="020F0502020204030204" pitchFamily="34" charset="0"/>
                <a:cs typeface="Calibri" panose="020F0502020204030204" pitchFamily="34" charset="0"/>
              </a:rPr>
              <a:t>I</a:t>
            </a:r>
            <a:endParaRPr lang="en-GB" sz="900" dirty="0">
              <a:effectLst/>
              <a:ea typeface="Calibri" panose="020F0502020204030204" pitchFamily="34" charset="0"/>
            </a:endParaRPr>
          </a:p>
          <a:p>
            <a:endParaRPr lang="en-GB" sz="900"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9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9582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0312" y="4599881"/>
            <a:ext cx="6501009" cy="4102596"/>
          </a:xfrm>
        </p:spPr>
        <p:txBody>
          <a:bodyPr/>
          <a:lstStyle/>
          <a:p>
            <a:endParaRPr lang="en-GB" sz="900" dirty="0">
              <a:effectLst/>
              <a:ea typeface="Calibri" panose="020F0502020204030204" pitchFamily="34" charset="0"/>
            </a:endParaRPr>
          </a:p>
          <a:p>
            <a:r>
              <a:rPr lang="en-GB" sz="900" dirty="0">
                <a:effectLst/>
                <a:ea typeface="Calibri" panose="020F0502020204030204" pitchFamily="34" charset="0"/>
              </a:rPr>
              <a: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9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67" y="4696576"/>
            <a:ext cx="6714066" cy="5166231"/>
          </a:xfrm>
        </p:spPr>
        <p:txBody>
          <a:bodyPr/>
          <a:lstStyle/>
          <a:p>
            <a:endParaRPr lang="en-GB" sz="1000" dirty="0">
              <a:effectLst/>
              <a:ea typeface="Calibri" panose="020F0502020204030204" pitchFamily="34" charset="0"/>
            </a:endParaRPr>
          </a:p>
        </p:txBody>
      </p:sp>
      <p:sp>
        <p:nvSpPr>
          <p:cNvPr id="4" name="Slide Number Placeholder 3"/>
          <p:cNvSpPr>
            <a:spLocks noGrp="1"/>
          </p:cNvSpPr>
          <p:nvPr>
            <p:ph type="sldNum" sz="quarter" idx="5"/>
          </p:nvPr>
        </p:nvSpPr>
        <p:spPr>
          <a:xfrm>
            <a:off x="3884613" y="9465095"/>
            <a:ext cx="2971800" cy="4990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35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134" y="4908380"/>
            <a:ext cx="6002867" cy="4538298"/>
          </a:xfrm>
        </p:spPr>
        <p:txBody>
          <a:bodyPr/>
          <a:lstStyle/>
          <a:p>
            <a:endParaRPr lang="en-GB" sz="95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9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001" y="4786363"/>
            <a:ext cx="6591299" cy="4758735"/>
          </a:xfrm>
        </p:spPr>
        <p:txBody>
          <a:bodyPr/>
          <a:lstStyle/>
          <a:p>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53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001" y="4786363"/>
            <a:ext cx="6591299" cy="4758735"/>
          </a:xfrm>
        </p:spPr>
        <p:txBody>
          <a:bodyPr/>
          <a:lstStyle/>
          <a:p>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9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001" y="4786363"/>
            <a:ext cx="6591299" cy="4758735"/>
          </a:xfrm>
        </p:spPr>
        <p:txBody>
          <a:bodyPr/>
          <a:lstStyle/>
          <a:p>
            <a:pPr marR="0" lvl="0" algn="l" defTabSz="914400" rtl="0" eaLnBrk="1" fontAlgn="auto" latinLnBrk="0" hangingPunct="1">
              <a:lnSpc>
                <a:spcPct val="100000"/>
              </a:lnSpc>
              <a:spcBef>
                <a:spcPts val="0"/>
              </a:spcBef>
              <a:spcAft>
                <a:spcPts val="0"/>
              </a:spcAft>
              <a:buClrTx/>
              <a:buSzTx/>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03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0934" y="4786362"/>
            <a:ext cx="6307667" cy="3916115"/>
          </a:xfrm>
        </p:spPr>
        <p:txBody>
          <a:bodyPr/>
          <a:lstStyle/>
          <a:p>
            <a:r>
              <a:rPr lang="en-GB" sz="1000" dirty="0"/>
              <a:t>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93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34" y="4724201"/>
            <a:ext cx="6697133" cy="5037307"/>
          </a:xfrm>
        </p:spPr>
        <p:txBody>
          <a:bodyPr/>
          <a:lstStyle/>
          <a:p>
            <a:pPr marL="171450" indent="-171450">
              <a:buFont typeface="Arial" panose="020B0604020202020204" pitchFamily="34" charset="0"/>
              <a:buChar char="•"/>
            </a:pPr>
            <a:endParaRPr lang="en-GB" sz="1000" dirty="0">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990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2467" y="4724201"/>
            <a:ext cx="6358467" cy="5037307"/>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11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34" y="4724201"/>
            <a:ext cx="6697133" cy="5037307"/>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01BA-5FD5-4849-A968-505BEA949D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57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1897-68D2-422B-A0E4-B927D38D4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C4FEF-2E4B-4820-A4E7-45810E0E7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0AB455-D02E-412E-A93D-4C4634F3D0B9}"/>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48BA707D-6F94-44C1-8CA3-75A8B96F7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FB8C4-7DE1-4866-8441-D077C0D3094F}"/>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407256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1D02-31B9-4E31-A4F4-16F4051EA8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41BB9E-1FC7-4C30-B0CF-29702CCB0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7A884-5221-4368-B83A-0663994A6CE6}"/>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C31E335B-3B94-434E-AECA-89D09ED95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48508-D7DE-4B6B-AD63-D9105B4AE68D}"/>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52326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CB7AD-EDED-40AE-86A8-3CE2FF260D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05A85B-1572-40E8-BBEB-EF65E5762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2AF20A-AA85-45F5-B5AA-30B7CE7E24FD}"/>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66A9627E-3EAE-4D5F-BAD1-705183BA9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48F78-E8C9-4613-B361-1F3D18C8877D}"/>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134261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7517-2826-49E3-A08F-E6608D9E3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8813B6-F319-4E9F-B8BB-B0F08EEFD2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E3826E-F9EF-4326-B360-744034AB1A3F}"/>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58E9DA8A-0984-4E94-89E2-F40E7A351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0DD821-60C5-4C86-8DA0-14901B58B85C}"/>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83905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77-E4AC-4456-BB7B-C60C071EB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89F3CC-DB18-49D0-9F3E-1F53B2EFC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F75FB-0E3B-41BF-B544-590665CF300B}"/>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DA79C62B-C911-45AF-81ED-6584618F3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92DD8D-838B-41DC-BE41-0E0449576F46}"/>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324484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7AFC-29AC-4C66-AD34-5E39254A6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810607-2B21-49D4-9E66-7DF4903FD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3DFAAA-9E33-4BDA-A5AA-E0CB2B3340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0AFB07-2A0D-46CF-887A-B5CCE11BCA9C}"/>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6" name="Footer Placeholder 5">
            <a:extLst>
              <a:ext uri="{FF2B5EF4-FFF2-40B4-BE49-F238E27FC236}">
                <a16:creationId xmlns:a16="http://schemas.microsoft.com/office/drawing/2014/main" id="{87962278-8864-4F76-AD02-D2C9A9454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A47BF-D743-4D49-8362-C5DEB6FEBF81}"/>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22337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1D26-B79F-4831-AE8A-FD054109FD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0C42EC-C49A-4FE8-91D3-B8F5584DD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E77CD-82C6-4942-940E-265B2C5FCE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71D0C3-186F-4C75-B1C7-4EFB3BF48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A0A6A-7A50-491A-B1CD-BE6DFD9E5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B8210F-98CF-42BB-AB8B-082755FC343E}"/>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8" name="Footer Placeholder 7">
            <a:extLst>
              <a:ext uri="{FF2B5EF4-FFF2-40B4-BE49-F238E27FC236}">
                <a16:creationId xmlns:a16="http://schemas.microsoft.com/office/drawing/2014/main" id="{20C94A9A-6D87-449E-8ACF-01806D1671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B4AF8A-4E1F-4B9F-9E90-C3F31ED44A07}"/>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155549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6427-E111-48CC-89DC-89AE953117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CFBE97-E609-4C3E-8A26-EDE6A5FF605B}"/>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4" name="Footer Placeholder 3">
            <a:extLst>
              <a:ext uri="{FF2B5EF4-FFF2-40B4-BE49-F238E27FC236}">
                <a16:creationId xmlns:a16="http://schemas.microsoft.com/office/drawing/2014/main" id="{98B61750-39ED-4D72-8826-BC16AAAC1D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2E7EF3-1017-4F97-B8F4-4CB3E8934538}"/>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164810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A59553-1DEF-4357-A106-7C8A9B5C81B5}"/>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3" name="Footer Placeholder 2">
            <a:extLst>
              <a:ext uri="{FF2B5EF4-FFF2-40B4-BE49-F238E27FC236}">
                <a16:creationId xmlns:a16="http://schemas.microsoft.com/office/drawing/2014/main" id="{6A281ED5-175B-4A80-830C-056653B88F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1DBD6B-B15D-4132-A91B-0DBF61F269D2}"/>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5220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DA6B6-0FBE-42FB-B7F0-9EEAFF6E6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CFDCD8-3C27-44BA-AF60-D690598D6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68AB8-C526-46C7-B40C-6CEDDDEBF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BD517-7B36-4F44-8948-40CA9C160D45}"/>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6" name="Footer Placeholder 5">
            <a:extLst>
              <a:ext uri="{FF2B5EF4-FFF2-40B4-BE49-F238E27FC236}">
                <a16:creationId xmlns:a16="http://schemas.microsoft.com/office/drawing/2014/main" id="{566107E5-7328-4CC4-8396-DD6BB882A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EE902C-6672-4A99-A6D0-8F1783796E78}"/>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353339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1999-6CE5-45A8-8220-E74A30561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E01E38-3C95-4B9A-9ED8-3D96EC8E5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176959-6AAA-4993-B14F-B6707FD3A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7B45A-40E1-4D27-A78C-40E547F4659F}"/>
              </a:ext>
            </a:extLst>
          </p:cNvPr>
          <p:cNvSpPr>
            <a:spLocks noGrp="1"/>
          </p:cNvSpPr>
          <p:nvPr>
            <p:ph type="dt" sz="half" idx="10"/>
          </p:nvPr>
        </p:nvSpPr>
        <p:spPr/>
        <p:txBody>
          <a:bodyPr/>
          <a:lstStyle/>
          <a:p>
            <a:fld id="{B8531E44-6973-46B7-BEC0-174EDEC02690}" type="datetimeFigureOut">
              <a:rPr lang="en-GB" smtClean="0"/>
              <a:t>19/11/2021</a:t>
            </a:fld>
            <a:endParaRPr lang="en-GB"/>
          </a:p>
        </p:txBody>
      </p:sp>
      <p:sp>
        <p:nvSpPr>
          <p:cNvPr id="6" name="Footer Placeholder 5">
            <a:extLst>
              <a:ext uri="{FF2B5EF4-FFF2-40B4-BE49-F238E27FC236}">
                <a16:creationId xmlns:a16="http://schemas.microsoft.com/office/drawing/2014/main" id="{E6531767-335E-42A4-B937-ADB9865194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2830B5-F1FA-4A57-BF3D-24040AF01053}"/>
              </a:ext>
            </a:extLst>
          </p:cNvPr>
          <p:cNvSpPr>
            <a:spLocks noGrp="1"/>
          </p:cNvSpPr>
          <p:nvPr>
            <p:ph type="sldNum" sz="quarter" idx="12"/>
          </p:nvPr>
        </p:nvSpPr>
        <p:spPr/>
        <p:txBody>
          <a:bodyPr/>
          <a:lstStyle/>
          <a:p>
            <a:fld id="{74C7A83A-4AF7-4D58-AC1F-6FF2CE17E680}" type="slidenum">
              <a:rPr lang="en-GB" smtClean="0"/>
              <a:t>‹#›</a:t>
            </a:fld>
            <a:endParaRPr lang="en-GB"/>
          </a:p>
        </p:txBody>
      </p:sp>
    </p:spTree>
    <p:extLst>
      <p:ext uri="{BB962C8B-B14F-4D97-AF65-F5344CB8AC3E}">
        <p14:creationId xmlns:p14="http://schemas.microsoft.com/office/powerpoint/2010/main" val="174508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D5EA2-F912-486A-A36A-B0C0EC4F0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57F403-5256-4A11-A294-42DBE29CC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864B6-2F2B-42A7-8632-38CA14394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31E44-6973-46B7-BEC0-174EDEC02690}" type="datetimeFigureOut">
              <a:rPr lang="en-GB" smtClean="0"/>
              <a:t>19/11/2021</a:t>
            </a:fld>
            <a:endParaRPr lang="en-GB"/>
          </a:p>
        </p:txBody>
      </p:sp>
      <p:sp>
        <p:nvSpPr>
          <p:cNvPr id="5" name="Footer Placeholder 4">
            <a:extLst>
              <a:ext uri="{FF2B5EF4-FFF2-40B4-BE49-F238E27FC236}">
                <a16:creationId xmlns:a16="http://schemas.microsoft.com/office/drawing/2014/main" id="{967B44D7-CACE-4D0F-B4C5-3D26AFCA6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73B495-D443-453A-A8FE-22C9E58D2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7A83A-4AF7-4D58-AC1F-6FF2CE17E680}" type="slidenum">
              <a:rPr lang="en-GB" smtClean="0"/>
              <a:t>‹#›</a:t>
            </a:fld>
            <a:endParaRPr lang="en-GB"/>
          </a:p>
        </p:txBody>
      </p:sp>
    </p:spTree>
    <p:extLst>
      <p:ext uri="{BB962C8B-B14F-4D97-AF65-F5344CB8AC3E}">
        <p14:creationId xmlns:p14="http://schemas.microsoft.com/office/powerpoint/2010/main" val="41077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omddac.org.uk/wp-content/uploads/2021/10/OMDDAC-FINAL-REPORT-12.10.2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omddac.org.uk/news/young-people-covid-19-and-data-driven-decision-making/" TargetMode="External"/><Relationship Id="rId5" Type="http://schemas.openxmlformats.org/officeDocument/2006/relationships/hyperlink" Target="mailto:claire.bessant@northumbria.ac.uk"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nvestinginchildren.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F57766-85D0-4DC7-8918-0C90B3B4CEA5}"/>
              </a:ext>
            </a:extLst>
          </p:cNvPr>
          <p:cNvSpPr>
            <a:spLocks noGrp="1"/>
          </p:cNvSpPr>
          <p:nvPr>
            <p:ph type="ctrTitle"/>
          </p:nvPr>
        </p:nvSpPr>
        <p:spPr>
          <a:xfrm>
            <a:off x="119453" y="3707585"/>
            <a:ext cx="10948990" cy="2367489"/>
          </a:xfrm>
        </p:spPr>
        <p:txBody>
          <a:bodyPr vert="horz" wrap="square" lIns="91440" tIns="45720" rIns="91440" bIns="45720" rtlCol="0" anchor="b">
            <a:noAutofit/>
          </a:bodyPr>
          <a:lstStyle/>
          <a:p>
            <a:pPr algn="l"/>
            <a:br>
              <a:rPr lang="en-GB" sz="4000" b="0" i="0" u="none" strike="noStrike" baseline="0" dirty="0">
                <a:solidFill>
                  <a:schemeClr val="bg1"/>
                </a:solidFill>
                <a:latin typeface="Calibri" panose="020F0502020204030204" pitchFamily="34" charset="0"/>
              </a:rPr>
            </a:br>
            <a:r>
              <a:rPr lang="en-GB"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Young people’s views about the Government’s use of their data in response to Covid-19</a:t>
            </a:r>
            <a:br>
              <a:rPr lang="en-GB"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b="1" dirty="0">
                <a:solidFill>
                  <a:schemeClr val="bg1"/>
                </a:solidFill>
              </a:rPr>
            </a:br>
            <a:r>
              <a:rPr lang="en-US" sz="2800" b="1" dirty="0">
                <a:solidFill>
                  <a:schemeClr val="bg1"/>
                </a:solidFill>
              </a:rPr>
              <a:t>Dr Claire Bessant, </a:t>
            </a:r>
            <a:r>
              <a:rPr lang="en-US" sz="2800" b="1" dirty="0" err="1">
                <a:solidFill>
                  <a:schemeClr val="bg1"/>
                </a:solidFill>
              </a:rPr>
              <a:t>Northumbria</a:t>
            </a:r>
            <a:r>
              <a:rPr lang="en-US" sz="2800" b="1" dirty="0">
                <a:solidFill>
                  <a:schemeClr val="bg1"/>
                </a:solidFill>
              </a:rPr>
              <a:t> Law School</a:t>
            </a:r>
            <a:endParaRPr lang="en-US" sz="2800" b="1" dirty="0">
              <a:solidFill>
                <a:schemeClr val="bg1"/>
              </a:solidFill>
              <a:latin typeface="Arial Black"/>
              <a:cs typeface="Arial"/>
            </a:endParaRPr>
          </a:p>
        </p:txBody>
      </p:sp>
      <p:pic>
        <p:nvPicPr>
          <p:cNvPr id="5" name="Picture 4" descr="Background pattern&#10;&#10;Description automatically generated with low confidence">
            <a:extLst>
              <a:ext uri="{FF2B5EF4-FFF2-40B4-BE49-F238E27FC236}">
                <a16:creationId xmlns:a16="http://schemas.microsoft.com/office/drawing/2014/main" id="{AA0EB427-C62E-410F-AEFB-0ADD486FC954}"/>
              </a:ext>
            </a:extLst>
          </p:cNvPr>
          <p:cNvPicPr>
            <a:picLocks noChangeAspect="1"/>
          </p:cNvPicPr>
          <p:nvPr/>
        </p:nvPicPr>
        <p:blipFill rotWithShape="1">
          <a:blip r:embed="rId3">
            <a:extLst>
              <a:ext uri="{28A0092B-C50C-407E-A947-70E740481C1C}">
                <a14:useLocalDpi xmlns:a14="http://schemas.microsoft.com/office/drawing/2010/main" val="0"/>
              </a:ext>
            </a:extLst>
          </a:blip>
          <a:srcRect b="15493"/>
          <a:stretch/>
        </p:blipFill>
        <p:spPr>
          <a:xfrm>
            <a:off x="20" y="-9515"/>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2" name="Group 1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20" name="Freeform: Shape 1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descr="A picture containing logo&#10;&#10;Description automatically generated">
            <a:extLst>
              <a:ext uri="{FF2B5EF4-FFF2-40B4-BE49-F238E27FC236}">
                <a16:creationId xmlns:a16="http://schemas.microsoft.com/office/drawing/2014/main" id="{7EBD2D42-06E2-4373-BDBC-5CC1F59D45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165" y="857609"/>
            <a:ext cx="2564483" cy="651806"/>
          </a:xfrm>
          <a:prstGeom prst="rect">
            <a:avLst/>
          </a:prstGeom>
          <a:ln w="88900" cap="sq" cmpd="thickThin">
            <a:noFill/>
            <a:prstDash val="solid"/>
            <a:miter lim="800000"/>
          </a:ln>
          <a:effectLst>
            <a:innerShdw blurRad="76200">
              <a:srgbClr val="000000"/>
            </a:innerShdw>
          </a:effectLst>
        </p:spPr>
      </p:pic>
      <p:pic>
        <p:nvPicPr>
          <p:cNvPr id="9" name="Picture 8" descr="Text&#10;&#10;Description automatically generated with medium confidence">
            <a:extLst>
              <a:ext uri="{FF2B5EF4-FFF2-40B4-BE49-F238E27FC236}">
                <a16:creationId xmlns:a16="http://schemas.microsoft.com/office/drawing/2014/main" id="{BBC062C6-7D76-4052-85CE-5DE2F3171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28" y="5666806"/>
            <a:ext cx="1975352" cy="626763"/>
          </a:xfrm>
          <a:prstGeom prst="rect">
            <a:avLst/>
          </a:prstGeom>
        </p:spPr>
      </p:pic>
      <p:pic>
        <p:nvPicPr>
          <p:cNvPr id="22" name="Picture 21" descr="Logo, company name&#10;&#10;Description automatically generated">
            <a:extLst>
              <a:ext uri="{FF2B5EF4-FFF2-40B4-BE49-F238E27FC236}">
                <a16:creationId xmlns:a16="http://schemas.microsoft.com/office/drawing/2014/main" id="{810E4C2F-12AA-4199-BB6B-E697B9341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3811" y="5666806"/>
            <a:ext cx="2128838" cy="667165"/>
          </a:xfrm>
          <a:prstGeom prst="rect">
            <a:avLst/>
          </a:prstGeom>
        </p:spPr>
      </p:pic>
    </p:spTree>
    <p:extLst>
      <p:ext uri="{BB962C8B-B14F-4D97-AF65-F5344CB8AC3E}">
        <p14:creationId xmlns:p14="http://schemas.microsoft.com/office/powerpoint/2010/main" val="327068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288758" y="0"/>
            <a:ext cx="11784422" cy="1634273"/>
          </a:xfrm>
        </p:spPr>
        <p:txBody>
          <a:bodyPr>
            <a:normAutofit/>
          </a:bodyPr>
          <a:lstStyle/>
          <a:p>
            <a:r>
              <a:rPr lang="en-GB" sz="4000" b="1" dirty="0">
                <a:effectLst>
                  <a:outerShdw blurRad="50800" dist="38100" dir="8100000" algn="tr" rotWithShape="0">
                    <a:prstClr val="black">
                      <a:alpha val="40000"/>
                    </a:prstClr>
                  </a:outerShdw>
                </a:effectLst>
                <a:latin typeface="Arial"/>
                <a:cs typeface="Calibri"/>
              </a:rPr>
              <a:t>Young people’s views about the use of algorithms to determine exam grades</a:t>
            </a:r>
            <a:endParaRPr lang="en-GB" sz="4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01E1735-1040-4963-A173-4F76102978B9}"/>
              </a:ext>
            </a:extLst>
          </p:cNvPr>
          <p:cNvSpPr>
            <a:spLocks noGrp="1"/>
          </p:cNvSpPr>
          <p:nvPr>
            <p:ph idx="1"/>
          </p:nvPr>
        </p:nvSpPr>
        <p:spPr>
          <a:xfrm>
            <a:off x="118821" y="1634273"/>
            <a:ext cx="11954360" cy="4478851"/>
          </a:xfrm>
        </p:spPr>
        <p:txBody>
          <a:bodyPr>
            <a:noAutofit/>
          </a:bodyPr>
          <a:lstStyle/>
          <a:p>
            <a:pPr marL="171450" indent="-171450">
              <a:lnSpc>
                <a:spcPct val="100000"/>
              </a:lnSpc>
              <a:spcBef>
                <a:spcPts val="600"/>
              </a:spcBef>
              <a:buFont typeface="Arial" panose="020B0604020202020204" pitchFamily="34" charset="0"/>
              <a:buChar char="•"/>
            </a:pPr>
            <a:r>
              <a:rPr lang="en-GB" sz="2800" dirty="0"/>
              <a:t>All those who attended the agenda day (all aged 15-18) were aware of the Government’s proposal to use an algorithm to predict exam grades ‘as many of them experienced a similar situation last year’.  Five of the survey respondents were aware of the plan. Seven were unaware of this proposal, including 3 young people in the 17-18 age group</a:t>
            </a:r>
          </a:p>
          <a:p>
            <a:pPr marL="171450" indent="-171450">
              <a:lnSpc>
                <a:spcPct val="100000"/>
              </a:lnSpc>
              <a:spcBef>
                <a:spcPts val="600"/>
              </a:spcBef>
            </a:pPr>
            <a:r>
              <a:rPr lang="en-GB" dirty="0"/>
              <a:t>Again mixed views about the merits of the proposal – agenda day participants considered such an approach unlikely to be successful, t</a:t>
            </a:r>
            <a:r>
              <a:rPr lang="en-GB" sz="2800" dirty="0"/>
              <a:t>wo of the survey respondents thought it a good plan, six weren’t sure, and four were against it</a:t>
            </a:r>
          </a:p>
          <a:p>
            <a:pPr marL="171450" indent="-171450">
              <a:buFont typeface="Arial" panose="020B0604020202020204" pitchFamily="34" charset="0"/>
              <a:buChar char="•"/>
            </a:pPr>
            <a:endParaRPr lang="en-GB" sz="2800" dirty="0"/>
          </a:p>
          <a:p>
            <a:pPr marL="171450" indent="-171450">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82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D0102-CC5A-44BD-AB03-B75C6C645C01}"/>
              </a:ext>
            </a:extLst>
          </p:cNvPr>
          <p:cNvSpPr>
            <a:spLocks noGrp="1"/>
          </p:cNvSpPr>
          <p:nvPr>
            <p:ph idx="1"/>
          </p:nvPr>
        </p:nvSpPr>
        <p:spPr>
          <a:xfrm>
            <a:off x="126101" y="242761"/>
            <a:ext cx="5465495" cy="4588184"/>
          </a:xfrm>
          <a:solidFill>
            <a:schemeClr val="tx1">
              <a:lumMod val="75000"/>
              <a:lumOff val="25000"/>
            </a:schemeClr>
          </a:solidFill>
          <a:ln>
            <a:solidFill>
              <a:schemeClr val="tx2"/>
            </a:solidFill>
          </a:ln>
        </p:spPr>
        <p:txBody>
          <a:bodyPr>
            <a:noAutofit/>
          </a:bodyPr>
          <a:lstStyle/>
          <a:p>
            <a:pPr marL="0" indent="0" algn="just">
              <a:buNone/>
            </a:pPr>
            <a:r>
              <a:rPr lang="en-GB" sz="3000" dirty="0">
                <a:solidFill>
                  <a:schemeClr val="bg1"/>
                </a:solidFill>
                <a:effectLst/>
                <a:latin typeface="Calibri" panose="020F0502020204030204" pitchFamily="34" charset="0"/>
                <a:ea typeface="Calibri" panose="020F0502020204030204" pitchFamily="34" charset="0"/>
              </a:rPr>
              <a:t>Without any hesitation, definitely the young people would have wanted to be asked about the decisions being made, as it was their future so they should have a say. They said that if they were asked about wearing masks they would have agreed in a heartbeat as they would rather wear a mask than work on a laptop virtually at home.’</a:t>
            </a:r>
            <a:endParaRPr lang="en-GB" sz="3000"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2C16C13-5814-43F8-AF61-2E5409A93954}"/>
              </a:ext>
            </a:extLst>
          </p:cNvPr>
          <p:cNvSpPr txBox="1">
            <a:spLocks/>
          </p:cNvSpPr>
          <p:nvPr/>
        </p:nvSpPr>
        <p:spPr>
          <a:xfrm>
            <a:off x="5963830" y="3261090"/>
            <a:ext cx="6012382" cy="3455299"/>
          </a:xfrm>
          <a:prstGeom prst="rect">
            <a:avLst/>
          </a:prstGeom>
          <a:solidFill>
            <a:schemeClr val="tx1">
              <a:lumMod val="75000"/>
              <a:lumOff val="25000"/>
            </a:schemeClr>
          </a:solidFill>
          <a:ln>
            <a:solidFill>
              <a:schemeClr val="tx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Young people are not considered enough, especially when the pandemic has affected them massively. People doing exams this year and last year, such as GCSEs, weren’t even considered when forming a plan and making big decisions about their futures.’</a:t>
            </a:r>
            <a:endParaRPr kumimoji="0" lang="en-GB" sz="3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721220-BE60-4850-98B3-1052FF63C9CE}"/>
              </a:ext>
            </a:extLst>
          </p:cNvPr>
          <p:cNvSpPr txBox="1"/>
          <p:nvPr/>
        </p:nvSpPr>
        <p:spPr>
          <a:xfrm>
            <a:off x="6084695" y="242761"/>
            <a:ext cx="5770652" cy="283154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Young people believe their views have not been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considered enough during the pandemic </a:t>
            </a:r>
            <a:endParaRPr kumimoji="0" lang="en-GB"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6CA63A4-764A-4ECC-B318-B42BE3B08807}"/>
              </a:ext>
            </a:extLst>
          </p:cNvPr>
          <p:cNvSpPr txBox="1"/>
          <p:nvPr/>
        </p:nvSpPr>
        <p:spPr>
          <a:xfrm>
            <a:off x="412694" y="5292191"/>
            <a:ext cx="5178902" cy="1077218"/>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COMMENTS TAKEN FROM AGENDA DAY REPORT</a:t>
            </a:r>
          </a:p>
        </p:txBody>
      </p:sp>
    </p:spTree>
    <p:extLst>
      <p:ext uri="{BB962C8B-B14F-4D97-AF65-F5344CB8AC3E}">
        <p14:creationId xmlns:p14="http://schemas.microsoft.com/office/powerpoint/2010/main" val="327986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649195" y="0"/>
            <a:ext cx="10893610" cy="817291"/>
          </a:xfrm>
        </p:spPr>
        <p:txBody>
          <a:bodyPr>
            <a:normAutofit/>
          </a:bodyPr>
          <a:lstStyle/>
          <a:p>
            <a:r>
              <a:rPr lang="en-GB" sz="4000" b="1" dirty="0">
                <a:latin typeface="Arial" panose="020B0604020202020204" pitchFamily="34" charset="0"/>
                <a:cs typeface="Arial" panose="020B0604020202020204" pitchFamily="34" charset="0"/>
              </a:rPr>
              <a:t>A failure to respect children’s rights?</a:t>
            </a:r>
          </a:p>
        </p:txBody>
      </p:sp>
      <p:sp>
        <p:nvSpPr>
          <p:cNvPr id="4" name="Content Placeholder 3">
            <a:extLst>
              <a:ext uri="{FF2B5EF4-FFF2-40B4-BE49-F238E27FC236}">
                <a16:creationId xmlns:a16="http://schemas.microsoft.com/office/drawing/2014/main" id="{22AC2C4E-027D-4DD7-93BC-4B049AD3A6EC}"/>
              </a:ext>
            </a:extLst>
          </p:cNvPr>
          <p:cNvSpPr>
            <a:spLocks noGrp="1"/>
          </p:cNvSpPr>
          <p:nvPr>
            <p:ph idx="1"/>
          </p:nvPr>
        </p:nvSpPr>
        <p:spPr>
          <a:xfrm>
            <a:off x="649194" y="897303"/>
            <a:ext cx="3351587" cy="6815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b="1" dirty="0">
                <a:solidFill>
                  <a:schemeClr val="bg1"/>
                </a:solidFill>
                <a:latin typeface="Arial" panose="020B0604020202020204" pitchFamily="34" charset="0"/>
                <a:cs typeface="Arial" panose="020B0604020202020204" pitchFamily="34" charset="0"/>
              </a:rPr>
              <a:t>Article 3 UNCRC</a:t>
            </a:r>
          </a:p>
        </p:txBody>
      </p:sp>
      <p:sp>
        <p:nvSpPr>
          <p:cNvPr id="6" name="TextBox 5">
            <a:extLst>
              <a:ext uri="{FF2B5EF4-FFF2-40B4-BE49-F238E27FC236}">
                <a16:creationId xmlns:a16="http://schemas.microsoft.com/office/drawing/2014/main" id="{A12C3766-C365-43D1-BECC-7E73EB35EE93}"/>
              </a:ext>
            </a:extLst>
          </p:cNvPr>
          <p:cNvSpPr txBox="1"/>
          <p:nvPr/>
        </p:nvSpPr>
        <p:spPr>
          <a:xfrm>
            <a:off x="660846" y="1829888"/>
            <a:ext cx="3351586" cy="2031325"/>
          </a:xfrm>
          <a:prstGeom prst="rect">
            <a:avLst/>
          </a:prstGeom>
          <a:solidFill>
            <a:schemeClr val="tx1">
              <a:lumMod val="85000"/>
              <a:lumOff val="15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 all actions concerning children, whether undertaken by public or private social welfare institutions, courts of law, administrative authorities or legislative bodies, the best interests of the child shall be a primary consideration.</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5D64295-E8BD-458F-A44B-7262215AC4E8}"/>
              </a:ext>
            </a:extLst>
          </p:cNvPr>
          <p:cNvSpPr/>
          <p:nvPr/>
        </p:nvSpPr>
        <p:spPr>
          <a:xfrm>
            <a:off x="4552934" y="906492"/>
            <a:ext cx="3624122" cy="6631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Article 12 UNCRC</a:t>
            </a:r>
          </a:p>
        </p:txBody>
      </p:sp>
      <p:sp>
        <p:nvSpPr>
          <p:cNvPr id="8" name="TextBox 7">
            <a:extLst>
              <a:ext uri="{FF2B5EF4-FFF2-40B4-BE49-F238E27FC236}">
                <a16:creationId xmlns:a16="http://schemas.microsoft.com/office/drawing/2014/main" id="{5698C0C9-AEF1-48C8-99FA-EF1C16B657DA}"/>
              </a:ext>
            </a:extLst>
          </p:cNvPr>
          <p:cNvSpPr txBox="1"/>
          <p:nvPr/>
        </p:nvSpPr>
        <p:spPr>
          <a:xfrm>
            <a:off x="4551452" y="1859622"/>
            <a:ext cx="3625605" cy="2031325"/>
          </a:xfrm>
          <a:prstGeom prst="rect">
            <a:avLst/>
          </a:prstGeom>
          <a:solidFill>
            <a:schemeClr val="tx1">
              <a:lumMod val="85000"/>
              <a:lumOff val="15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States Parties shall assure to the child who is capable of forming his/ her own views the right to express those views freely in matters affecting them, such views being given due weight in accordance with the age and maturity of the child.</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FB5A865C-1BA2-448D-991A-AFD82CF8EAEB}"/>
              </a:ext>
            </a:extLst>
          </p:cNvPr>
          <p:cNvSpPr/>
          <p:nvPr/>
        </p:nvSpPr>
        <p:spPr>
          <a:xfrm>
            <a:off x="8451705" y="938231"/>
            <a:ext cx="3624304" cy="6815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Article 16 UNCRC</a:t>
            </a:r>
          </a:p>
        </p:txBody>
      </p:sp>
      <p:sp>
        <p:nvSpPr>
          <p:cNvPr id="14" name="Rectangle 13">
            <a:extLst>
              <a:ext uri="{FF2B5EF4-FFF2-40B4-BE49-F238E27FC236}">
                <a16:creationId xmlns:a16="http://schemas.microsoft.com/office/drawing/2014/main" id="{4044F30A-6A22-4CD7-A859-C5AEDB4F33E0}"/>
              </a:ext>
            </a:extLst>
          </p:cNvPr>
          <p:cNvSpPr/>
          <p:nvPr/>
        </p:nvSpPr>
        <p:spPr>
          <a:xfrm>
            <a:off x="4000781" y="4109141"/>
            <a:ext cx="5142948" cy="6815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Articles 13 &amp; 17 UNCRC</a:t>
            </a:r>
          </a:p>
        </p:txBody>
      </p:sp>
      <p:sp>
        <p:nvSpPr>
          <p:cNvPr id="15" name="TextBox 14">
            <a:extLst>
              <a:ext uri="{FF2B5EF4-FFF2-40B4-BE49-F238E27FC236}">
                <a16:creationId xmlns:a16="http://schemas.microsoft.com/office/drawing/2014/main" id="{270CEC1E-B557-4DEA-8A3F-973015D06633}"/>
              </a:ext>
            </a:extLst>
          </p:cNvPr>
          <p:cNvSpPr txBox="1"/>
          <p:nvPr/>
        </p:nvSpPr>
        <p:spPr>
          <a:xfrm>
            <a:off x="4000781" y="4911599"/>
            <a:ext cx="5142948" cy="1754326"/>
          </a:xfrm>
          <a:prstGeom prst="rect">
            <a:avLst/>
          </a:prstGeom>
          <a:solidFill>
            <a:schemeClr val="tx1">
              <a:lumMod val="85000"/>
              <a:lumOff val="15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Art 13: The child shall have the right to freedom of expression - a right to seek, receive and impart information and ideas of all kinds … through media of the child’s choice (see also Art 17: States shall ensure the child has access to information and material from a diversity of sources).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FE1079F-A1F0-43F8-890B-95BD3BBAEAEF}"/>
              </a:ext>
            </a:extLst>
          </p:cNvPr>
          <p:cNvSpPr txBox="1"/>
          <p:nvPr/>
        </p:nvSpPr>
        <p:spPr>
          <a:xfrm>
            <a:off x="8423136" y="1843033"/>
            <a:ext cx="3626788" cy="1477328"/>
          </a:xfrm>
          <a:prstGeom prst="rect">
            <a:avLst/>
          </a:prstGeom>
          <a:solidFill>
            <a:schemeClr val="tx1">
              <a:lumMod val="85000"/>
              <a:lumOff val="15000"/>
            </a:schemeClr>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No child shall be subjected to arbitrary or unlawful interference with his or her privacy … The child has the right to the protection of the law against such interference</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0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215757" y="97997"/>
            <a:ext cx="11733088" cy="1325563"/>
          </a:xfrm>
        </p:spPr>
        <p:txBody>
          <a:bodyPr>
            <a:normAutofit/>
          </a:bodyPr>
          <a:lstStyle/>
          <a:p>
            <a:r>
              <a:rPr lang="en-GB" sz="4000" b="1" dirty="0">
                <a:solidFill>
                  <a:schemeClr val="bg1"/>
                </a:solidFill>
                <a:latin typeface="Arial" panose="020B0604020202020204" pitchFamily="34" charset="0"/>
                <a:cs typeface="Arial" panose="020B0604020202020204" pitchFamily="34" charset="0"/>
              </a:rPr>
              <a:t>A need for greater Governmental engagement with young people</a:t>
            </a:r>
          </a:p>
        </p:txBody>
      </p:sp>
      <p:sp>
        <p:nvSpPr>
          <p:cNvPr id="3" name="Content Placeholder 2">
            <a:extLst>
              <a:ext uri="{FF2B5EF4-FFF2-40B4-BE49-F238E27FC236}">
                <a16:creationId xmlns:a16="http://schemas.microsoft.com/office/drawing/2014/main" id="{540D0102-CC5A-44BD-AB03-B75C6C645C01}"/>
              </a:ext>
            </a:extLst>
          </p:cNvPr>
          <p:cNvSpPr>
            <a:spLocks noGrp="1"/>
          </p:cNvSpPr>
          <p:nvPr>
            <p:ph idx="1"/>
          </p:nvPr>
        </p:nvSpPr>
        <p:spPr>
          <a:xfrm>
            <a:off x="215757" y="1423560"/>
            <a:ext cx="11887200" cy="5434440"/>
          </a:xfrm>
          <a:solidFill>
            <a:schemeClr val="tx1">
              <a:lumMod val="75000"/>
              <a:lumOff val="25000"/>
            </a:schemeClr>
          </a:solidFill>
          <a:ln>
            <a:solidFill>
              <a:schemeClr val="tx2"/>
            </a:solidFill>
          </a:ln>
        </p:spPr>
        <p:txBody>
          <a:bodyPr>
            <a:no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1"/>
                </a:solidFill>
                <a:effectLst/>
                <a:uLnTx/>
                <a:uFillTx/>
                <a:latin typeface="Calibri" panose="020F0502020204030204"/>
                <a:ea typeface="+mn-ea"/>
                <a:cs typeface="+mn-cs"/>
              </a:rPr>
              <a:t>The Government’s recent consultation on its proposed new data protection regime, ‘Data: A New Direction’ proposes to ‘build on’ the pandemic’s use of data and will increase ‘datafication’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solidFill>
                  <a:schemeClr val="bg1"/>
                </a:solidFill>
                <a:latin typeface="Calibri" panose="020F0502020204030204"/>
              </a:rPr>
              <a:t>It</a:t>
            </a:r>
            <a:r>
              <a:rPr kumimoji="0" lang="en-GB" b="0" i="0" u="none" strike="noStrike" kern="1200" cap="none" spc="0" normalizeH="0" baseline="0" noProof="0" dirty="0">
                <a:ln>
                  <a:noFill/>
                </a:ln>
                <a:solidFill>
                  <a:schemeClr val="bg1"/>
                </a:solidFill>
                <a:effectLst/>
                <a:uLnTx/>
                <a:uFillTx/>
                <a:latin typeface="Calibri" panose="020F0502020204030204"/>
                <a:ea typeface="+mn-ea"/>
                <a:cs typeface="+mn-cs"/>
              </a:rPr>
              <a:t> </a:t>
            </a:r>
            <a:r>
              <a:rPr lang="en-GB" dirty="0">
                <a:solidFill>
                  <a:schemeClr val="bg1"/>
                </a:solidFill>
                <a:latin typeface="Calibri" panose="020F0502020204030204"/>
              </a:rPr>
              <a:t>m</a:t>
            </a:r>
            <a:r>
              <a:rPr kumimoji="0" lang="en-GB" b="0" i="0" u="none" strike="noStrike" kern="1200" cap="none" spc="0" normalizeH="0" baseline="0" noProof="0" dirty="0" err="1">
                <a:ln>
                  <a:noFill/>
                </a:ln>
                <a:solidFill>
                  <a:schemeClr val="bg1"/>
                </a:solidFill>
                <a:effectLst/>
                <a:uLnTx/>
                <a:uFillTx/>
                <a:latin typeface="Calibri" panose="020F0502020204030204"/>
                <a:ea typeface="+mn-ea"/>
                <a:cs typeface="+mn-cs"/>
              </a:rPr>
              <a:t>akes</a:t>
            </a:r>
            <a:r>
              <a:rPr kumimoji="0" lang="en-GB" b="0" i="0" u="none" strike="noStrike" kern="1200" cap="none" spc="0" normalizeH="0" baseline="0" noProof="0" dirty="0">
                <a:ln>
                  <a:noFill/>
                </a:ln>
                <a:solidFill>
                  <a:schemeClr val="bg1"/>
                </a:solidFill>
                <a:effectLst/>
                <a:uLnTx/>
                <a:uFillTx/>
                <a:latin typeface="Calibri" panose="020F0502020204030204"/>
                <a:ea typeface="+mn-ea"/>
                <a:cs typeface="+mn-cs"/>
              </a:rPr>
              <a:t> little reference to children and young people and does not include them in its list of ‘who we are seeking to consult’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1"/>
                </a:solidFill>
                <a:effectLst/>
                <a:uLnTx/>
                <a:uFillTx/>
                <a:latin typeface="Calibri" panose="020F0502020204030204"/>
                <a:ea typeface="+mn-ea"/>
                <a:cs typeface="+mn-cs"/>
              </a:rPr>
              <a:t>The Government should consider how best it can communicate its policies/proposed policies to young people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1"/>
                </a:solidFill>
                <a:effectLst/>
                <a:uLnTx/>
                <a:uFillTx/>
                <a:latin typeface="Calibri" panose="020F0502020204030204"/>
                <a:ea typeface="+mn-ea"/>
                <a:cs typeface="+mn-cs"/>
              </a:rPr>
              <a:t>More thought needs also to be given to how young people’s views (about the use of their data) can be ascertained and fed into policy. Young people are not a homogenous group and a range of different approaches should be considered, with young people best placed to advise upon which approaches to use</a:t>
            </a:r>
          </a:p>
        </p:txBody>
      </p:sp>
    </p:spTree>
    <p:extLst>
      <p:ext uri="{BB962C8B-B14F-4D97-AF65-F5344CB8AC3E}">
        <p14:creationId xmlns:p14="http://schemas.microsoft.com/office/powerpoint/2010/main" val="1122642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229456" y="-195309"/>
            <a:ext cx="11733088" cy="1325563"/>
          </a:xfrm>
        </p:spPr>
        <p:txBody>
          <a:bodyPr>
            <a:normAutofit/>
          </a:bodyPr>
          <a:lstStyle/>
          <a:p>
            <a:r>
              <a:rPr lang="en-GB" sz="4000" b="1" dirty="0">
                <a:solidFill>
                  <a:schemeClr val="bg1"/>
                </a:solidFill>
                <a:latin typeface="Arial" panose="020B0604020202020204" pitchFamily="34" charset="0"/>
                <a:cs typeface="Arial" panose="020B0604020202020204" pitchFamily="34" charset="0"/>
              </a:rPr>
              <a:t>A need for further academic research</a:t>
            </a:r>
          </a:p>
        </p:txBody>
      </p:sp>
      <p:sp>
        <p:nvSpPr>
          <p:cNvPr id="3" name="Content Placeholder 2">
            <a:extLst>
              <a:ext uri="{FF2B5EF4-FFF2-40B4-BE49-F238E27FC236}">
                <a16:creationId xmlns:a16="http://schemas.microsoft.com/office/drawing/2014/main" id="{540D0102-CC5A-44BD-AB03-B75C6C645C01}"/>
              </a:ext>
            </a:extLst>
          </p:cNvPr>
          <p:cNvSpPr>
            <a:spLocks noGrp="1"/>
          </p:cNvSpPr>
          <p:nvPr>
            <p:ph idx="1"/>
          </p:nvPr>
        </p:nvSpPr>
        <p:spPr>
          <a:xfrm>
            <a:off x="229456" y="1022869"/>
            <a:ext cx="11733088" cy="5542318"/>
          </a:xfrm>
          <a:solidFill>
            <a:schemeClr val="tx1">
              <a:lumMod val="75000"/>
              <a:lumOff val="25000"/>
            </a:schemeClr>
          </a:solidFill>
          <a:ln>
            <a:solidFill>
              <a:schemeClr val="tx2"/>
            </a:solidFill>
          </a:ln>
        </p:spPr>
        <p:txBody>
          <a:bodyPr>
            <a:noAutofit/>
          </a:bodyPr>
          <a:lstStyle/>
          <a:p>
            <a:pPr marL="285750" indent="-285750">
              <a:lnSpc>
                <a:spcPct val="100000"/>
              </a:lnSpc>
              <a:spcBef>
                <a:spcPts val="0"/>
              </a:spcBef>
              <a:defRPr/>
            </a:pPr>
            <a:r>
              <a:rPr lang="en-GB" sz="3200" dirty="0">
                <a:solidFill>
                  <a:schemeClr val="bg1"/>
                </a:solidFill>
                <a:latin typeface="Calibri" panose="020F0502020204030204"/>
              </a:rPr>
              <a:t>Academics are increasingly recognising the implications for children’s privacy of their engagement in the digital sphere (</a:t>
            </a:r>
            <a:r>
              <a:rPr lang="en-GB" sz="3200" dirty="0" err="1">
                <a:solidFill>
                  <a:schemeClr val="bg1"/>
                </a:solidFill>
                <a:latin typeface="Calibri" panose="020F0502020204030204"/>
              </a:rPr>
              <a:t>eg</a:t>
            </a:r>
            <a:r>
              <a:rPr lang="en-GB" sz="3200" dirty="0">
                <a:solidFill>
                  <a:schemeClr val="bg1"/>
                </a:solidFill>
                <a:latin typeface="Calibri" panose="020F0502020204030204"/>
              </a:rPr>
              <a:t> 5rights work on implementing the UNCRC in the digital sphere, Children’s Commissioner’s work on online harms, Defend Digital Me and their work on </a:t>
            </a:r>
            <a:r>
              <a:rPr lang="en-GB" sz="3200" dirty="0" err="1">
                <a:solidFill>
                  <a:schemeClr val="bg1"/>
                </a:solidFill>
                <a:latin typeface="Calibri" panose="020F0502020204030204"/>
              </a:rPr>
              <a:t>Edtech</a:t>
            </a:r>
            <a:r>
              <a:rPr lang="en-GB" sz="3200" dirty="0">
                <a:solidFill>
                  <a:schemeClr val="bg1"/>
                </a:solidFill>
                <a:latin typeface="Calibri" panose="020F0502020204030204"/>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a:solidFill>
                  <a:schemeClr val="bg1"/>
                </a:solidFill>
                <a:latin typeface="Calibri" panose="020F0502020204030204"/>
              </a:rPr>
              <a:t>Less has been done to explore children’s views about state datafication (a) public sector sharing and amalgamation of different datasets containing children’s data and (b) state/private sector sharing and amalgamation of children’s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dirty="0">
                <a:solidFill>
                  <a:schemeClr val="bg1"/>
                </a:solidFill>
                <a:latin typeface="Calibri" panose="020F0502020204030204"/>
              </a:rPr>
              <a:t>This research suggests there is merit in further research exploring young people’s views in this regard</a:t>
            </a:r>
            <a:endParaRPr kumimoji="0" lang="en-GB"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67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4530913" y="580222"/>
            <a:ext cx="7515501" cy="1156111"/>
          </a:xfrm>
        </p:spPr>
        <p:txBody>
          <a:bodyPr>
            <a:normAutofit/>
          </a:bodyPr>
          <a:lstStyle/>
          <a:p>
            <a:pPr algn="ctr"/>
            <a:r>
              <a:rPr lang="en-GB" b="1" dirty="0">
                <a:solidFill>
                  <a:srgbClr val="000000"/>
                </a:solidFill>
                <a:latin typeface="Arial"/>
                <a:cs typeface="Arial"/>
              </a:rPr>
              <a:t>Thank you</a:t>
            </a:r>
            <a:endParaRPr lang="en-US" dirty="0">
              <a:latin typeface="Arial"/>
              <a:cs typeface="Arial"/>
            </a:endParaRPr>
          </a:p>
        </p:txBody>
      </p:sp>
      <p:sp>
        <p:nvSpPr>
          <p:cNvPr id="4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8234CCF2-2A19-4379-964D-237714DA3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9" y="2740108"/>
            <a:ext cx="4444464" cy="1377783"/>
          </a:xfrm>
          <a:prstGeom prst="rect">
            <a:avLst/>
          </a:prstGeom>
        </p:spPr>
      </p:pic>
      <p:sp>
        <p:nvSpPr>
          <p:cNvPr id="3" name="TextBox 2">
            <a:extLst>
              <a:ext uri="{FF2B5EF4-FFF2-40B4-BE49-F238E27FC236}">
                <a16:creationId xmlns:a16="http://schemas.microsoft.com/office/drawing/2014/main" id="{80A2F7E8-2AC2-4801-BF6B-33B02A61657C}"/>
              </a:ext>
            </a:extLst>
          </p:cNvPr>
          <p:cNvSpPr txBox="1"/>
          <p:nvPr/>
        </p:nvSpPr>
        <p:spPr>
          <a:xfrm>
            <a:off x="5614876" y="1827733"/>
            <a:ext cx="5943551" cy="4524315"/>
          </a:xfrm>
          <a:prstGeom prst="rect">
            <a:avLst/>
          </a:prstGeom>
          <a:noFill/>
        </p:spPr>
        <p:txBody>
          <a:bodyPr wrap="square" rtlCol="0">
            <a:spAutoFit/>
          </a:bodyPr>
          <a:lstStyle/>
          <a:p>
            <a:r>
              <a:rPr lang="en-GB" sz="3200" dirty="0">
                <a:hlinkClick r:id="rId5"/>
              </a:rPr>
              <a:t>claire.bessant@northumbria.ac.uk</a:t>
            </a:r>
            <a:endParaRPr lang="en-GB" sz="3200" dirty="0"/>
          </a:p>
          <a:p>
            <a:endParaRPr lang="en-GB" sz="3200" dirty="0"/>
          </a:p>
          <a:p>
            <a:r>
              <a:rPr lang="en-GB" sz="3200" dirty="0">
                <a:hlinkClick r:id="rId6"/>
              </a:rPr>
              <a:t>https://www.omddac.org.uk/news/young-people-covid-19-and-data-driven-decision-making/</a:t>
            </a:r>
            <a:endParaRPr lang="en-GB" sz="3200" dirty="0"/>
          </a:p>
          <a:p>
            <a:endParaRPr lang="en-GB" sz="3200" dirty="0"/>
          </a:p>
          <a:p>
            <a:r>
              <a:rPr lang="en-GB" sz="3200" dirty="0">
                <a:hlinkClick r:id="rId7"/>
              </a:rPr>
              <a:t>https://www.omddac.org.uk/wp-content/uploads/2021/10/OMDDAC-FINAL-REPORT-12.10.21.pdf</a:t>
            </a:r>
            <a:endParaRPr lang="en-GB" sz="3200" dirty="0"/>
          </a:p>
        </p:txBody>
      </p:sp>
    </p:spTree>
    <p:extLst>
      <p:ext uri="{BB962C8B-B14F-4D97-AF65-F5344CB8AC3E}">
        <p14:creationId xmlns:p14="http://schemas.microsoft.com/office/powerpoint/2010/main" val="196748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l="-29000" r="-29000"/>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BB3100E2-7C6F-8241-BDF5-E78782AD5BE1}"/>
              </a:ext>
            </a:extLst>
          </p:cNvPr>
          <p:cNvSpPr txBox="1">
            <a:spLocks/>
          </p:cNvSpPr>
          <p:nvPr/>
        </p:nvSpPr>
        <p:spPr>
          <a:xfrm>
            <a:off x="441679" y="41268"/>
            <a:ext cx="11308641" cy="1183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lang="en-GB" sz="4000" b="1" dirty="0">
                <a:solidFill>
                  <a:prstClr val="black"/>
                </a:solidFill>
                <a:latin typeface="Arial" panose="020B0604020202020204" pitchFamily="34" charset="0"/>
                <a:cs typeface="Arial" panose="020B0604020202020204" pitchFamily="34" charset="0"/>
              </a:rPr>
              <a:t>The Observatory for the Monitoring of Data Driven Approaches to Covid-19 (OMDDAC)</a:t>
            </a:r>
            <a:endParaRPr kumimoji="0" lang="en-GB" sz="40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Slide Number Placeholder 2">
            <a:extLst>
              <a:ext uri="{FF2B5EF4-FFF2-40B4-BE49-F238E27FC236}">
                <a16:creationId xmlns:a16="http://schemas.microsoft.com/office/drawing/2014/main" id="{3BCD7FC2-F358-E744-B7CF-F78142580CFA}"/>
              </a:ext>
            </a:extLst>
          </p:cNvPr>
          <p:cNvSpPr>
            <a:spLocks noGrp="1"/>
          </p:cNvSpPr>
          <p:nvPr>
            <p:ph type="sldNum" sz="quarter" idx="12"/>
          </p:nvPr>
        </p:nvSpPr>
        <p:spPr>
          <a:xfrm>
            <a:off x="8610600" y="636662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5D893F-8105-1E43-A520-1603DE609A3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Rounded Rectangle 13">
            <a:extLst>
              <a:ext uri="{FF2B5EF4-FFF2-40B4-BE49-F238E27FC236}">
                <a16:creationId xmlns:a16="http://schemas.microsoft.com/office/drawing/2014/main" id="{5AD9236E-A825-3540-839C-6813621A713D}"/>
              </a:ext>
            </a:extLst>
          </p:cNvPr>
          <p:cNvSpPr/>
          <p:nvPr/>
        </p:nvSpPr>
        <p:spPr>
          <a:xfrm>
            <a:off x="186672" y="1772655"/>
            <a:ext cx="2716798" cy="2661480"/>
          </a:xfrm>
          <a:prstGeom prst="roundRect">
            <a:avLst>
              <a:gd name="adj" fmla="val 5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Work package 1: Stakeholder mapping and landscape assessment</a:t>
            </a:r>
          </a:p>
        </p:txBody>
      </p:sp>
      <p:sp>
        <p:nvSpPr>
          <p:cNvPr id="15" name="Rounded Rectangle 14">
            <a:extLst>
              <a:ext uri="{FF2B5EF4-FFF2-40B4-BE49-F238E27FC236}">
                <a16:creationId xmlns:a16="http://schemas.microsoft.com/office/drawing/2014/main" id="{C47D6EEE-1F87-A249-B158-E7F790202E8A}"/>
              </a:ext>
            </a:extLst>
          </p:cNvPr>
          <p:cNvSpPr/>
          <p:nvPr/>
        </p:nvSpPr>
        <p:spPr>
          <a:xfrm>
            <a:off x="3245541" y="1772655"/>
            <a:ext cx="2529682" cy="2661480"/>
          </a:xfrm>
          <a:prstGeom prst="roundRect">
            <a:avLst>
              <a:gd name="adj" fmla="val 5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Work package 2: Case study review</a:t>
            </a:r>
          </a:p>
        </p:txBody>
      </p:sp>
      <p:sp>
        <p:nvSpPr>
          <p:cNvPr id="20" name="Content Placeholder 2">
            <a:extLst>
              <a:ext uri="{FF2B5EF4-FFF2-40B4-BE49-F238E27FC236}">
                <a16:creationId xmlns:a16="http://schemas.microsoft.com/office/drawing/2014/main" id="{F8D15B9D-485A-B441-A440-9227F08B50C1}"/>
              </a:ext>
            </a:extLst>
          </p:cNvPr>
          <p:cNvSpPr>
            <a:spLocks noGrp="1"/>
          </p:cNvSpPr>
          <p:nvPr>
            <p:ph idx="1"/>
          </p:nvPr>
        </p:nvSpPr>
        <p:spPr>
          <a:xfrm>
            <a:off x="186672" y="4862986"/>
            <a:ext cx="12005328" cy="2109813"/>
          </a:xfrm>
        </p:spPr>
        <p:txBody>
          <a:bodyPr>
            <a:noAutofit/>
          </a:bodyPr>
          <a:lstStyle/>
          <a:p>
            <a:pPr marL="0" indent="0">
              <a:buNone/>
            </a:pPr>
            <a:r>
              <a:rPr lang="en-GB" dirty="0"/>
              <a:t>Data-driven approaches generally can be understood as falling into one of three categories: (a) the use of information and statistics to justify decisions or policy; (b) information sharing activity involving human input; (c) more sophisticated or automated data processing using artificial intelligence and machine learning. </a:t>
            </a:r>
          </a:p>
        </p:txBody>
      </p:sp>
      <p:sp>
        <p:nvSpPr>
          <p:cNvPr id="11" name="Rounded Rectangle 14">
            <a:extLst>
              <a:ext uri="{FF2B5EF4-FFF2-40B4-BE49-F238E27FC236}">
                <a16:creationId xmlns:a16="http://schemas.microsoft.com/office/drawing/2014/main" id="{5CBC1834-304B-4A07-A353-092B2961AB8C}"/>
              </a:ext>
            </a:extLst>
          </p:cNvPr>
          <p:cNvSpPr/>
          <p:nvPr/>
        </p:nvSpPr>
        <p:spPr>
          <a:xfrm>
            <a:off x="9172574" y="1713598"/>
            <a:ext cx="2656887" cy="2660223"/>
          </a:xfrm>
          <a:prstGeom prst="roundRect">
            <a:avLst>
              <a:gd name="adj" fmla="val 5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latin typeface="Calibri" panose="020F0502020204030204"/>
              </a:rPr>
              <a:t>The Children and Young People’s Research </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14">
            <a:extLst>
              <a:ext uri="{FF2B5EF4-FFF2-40B4-BE49-F238E27FC236}">
                <a16:creationId xmlns:a16="http://schemas.microsoft.com/office/drawing/2014/main" id="{FD966234-6C72-44E4-A22F-3D39A9AFE020}"/>
              </a:ext>
            </a:extLst>
          </p:cNvPr>
          <p:cNvSpPr/>
          <p:nvPr/>
        </p:nvSpPr>
        <p:spPr>
          <a:xfrm>
            <a:off x="6145455" y="1780546"/>
            <a:ext cx="2656887" cy="2660223"/>
          </a:xfrm>
          <a:prstGeom prst="roundRect">
            <a:avLst>
              <a:gd name="adj" fmla="val 5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Work package </a:t>
            </a:r>
            <a:r>
              <a:rPr lang="en-GB" sz="2800" dirty="0">
                <a:solidFill>
                  <a:prstClr val="white"/>
                </a:solidFill>
                <a:latin typeface="Calibri" panose="020F0502020204030204"/>
              </a:rPr>
              <a:t>3: Public perceptions and expectations survey</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3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855E22-3DF9-482F-80B3-5E7AC77C8961}"/>
              </a:ext>
            </a:extLst>
          </p:cNvPr>
          <p:cNvSpPr txBox="1"/>
          <p:nvPr/>
        </p:nvSpPr>
        <p:spPr>
          <a:xfrm>
            <a:off x="316787" y="4636884"/>
            <a:ext cx="11558425" cy="584775"/>
          </a:xfrm>
          <a:prstGeom prst="rect">
            <a:avLst/>
          </a:prstGeom>
          <a:solidFill>
            <a:schemeClr val="tx2">
              <a:lumMod val="20000"/>
              <a:lumOff val="80000"/>
            </a:schemeClr>
          </a:solidFill>
        </p:spPr>
        <p:txBody>
          <a:bodyPr wrap="square" rtlCol="0">
            <a:spAutoFit/>
          </a:bodyPr>
          <a:lstStyle/>
          <a:p>
            <a:endParaRPr lang="en-GB" sz="3200" dirty="0">
              <a:solidFill>
                <a:schemeClr val="accent1">
                  <a:lumMod val="75000"/>
                </a:schemeClr>
              </a:solidFill>
            </a:endParaRPr>
          </a:p>
        </p:txBody>
      </p:sp>
      <p:sp>
        <p:nvSpPr>
          <p:cNvPr id="17" name="TextBox 16">
            <a:extLst>
              <a:ext uri="{FF2B5EF4-FFF2-40B4-BE49-F238E27FC236}">
                <a16:creationId xmlns:a16="http://schemas.microsoft.com/office/drawing/2014/main" id="{6B5928FF-4569-455B-8D88-86D15F3E4691}"/>
              </a:ext>
            </a:extLst>
          </p:cNvPr>
          <p:cNvSpPr txBox="1"/>
          <p:nvPr/>
        </p:nvSpPr>
        <p:spPr>
          <a:xfrm>
            <a:off x="474600" y="319715"/>
            <a:ext cx="10959420" cy="769441"/>
          </a:xfrm>
          <a:prstGeom prst="rect">
            <a:avLst/>
          </a:prstGeom>
          <a:noFill/>
        </p:spPr>
        <p:txBody>
          <a:bodyPr wrap="square">
            <a:spAutoFit/>
          </a:bodyPr>
          <a:lstStyle/>
          <a:p>
            <a:r>
              <a:rPr lang="en-GB" sz="4400" b="1" dirty="0">
                <a:latin typeface="Arial"/>
                <a:cs typeface="Arial"/>
              </a:rPr>
              <a:t>Why focus upon children? </a:t>
            </a:r>
            <a:endParaRPr lang="en-GB" sz="4400" dirty="0"/>
          </a:p>
        </p:txBody>
      </p:sp>
      <p:sp>
        <p:nvSpPr>
          <p:cNvPr id="21" name="TextBox 20">
            <a:extLst>
              <a:ext uri="{FF2B5EF4-FFF2-40B4-BE49-F238E27FC236}">
                <a16:creationId xmlns:a16="http://schemas.microsoft.com/office/drawing/2014/main" id="{C955945A-D548-4A8E-845D-B5D62274D03B}"/>
              </a:ext>
            </a:extLst>
          </p:cNvPr>
          <p:cNvSpPr txBox="1"/>
          <p:nvPr/>
        </p:nvSpPr>
        <p:spPr>
          <a:xfrm>
            <a:off x="193495" y="1189983"/>
            <a:ext cx="11700551" cy="584775"/>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effectLst/>
                <a:uLnTx/>
                <a:uFillTx/>
                <a:latin typeface="Calibri" panose="020F0502020204030204"/>
                <a:ea typeface="+mn-ea"/>
                <a:cs typeface="+mn-cs"/>
              </a:rPr>
              <a:t>Concerns over the increasing ‘datafication’ of children (</a:t>
            </a:r>
            <a:r>
              <a:rPr kumimoji="0" lang="en-GB" sz="3200" b="0" i="0" u="none" strike="noStrike" kern="1200" cap="none" spc="0" normalizeH="0" baseline="0" noProof="0" dirty="0" err="1">
                <a:ln>
                  <a:noFill/>
                </a:ln>
                <a:effectLst/>
                <a:uLnTx/>
                <a:uFillTx/>
                <a:latin typeface="Calibri" panose="020F0502020204030204"/>
                <a:ea typeface="+mn-ea"/>
                <a:cs typeface="+mn-cs"/>
              </a:rPr>
              <a:t>Barassi</a:t>
            </a:r>
            <a:r>
              <a:rPr kumimoji="0" lang="en-GB" sz="3200" b="0" i="0" u="none" strike="noStrike" kern="1200" cap="none" spc="0" normalizeH="0" baseline="0" noProof="0" dirty="0">
                <a:ln>
                  <a:noFill/>
                </a:ln>
                <a:effectLst/>
                <a:uLnTx/>
                <a:uFillTx/>
                <a:latin typeface="Calibri" panose="020F0502020204030204"/>
                <a:ea typeface="+mn-ea"/>
                <a:cs typeface="+mn-cs"/>
              </a:rPr>
              <a:t>, 2020) </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D230F5DD-C87D-40F1-845A-0B517963A925}"/>
              </a:ext>
            </a:extLst>
          </p:cNvPr>
          <p:cNvSpPr txBox="1"/>
          <p:nvPr/>
        </p:nvSpPr>
        <p:spPr>
          <a:xfrm>
            <a:off x="224318" y="2045200"/>
            <a:ext cx="11700551" cy="4524315"/>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effectLst/>
                <a:uLnTx/>
                <a:uFillTx/>
                <a:latin typeface="Calibri" panose="020F0502020204030204"/>
                <a:ea typeface="+mn-ea"/>
                <a:cs typeface="+mn-cs"/>
              </a:rPr>
              <a:t>A need to afford children a voice: Article 12 UNCRC: States Parties shall assure to the child who is capable of forming his/ her own views the right to express those views freely in matters affecting them, such views being given due weight in accordance with the age and maturity of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effectLst/>
              <a:uLnTx/>
              <a:uFillTx/>
              <a:latin typeface="Calibri" panose="020F0502020204030204"/>
              <a:ea typeface="+mn-ea"/>
              <a:cs typeface="+mn-cs"/>
            </a:endParaRPr>
          </a:p>
          <a:p>
            <a:pPr>
              <a:defRPr/>
            </a:pPr>
            <a:r>
              <a:rPr lang="en-GB" sz="3200" dirty="0"/>
              <a:t>BUT throughout the pandemic, children and young people have said they didn’t feel heard (Barnardo’s ‘Supporting the Hidden Victims of Covid-19’, 2021; #CovidUnder19 and many others)</a:t>
            </a:r>
            <a:endParaRPr kumimoji="0" 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545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241BC6-AE72-45E0-A12E-6C2AA9F2B36E}"/>
              </a:ext>
            </a:extLst>
          </p:cNvPr>
          <p:cNvSpPr txBox="1"/>
          <p:nvPr/>
        </p:nvSpPr>
        <p:spPr>
          <a:xfrm>
            <a:off x="1633680" y="-77363"/>
            <a:ext cx="7068621"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The research</a:t>
            </a:r>
          </a:p>
        </p:txBody>
      </p:sp>
      <p:sp>
        <p:nvSpPr>
          <p:cNvPr id="4" name="TextBox 3">
            <a:extLst>
              <a:ext uri="{FF2B5EF4-FFF2-40B4-BE49-F238E27FC236}">
                <a16:creationId xmlns:a16="http://schemas.microsoft.com/office/drawing/2014/main" id="{CF8C39B8-8526-4FCA-82AB-075C2F5E30D6}"/>
              </a:ext>
            </a:extLst>
          </p:cNvPr>
          <p:cNvSpPr txBox="1"/>
          <p:nvPr/>
        </p:nvSpPr>
        <p:spPr>
          <a:xfrm>
            <a:off x="136988" y="740418"/>
            <a:ext cx="11918023" cy="5693866"/>
          </a:xfrm>
          <a:prstGeom prst="rect">
            <a:avLst/>
          </a:prstGeom>
          <a:noFill/>
        </p:spPr>
        <p:txBody>
          <a:bodyPr wrap="square" rtlCol="0">
            <a:spAutoFit/>
          </a:bodyPr>
          <a:lstStyle/>
          <a:p>
            <a:pPr marL="457200" indent="-457200">
              <a:buFont typeface="Arial" panose="020B0604020202020204" pitchFamily="34" charset="0"/>
              <a:buChar char="•"/>
            </a:pPr>
            <a:r>
              <a:rPr lang="en-GB" sz="2800" b="1" dirty="0"/>
              <a:t>Are young people aware of how data (including their personal data) has been used during the pandemic and what views do they hold about its use</a:t>
            </a:r>
            <a:r>
              <a:rPr lang="en-GB" sz="2800" dirty="0"/>
              <a:t>?  </a:t>
            </a:r>
          </a:p>
          <a:p>
            <a:pPr marL="457200" indent="-457200">
              <a:buFont typeface="Arial" panose="020B0604020202020204" pitchFamily="34" charset="0"/>
              <a:buChar char="•"/>
            </a:pPr>
            <a:r>
              <a:rPr lang="en-GB" sz="2800" dirty="0"/>
              <a:t>Research conducted in July 2021 in conjunction with Investing in Children (</a:t>
            </a:r>
            <a:r>
              <a:rPr lang="en-GB" sz="2800" dirty="0">
                <a:hlinkClick r:id="rId3"/>
              </a:rPr>
              <a:t>http://investinginchildren.net/</a:t>
            </a:r>
            <a:r>
              <a:rPr lang="en-GB" sz="2800" dirty="0"/>
              <a:t>) – ‘</a:t>
            </a:r>
            <a:r>
              <a:rPr lang="en-GB" sz="2800" b="0" i="0" dirty="0">
                <a:solidFill>
                  <a:srgbClr val="111111"/>
                </a:solidFill>
                <a:effectLst/>
                <a:latin typeface="-apple-system"/>
              </a:rPr>
              <a:t>a children’s human rights organisation working in partnership with children and young people to exercise their rights and participate in decisions that affect them.’</a:t>
            </a:r>
          </a:p>
          <a:p>
            <a:pPr marL="457200" indent="-457200">
              <a:buFont typeface="Arial" panose="020B0604020202020204" pitchFamily="34" charset="0"/>
              <a:buChar char="•"/>
            </a:pPr>
            <a:r>
              <a:rPr lang="en-GB" sz="2800" b="0" i="0" dirty="0">
                <a:solidFill>
                  <a:srgbClr val="111111"/>
                </a:solidFill>
                <a:effectLst/>
                <a:latin typeface="-apple-system"/>
              </a:rPr>
              <a:t>Using a rights based approach, </a:t>
            </a:r>
            <a:r>
              <a:rPr lang="en-GB" sz="2800" b="0" i="0" dirty="0" err="1">
                <a:solidFill>
                  <a:srgbClr val="111111"/>
                </a:solidFill>
                <a:effectLst/>
                <a:latin typeface="-apple-system"/>
              </a:rPr>
              <a:t>IiC</a:t>
            </a:r>
            <a:r>
              <a:rPr lang="en-GB" sz="2800" b="0" i="0" dirty="0">
                <a:solidFill>
                  <a:srgbClr val="111111"/>
                </a:solidFill>
                <a:effectLst/>
                <a:latin typeface="-apple-system"/>
              </a:rPr>
              <a:t> creates spaces (agenda days), adult free events in which children and young people can come together to discuss issues. </a:t>
            </a:r>
            <a:r>
              <a:rPr lang="en-GB" sz="2800" dirty="0"/>
              <a:t>Young people (facilitators) work with a project worker at IIC to ensure they understand what the young people are being asked to discuss – the facilitators lead questioning, take notes and report upon the agenda day </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17 young people provided their views either through attendance at an ‘Agenda Day’ hosted by Investing in Children or via online survey</a:t>
            </a:r>
            <a:endParaRPr lang="en-GB" sz="2800" b="0" i="0" dirty="0">
              <a:solidFill>
                <a:srgbClr val="111111"/>
              </a:solidFill>
              <a:effectLst/>
              <a:latin typeface="-apple-system"/>
            </a:endParaRPr>
          </a:p>
        </p:txBody>
      </p:sp>
    </p:spTree>
    <p:extLst>
      <p:ext uri="{BB962C8B-B14F-4D97-AF65-F5344CB8AC3E}">
        <p14:creationId xmlns:p14="http://schemas.microsoft.com/office/powerpoint/2010/main" val="382659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241BC6-AE72-45E0-A12E-6C2AA9F2B36E}"/>
              </a:ext>
            </a:extLst>
          </p:cNvPr>
          <p:cNvSpPr txBox="1"/>
          <p:nvPr/>
        </p:nvSpPr>
        <p:spPr>
          <a:xfrm>
            <a:off x="2506895" y="72394"/>
            <a:ext cx="8927126"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Research limitations</a:t>
            </a:r>
          </a:p>
        </p:txBody>
      </p:sp>
      <p:sp>
        <p:nvSpPr>
          <p:cNvPr id="11" name="TextBox 10">
            <a:extLst>
              <a:ext uri="{FF2B5EF4-FFF2-40B4-BE49-F238E27FC236}">
                <a16:creationId xmlns:a16="http://schemas.microsoft.com/office/drawing/2014/main" id="{B70BA39F-C18D-494A-B2B5-F4BEED540F9F}"/>
              </a:ext>
            </a:extLst>
          </p:cNvPr>
          <p:cNvSpPr txBox="1"/>
          <p:nvPr/>
        </p:nvSpPr>
        <p:spPr>
          <a:xfrm>
            <a:off x="757980" y="1028797"/>
            <a:ext cx="10989836" cy="5262979"/>
          </a:xfrm>
          <a:prstGeom prst="rect">
            <a:avLst/>
          </a:prstGeom>
          <a:solidFill>
            <a:schemeClr val="tx2">
              <a:lumMod val="20000"/>
              <a:lumOff val="80000"/>
            </a:schemeClr>
          </a:solid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panose="020F0502020204030204"/>
              </a:rPr>
              <a:t>Recruitment to the agenda day via Investing in Children’s mailing list and Twitter account @InvestChildren –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Small number of participants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Survey responses provided by individuals, Agenda report provided </a:t>
            </a:r>
            <a:r>
              <a:rPr lang="en-GB" sz="2800" dirty="0">
                <a:solidFill>
                  <a:prstClr val="black"/>
                </a:solidFill>
                <a:latin typeface="Calibri" panose="020F0502020204030204"/>
              </a:rPr>
              <a:t>comments from ‘the group’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panose="020F0502020204030204"/>
              </a:rPr>
              <a:t>Agenda day covered two of three scenarios, survey respondents answered questions on all three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latin typeface="Calibri" panose="020F0502020204030204"/>
              </a:rPr>
              <a:t>Agenda day allowed for discussion and exploration of ideas – respondents to the online survey provided written answers to questions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NONETHELESS PROVIDES INSIGHTS INTO CHILDREN’S VIEWS AND </a:t>
            </a:r>
            <a:r>
              <a:rPr lang="en-GB" sz="2800" dirty="0">
                <a:solidFill>
                  <a:prstClr val="black"/>
                </a:solidFill>
                <a:latin typeface="Calibri" panose="020F0502020204030204"/>
              </a:rPr>
              <a:t>HIGHLIGHT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 A</a:t>
            </a:r>
            <a:r>
              <a:rPr lang="en-GB" sz="2800" dirty="0">
                <a:solidFill>
                  <a:prstClr val="black"/>
                </a:solidFill>
                <a:latin typeface="Calibri" panose="020F0502020204030204"/>
              </a:rPr>
              <a:t> POTENTIAL NEED FOR FURTHER WORK IN THIS AREA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6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838200" y="-71844"/>
            <a:ext cx="10515600" cy="1318018"/>
          </a:xfrm>
        </p:spPr>
        <p:txBody>
          <a:bodyPr/>
          <a:lstStyle/>
          <a:p>
            <a:r>
              <a:rPr lang="en-GB" b="1" dirty="0">
                <a:latin typeface="Arial"/>
                <a:cs typeface="Arial"/>
              </a:rPr>
              <a:t>The brief to </a:t>
            </a:r>
            <a:r>
              <a:rPr lang="en-GB" b="1" dirty="0" err="1">
                <a:latin typeface="Arial"/>
                <a:cs typeface="Arial"/>
              </a:rPr>
              <a:t>IiC</a:t>
            </a:r>
            <a:endParaRPr lang="en-GB" b="1" dirty="0">
              <a:latin typeface="Arial"/>
              <a:cs typeface="Arial"/>
            </a:endParaRPr>
          </a:p>
        </p:txBody>
      </p:sp>
      <p:sp>
        <p:nvSpPr>
          <p:cNvPr id="5" name="Content Placeholder 4">
            <a:extLst>
              <a:ext uri="{FF2B5EF4-FFF2-40B4-BE49-F238E27FC236}">
                <a16:creationId xmlns:a16="http://schemas.microsoft.com/office/drawing/2014/main" id="{F01E1735-1040-4963-A173-4F76102978B9}"/>
              </a:ext>
            </a:extLst>
          </p:cNvPr>
          <p:cNvSpPr>
            <a:spLocks noGrp="1"/>
          </p:cNvSpPr>
          <p:nvPr>
            <p:ph idx="1"/>
          </p:nvPr>
        </p:nvSpPr>
        <p:spPr>
          <a:xfrm>
            <a:off x="250854" y="1060057"/>
            <a:ext cx="11652530" cy="4308859"/>
          </a:xfrm>
        </p:spPr>
        <p:txBody>
          <a:bodyPr vert="horz" lIns="91440" tIns="45720" rIns="91440" bIns="45720" rtlCol="0" anchor="t">
            <a:normAutofit fontScale="25000" lnSpcReduction="20000"/>
          </a:bodyPr>
          <a:lstStyle/>
          <a:p>
            <a:pPr>
              <a:lnSpc>
                <a:spcPct val="120000"/>
              </a:lnSpc>
            </a:pPr>
            <a:r>
              <a:rPr lang="en-GB" sz="11200" b="1" dirty="0">
                <a:effectLst>
                  <a:outerShdw blurRad="50800" dist="38100" dir="8100000" algn="tr" rotWithShape="0">
                    <a:prstClr val="black">
                      <a:alpha val="40000"/>
                    </a:prstClr>
                  </a:outerShdw>
                </a:effectLst>
                <a:latin typeface="Arial"/>
                <a:cs typeface="Calibri"/>
              </a:rPr>
              <a:t>What do young people know about how data has been used in response to the pandemic, how did they gain that information, and do they believe they were provided with enough information?</a:t>
            </a:r>
            <a:br>
              <a:rPr lang="en-GB" sz="11200" b="1" dirty="0">
                <a:effectLst>
                  <a:outerShdw blurRad="50800" dist="38100" dir="8100000" algn="tr" rotWithShape="0">
                    <a:prstClr val="black">
                      <a:alpha val="40000"/>
                    </a:prstClr>
                  </a:outerShdw>
                </a:effectLst>
                <a:latin typeface="Arial"/>
                <a:cs typeface="Calibri"/>
              </a:rPr>
            </a:br>
            <a:endParaRPr lang="en-GB" sz="11200" b="1" dirty="0">
              <a:effectLst>
                <a:outerShdw blurRad="50800" dist="38100" dir="8100000" algn="tr" rotWithShape="0">
                  <a:prstClr val="black">
                    <a:alpha val="40000"/>
                  </a:prstClr>
                </a:outerShdw>
              </a:effectLst>
              <a:latin typeface="Arial"/>
              <a:cs typeface="Calibri"/>
            </a:endParaRPr>
          </a:p>
          <a:p>
            <a:pPr>
              <a:lnSpc>
                <a:spcPct val="120000"/>
              </a:lnSpc>
            </a:pPr>
            <a:r>
              <a:rPr lang="en-GB" sz="11200" b="1" dirty="0">
                <a:effectLst>
                  <a:outerShdw blurRad="50800" dist="38100" dir="8100000" algn="tr" rotWithShape="0">
                    <a:prstClr val="black">
                      <a:alpha val="40000"/>
                    </a:prstClr>
                  </a:outerShdw>
                </a:effectLst>
                <a:latin typeface="Arial"/>
                <a:cs typeface="Calibri"/>
              </a:rPr>
              <a:t>What views do young people hold about the use of </a:t>
            </a:r>
            <a:r>
              <a:rPr lang="en-GB" sz="11200" b="1" i="1" dirty="0">
                <a:effectLst>
                  <a:outerShdw blurRad="50800" dist="38100" dir="8100000" algn="tr" rotWithShape="0">
                    <a:prstClr val="black">
                      <a:alpha val="40000"/>
                    </a:prstClr>
                  </a:outerShdw>
                </a:effectLst>
                <a:latin typeface="Arial"/>
                <a:cs typeface="Calibri"/>
              </a:rPr>
              <a:t>their</a:t>
            </a:r>
            <a:r>
              <a:rPr lang="en-GB" sz="11200" b="1" dirty="0">
                <a:effectLst>
                  <a:outerShdw blurRad="50800" dist="38100" dir="8100000" algn="tr" rotWithShape="0">
                    <a:prstClr val="black">
                      <a:alpha val="40000"/>
                    </a:prstClr>
                  </a:outerShdw>
                </a:effectLst>
                <a:latin typeface="Arial"/>
                <a:cs typeface="Calibri"/>
              </a:rPr>
              <a:t> data in the context of:</a:t>
            </a:r>
          </a:p>
          <a:p>
            <a:pPr lvl="1">
              <a:lnSpc>
                <a:spcPct val="120000"/>
              </a:lnSpc>
            </a:pPr>
            <a:r>
              <a:rPr lang="en-GB" sz="11200" b="1" dirty="0">
                <a:effectLst>
                  <a:outerShdw blurRad="50800" dist="38100" dir="8100000" algn="tr" rotWithShape="0">
                    <a:prstClr val="black">
                      <a:alpha val="40000"/>
                    </a:prstClr>
                  </a:outerShdw>
                </a:effectLst>
                <a:latin typeface="Arial"/>
                <a:cs typeface="Calibri"/>
              </a:rPr>
              <a:t>Waste water testing</a:t>
            </a:r>
          </a:p>
          <a:p>
            <a:pPr lvl="1">
              <a:lnSpc>
                <a:spcPct val="120000"/>
              </a:lnSpc>
            </a:pPr>
            <a:r>
              <a:rPr lang="en-GB" sz="11200" b="1" dirty="0">
                <a:effectLst>
                  <a:outerShdw blurRad="50800" dist="38100" dir="8100000" algn="tr" rotWithShape="0">
                    <a:prstClr val="black">
                      <a:alpha val="40000"/>
                    </a:prstClr>
                  </a:outerShdw>
                </a:effectLst>
                <a:latin typeface="Arial"/>
                <a:cs typeface="Calibri"/>
              </a:rPr>
              <a:t>Self-isolation and the monitoring of self-isolation</a:t>
            </a:r>
          </a:p>
          <a:p>
            <a:pPr lvl="1">
              <a:lnSpc>
                <a:spcPct val="120000"/>
              </a:lnSpc>
            </a:pPr>
            <a:r>
              <a:rPr lang="en-GB" sz="11200" b="1" dirty="0">
                <a:effectLst>
                  <a:outerShdw blurRad="50800" dist="38100" dir="8100000" algn="tr" rotWithShape="0">
                    <a:prstClr val="black">
                      <a:alpha val="40000"/>
                    </a:prstClr>
                  </a:outerShdw>
                </a:effectLst>
                <a:latin typeface="Arial"/>
                <a:cs typeface="Calibri"/>
              </a:rPr>
              <a:t>Use of algorithms to determine GCSE and A level grades?</a:t>
            </a:r>
            <a:br>
              <a:rPr lang="en-GB" sz="11200" b="1" dirty="0">
                <a:effectLst>
                  <a:outerShdw blurRad="50800" dist="38100" dir="8100000" algn="tr" rotWithShape="0">
                    <a:prstClr val="black">
                      <a:alpha val="40000"/>
                    </a:prstClr>
                  </a:outerShdw>
                </a:effectLst>
                <a:latin typeface="Arial"/>
                <a:cs typeface="Calibri"/>
              </a:rPr>
            </a:br>
            <a:endParaRPr lang="en-GB" sz="11200" b="1" dirty="0">
              <a:effectLst>
                <a:outerShdw blurRad="50800" dist="38100" dir="8100000" algn="tr" rotWithShape="0">
                  <a:prstClr val="black">
                    <a:alpha val="40000"/>
                  </a:prstClr>
                </a:outerShdw>
              </a:effectLst>
              <a:latin typeface="Arial"/>
              <a:cs typeface="Calibri"/>
            </a:endParaRPr>
          </a:p>
          <a:p>
            <a:pPr>
              <a:lnSpc>
                <a:spcPct val="120000"/>
              </a:lnSpc>
            </a:pPr>
            <a:r>
              <a:rPr lang="en-GB" sz="11200" b="1" dirty="0">
                <a:effectLst>
                  <a:outerShdw blurRad="50800" dist="38100" dir="8100000" algn="tr" rotWithShape="0">
                    <a:prstClr val="black">
                      <a:alpha val="40000"/>
                    </a:prstClr>
                  </a:outerShdw>
                </a:effectLst>
                <a:latin typeface="Arial"/>
                <a:cs typeface="Calibri"/>
              </a:rPr>
              <a:t>Do they consider that young people have been considered enough when Government has been making decisions?</a:t>
            </a:r>
          </a:p>
          <a:p>
            <a:pPr marL="0" indent="0">
              <a:buNone/>
            </a:pPr>
            <a:endParaRPr lang="en-GB" b="1" dirty="0">
              <a:effectLst>
                <a:outerShdw blurRad="50800" dist="38100" dir="8100000" algn="tr" rotWithShape="0">
                  <a:prstClr val="black">
                    <a:alpha val="40000"/>
                  </a:prstClr>
                </a:outerShdw>
              </a:effectLst>
              <a:latin typeface="Arial"/>
              <a:cs typeface="Calibri"/>
            </a:endParaRPr>
          </a:p>
        </p:txBody>
      </p:sp>
    </p:spTree>
    <p:extLst>
      <p:ext uri="{BB962C8B-B14F-4D97-AF65-F5344CB8AC3E}">
        <p14:creationId xmlns:p14="http://schemas.microsoft.com/office/powerpoint/2010/main" val="257283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649195" y="173979"/>
            <a:ext cx="10893610" cy="957260"/>
          </a:xfrm>
        </p:spPr>
        <p:txBody>
          <a:bodyPr>
            <a:noAutofit/>
          </a:bodyPr>
          <a:lstStyle/>
          <a:p>
            <a:r>
              <a:rPr lang="en-GB" sz="4000" b="1" dirty="0">
                <a:latin typeface="Arial" panose="020B0604020202020204" pitchFamily="34" charset="0"/>
                <a:cs typeface="Arial" panose="020B0604020202020204" pitchFamily="34" charset="0"/>
              </a:rPr>
              <a:t>Young people’s awareness of data-driven decision-making</a:t>
            </a:r>
          </a:p>
        </p:txBody>
      </p:sp>
      <p:sp>
        <p:nvSpPr>
          <p:cNvPr id="5" name="Content Placeholder 4">
            <a:extLst>
              <a:ext uri="{FF2B5EF4-FFF2-40B4-BE49-F238E27FC236}">
                <a16:creationId xmlns:a16="http://schemas.microsoft.com/office/drawing/2014/main" id="{F01E1735-1040-4963-A173-4F76102978B9}"/>
              </a:ext>
            </a:extLst>
          </p:cNvPr>
          <p:cNvSpPr>
            <a:spLocks noGrp="1"/>
          </p:cNvSpPr>
          <p:nvPr>
            <p:ph idx="1"/>
          </p:nvPr>
        </p:nvSpPr>
        <p:spPr>
          <a:xfrm>
            <a:off x="339048" y="1294726"/>
            <a:ext cx="11852952" cy="5389295"/>
          </a:xfrm>
        </p:spPr>
        <p:txBody>
          <a:bodyPr>
            <a:noAutofit/>
          </a:bodyPr>
          <a:lstStyle/>
          <a:p>
            <a:pPr marL="342900" lvl="0"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Y</a:t>
            </a:r>
            <a:r>
              <a:rPr lang="en-GB" dirty="0">
                <a:effectLst/>
                <a:ea typeface="Calibri" panose="020F0502020204030204" pitchFamily="34" charset="0"/>
                <a:cs typeface="Calibri" panose="020F0502020204030204" pitchFamily="34" charset="0"/>
              </a:rPr>
              <a:t>oung people are aware of many of the Government’s strategies for responding to the pandemic; social distancing, mandatory wearing of masks, vaccinations, the tiered travel system, test and trace, the NHS Covid app and self-isolation requirements; monitoring of data relating to infection, hospitalisation and mortality rates; wastewater analysis, use of algorithms to determine grades instead of exams.</a:t>
            </a:r>
          </a:p>
          <a:p>
            <a:pPr marL="342900" indent="-342900">
              <a:lnSpc>
                <a:spcPct val="107000"/>
              </a:lnSpc>
              <a:buFont typeface="Symbol" panose="05050102010706020507" pitchFamily="18" charset="2"/>
              <a:buChar char=""/>
            </a:pPr>
            <a:r>
              <a:rPr lang="en-GB" dirty="0">
                <a:ea typeface="Calibri" panose="020F0502020204030204" pitchFamily="34" charset="0"/>
                <a:cs typeface="Calibri" panose="020F0502020204030204" pitchFamily="34" charset="0"/>
              </a:rPr>
              <a:t>Young people obtained information from social media, schools, family and friends, televised and printed news.</a:t>
            </a:r>
          </a:p>
          <a:p>
            <a:pPr marL="342900" indent="-342900">
              <a:lnSpc>
                <a:spcPct val="107000"/>
              </a:lnSpc>
              <a:buFont typeface="Symbol" panose="05050102010706020507" pitchFamily="18" charset="2"/>
              <a:buChar char=""/>
            </a:pPr>
            <a:r>
              <a:rPr lang="en-GB" dirty="0">
                <a:effectLst/>
                <a:ea typeface="Calibri" panose="020F0502020204030204" pitchFamily="34" charset="0"/>
                <a:cs typeface="Calibri" panose="020F0502020204030204" pitchFamily="34" charset="0"/>
              </a:rPr>
              <a:t>‘The government has not used their website effectively as it was very difficult to read and understand. The young people were rather critical of the government website as it was difficult to navigate’ (Agenda day report)</a:t>
            </a:r>
            <a:endParaRPr lang="en-GB" dirty="0">
              <a:effectLst/>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08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649195" y="0"/>
            <a:ext cx="10893610" cy="1634273"/>
          </a:xfrm>
        </p:spPr>
        <p:txBody>
          <a:bodyPr>
            <a:normAutofit/>
          </a:bodyPr>
          <a:lstStyle/>
          <a:p>
            <a:r>
              <a:rPr lang="en-GB" sz="4000" b="1" dirty="0">
                <a:effectLst>
                  <a:outerShdw blurRad="50800" dist="38100" dir="8100000" algn="tr" rotWithShape="0">
                    <a:prstClr val="black">
                      <a:alpha val="40000"/>
                    </a:prstClr>
                  </a:outerShdw>
                </a:effectLst>
                <a:latin typeface="Arial"/>
                <a:cs typeface="Calibri"/>
              </a:rPr>
              <a:t>Young people’s views about the testing of wastewater to identify Covid hotspots</a:t>
            </a:r>
            <a:endParaRPr lang="en-GB" sz="4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01E1735-1040-4963-A173-4F76102978B9}"/>
              </a:ext>
            </a:extLst>
          </p:cNvPr>
          <p:cNvSpPr>
            <a:spLocks noGrp="1"/>
          </p:cNvSpPr>
          <p:nvPr>
            <p:ph idx="1"/>
          </p:nvPr>
        </p:nvSpPr>
        <p:spPr>
          <a:xfrm>
            <a:off x="439947" y="1468705"/>
            <a:ext cx="11633233" cy="5389295"/>
          </a:xfrm>
        </p:spPr>
        <p:txBody>
          <a:bodyPr>
            <a:noAutofit/>
          </a:bodyPr>
          <a:lstStyle/>
          <a:p>
            <a:pPr marL="34290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The young people held varied views about the merits of wastewater testing. Those attending the agenda day considered it a good way of identifying Covid hotspots, and whilst viewing it as ‘a little invasive’ saw it as ‘for the greater good.’ Those responding to the survey were split, six thought it acceptable, two were unsure, four disliked the idea, one considering consent should be obtained.</a:t>
            </a:r>
          </a:p>
          <a:p>
            <a:pPr marL="34290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Young people agreed to the sharing of data gleaned from waste-water testing for the public good but disagreed about who information should be shared with. Agenda day participants expressed concern that ‘the police had no business in knowing this information as they couldn’t see what they would do in protecting the public with this information.’</a:t>
            </a:r>
          </a:p>
          <a:p>
            <a:pPr marL="342900" indent="-34290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49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l="-29000" r="-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46D-2089-47A8-A374-355E42A4F904}"/>
              </a:ext>
            </a:extLst>
          </p:cNvPr>
          <p:cNvSpPr>
            <a:spLocks noGrp="1"/>
          </p:cNvSpPr>
          <p:nvPr>
            <p:ph type="title"/>
          </p:nvPr>
        </p:nvSpPr>
        <p:spPr>
          <a:xfrm>
            <a:off x="288758" y="0"/>
            <a:ext cx="11784422" cy="1634273"/>
          </a:xfrm>
        </p:spPr>
        <p:txBody>
          <a:bodyPr>
            <a:normAutofit/>
          </a:bodyPr>
          <a:lstStyle/>
          <a:p>
            <a:r>
              <a:rPr lang="en-GB" sz="4000" b="1" dirty="0">
                <a:effectLst>
                  <a:outerShdw blurRad="50800" dist="38100" dir="8100000" algn="tr" rotWithShape="0">
                    <a:prstClr val="black">
                      <a:alpha val="40000"/>
                    </a:prstClr>
                  </a:outerShdw>
                </a:effectLst>
                <a:latin typeface="Arial"/>
                <a:cs typeface="Calibri"/>
              </a:rPr>
              <a:t>Young people’s views about data being used by the police to monitor self-isolation compliance</a:t>
            </a:r>
            <a:endParaRPr lang="en-GB" sz="4000" b="1"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01E1735-1040-4963-A173-4F76102978B9}"/>
              </a:ext>
            </a:extLst>
          </p:cNvPr>
          <p:cNvSpPr>
            <a:spLocks noGrp="1"/>
          </p:cNvSpPr>
          <p:nvPr>
            <p:ph idx="1"/>
          </p:nvPr>
        </p:nvSpPr>
        <p:spPr>
          <a:xfrm>
            <a:off x="118821" y="1468705"/>
            <a:ext cx="11954360" cy="5389295"/>
          </a:xfrm>
        </p:spPr>
        <p:txBody>
          <a:bodyPr>
            <a:noAutofit/>
          </a:bodyPr>
          <a:lstStyle/>
          <a:p>
            <a:pPr marL="34290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The agenda day participants did not offer views on this topic.  </a:t>
            </a:r>
          </a:p>
          <a:p>
            <a:pPr marL="34290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When asked how they would feel generally about such information being shared with the police survey respondents’ views were split.  Five considered it acceptable for the police to be given names and addresses of people who have been asked to self-isolate; four were unsure; three disagreed </a:t>
            </a:r>
          </a:p>
          <a:p>
            <a:pPr marL="34290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Concerns were again expressed about the police, their biases, or corruption and the negative impact on poorer families.</a:t>
            </a:r>
            <a:r>
              <a:rPr lang="en-GB" sz="2800" dirty="0">
                <a:latin typeface="Calibri" panose="020F0502020204030204" pitchFamily="34" charset="0"/>
                <a:ea typeface="Calibri" panose="020F0502020204030204" pitchFamily="34" charset="0"/>
                <a:cs typeface="Calibri" panose="020F0502020204030204" pitchFamily="34" charset="0"/>
              </a:rPr>
              <a:t> </a:t>
            </a:r>
          </a:p>
          <a:p>
            <a:pPr marL="342900" indent="-342900">
              <a:lnSpc>
                <a:spcPct val="107000"/>
              </a:lnSpc>
              <a:buFont typeface="Symbol" panose="05050102010706020507" pitchFamily="18" charset="2"/>
              <a:buChar char=""/>
            </a:pPr>
            <a:r>
              <a:rPr lang="en-GB" sz="2800" dirty="0">
                <a:latin typeface="Calibri" panose="020F0502020204030204" pitchFamily="34" charset="0"/>
                <a:ea typeface="Calibri" panose="020F0502020204030204" pitchFamily="34" charset="0"/>
                <a:cs typeface="Calibri" panose="020F0502020204030204" pitchFamily="34" charset="0"/>
              </a:rPr>
              <a:t>Interestingly when asked explicitly how they would feel if THEIR family was monitored 8/12 survey respondents said they would not their family to be monitored</a:t>
            </a:r>
          </a:p>
          <a:p>
            <a:pPr marL="342900" indent="-342900">
              <a:lnSpc>
                <a:spcPct val="107000"/>
              </a:lnSpc>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732513"/>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8b1634da-3a80-402a-9386-74a444616358" xsi:nil="true"/>
    <IsNotebookLocked xmlns="8b1634da-3a80-402a-9386-74a444616358" xsi:nil="true"/>
    <Math_Settings xmlns="8b1634da-3a80-402a-9386-74a444616358" xsi:nil="true"/>
    <FolderType xmlns="8b1634da-3a80-402a-9386-74a444616358" xsi:nil="true"/>
    <Owner xmlns="8b1634da-3a80-402a-9386-74a444616358">
      <UserInfo>
        <DisplayName/>
        <AccountId xsi:nil="true"/>
        <AccountType/>
      </UserInfo>
    </Owner>
    <Students xmlns="8b1634da-3a80-402a-9386-74a444616358">
      <UserInfo>
        <DisplayName/>
        <AccountId xsi:nil="true"/>
        <AccountType/>
      </UserInfo>
    </Students>
    <AppVersion xmlns="8b1634da-3a80-402a-9386-74a444616358" xsi:nil="true"/>
    <Is_Collaboration_Space_Locked xmlns="8b1634da-3a80-402a-9386-74a444616358" xsi:nil="true"/>
    <NotebookType xmlns="8b1634da-3a80-402a-9386-74a444616358" xsi:nil="true"/>
    <Teachers xmlns="8b1634da-3a80-402a-9386-74a444616358">
      <UserInfo>
        <DisplayName/>
        <AccountId xsi:nil="true"/>
        <AccountType/>
      </UserInfo>
    </Teachers>
    <Student_Groups xmlns="8b1634da-3a80-402a-9386-74a444616358">
      <UserInfo>
        <DisplayName/>
        <AccountId xsi:nil="true"/>
        <AccountType/>
      </UserInfo>
    </Student_Groups>
    <LMS_Mappings xmlns="8b1634da-3a80-402a-9386-74a444616358" xsi:nil="true"/>
    <Invited_Students xmlns="8b1634da-3a80-402a-9386-74a444616358" xsi:nil="true"/>
    <Teams_Channel_Section_Location xmlns="8b1634da-3a80-402a-9386-74a444616358" xsi:nil="true"/>
    <Self_Registration_Enabled xmlns="8b1634da-3a80-402a-9386-74a444616358" xsi:nil="true"/>
    <Has_Teacher_Only_SectionGroup xmlns="8b1634da-3a80-402a-9386-74a444616358" xsi:nil="true"/>
    <CultureName xmlns="8b1634da-3a80-402a-9386-74a444616358" xsi:nil="true"/>
    <Distribution_Groups xmlns="8b1634da-3a80-402a-9386-74a444616358" xsi:nil="true"/>
    <TeamsChannelId xmlns="8b1634da-3a80-402a-9386-74a444616358" xsi:nil="true"/>
    <DefaultSectionNames xmlns="8b1634da-3a80-402a-9386-74a444616358" xsi:nil="true"/>
    <Templates xmlns="8b1634da-3a80-402a-9386-74a4446163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AC50D374D8274F9AD011681E39EE2C" ma:contentTypeVersion="34" ma:contentTypeDescription="Create a new document." ma:contentTypeScope="" ma:versionID="349bb7fd1968fbb225218ff6bc06a4e5">
  <xsd:schema xmlns:xsd="http://www.w3.org/2001/XMLSchema" xmlns:xs="http://www.w3.org/2001/XMLSchema" xmlns:p="http://schemas.microsoft.com/office/2006/metadata/properties" xmlns:ns3="8b1634da-3a80-402a-9386-74a444616358" xmlns:ns4="002e52bf-a84f-4c5a-a49c-f52d6034ab5f" targetNamespace="http://schemas.microsoft.com/office/2006/metadata/properties" ma:root="true" ma:fieldsID="09fa395b6f8058dfe09c243bdadea544" ns3:_="" ns4:_="">
    <xsd:import namespace="8b1634da-3a80-402a-9386-74a444616358"/>
    <xsd:import namespace="002e52bf-a84f-4c5a-a49c-f52d6034ab5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1634da-3a80-402a-9386-74a444616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2e52bf-a84f-4c5a-a49c-f52d6034ab5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23511-7220-42C8-AAFE-EA9AF8D169DE}">
  <ds:schemaRefs>
    <ds:schemaRef ds:uri="http://schemas.microsoft.com/sharepoint/v3/contenttype/forms"/>
  </ds:schemaRefs>
</ds:datastoreItem>
</file>

<file path=customXml/itemProps2.xml><?xml version="1.0" encoding="utf-8"?>
<ds:datastoreItem xmlns:ds="http://schemas.openxmlformats.org/officeDocument/2006/customXml" ds:itemID="{4D7B3BE0-DCE2-4D3F-B677-7D6939135837}">
  <ds:schemaRefs>
    <ds:schemaRef ds:uri="http://purl.org/dc/terms/"/>
    <ds:schemaRef ds:uri="8b1634da-3a80-402a-9386-74a44461635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02e52bf-a84f-4c5a-a49c-f52d6034ab5f"/>
    <ds:schemaRef ds:uri="http://www.w3.org/XML/1998/namespace"/>
  </ds:schemaRefs>
</ds:datastoreItem>
</file>

<file path=customXml/itemProps3.xml><?xml version="1.0" encoding="utf-8"?>
<ds:datastoreItem xmlns:ds="http://schemas.openxmlformats.org/officeDocument/2006/customXml" ds:itemID="{96A92826-60C0-4012-AD3B-44941E0DA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1634da-3a80-402a-9386-74a444616358"/>
    <ds:schemaRef ds:uri="002e52bf-a84f-4c5a-a49c-f52d6034a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13190</TotalTime>
  <Words>1743</Words>
  <Application>Microsoft Office PowerPoint</Application>
  <PresentationFormat>Widescreen</PresentationFormat>
  <Paragraphs>97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Arial Black</vt:lpstr>
      <vt:lpstr>Calibri</vt:lpstr>
      <vt:lpstr>Calibri Light</vt:lpstr>
      <vt:lpstr>Symbol</vt:lpstr>
      <vt:lpstr>Office Theme</vt:lpstr>
      <vt:lpstr> Young people’s views about the Government’s use of their data in response to Covid-19  Dr Claire Bessant, Northumbria Law School</vt:lpstr>
      <vt:lpstr>PowerPoint Presentation</vt:lpstr>
      <vt:lpstr>PowerPoint Presentation</vt:lpstr>
      <vt:lpstr>PowerPoint Presentation</vt:lpstr>
      <vt:lpstr>PowerPoint Presentation</vt:lpstr>
      <vt:lpstr>The brief to IiC</vt:lpstr>
      <vt:lpstr>Young people’s awareness of data-driven decision-making</vt:lpstr>
      <vt:lpstr>Young people’s views about the testing of wastewater to identify Covid hotspots</vt:lpstr>
      <vt:lpstr>Young people’s views about data being used by the police to monitor self-isolation compliance</vt:lpstr>
      <vt:lpstr>Young people’s views about the use of algorithms to determine exam grades</vt:lpstr>
      <vt:lpstr>PowerPoint Presentation</vt:lpstr>
      <vt:lpstr>A failure to respect children’s rights?</vt:lpstr>
      <vt:lpstr>A need for greater Governmental engagement with young people</vt:lpstr>
      <vt:lpstr>A need for further academic 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Allsopp</dc:creator>
  <cp:lastModifiedBy>Claire andPaul</cp:lastModifiedBy>
  <cp:revision>94</cp:revision>
  <cp:lastPrinted>2021-11-18T17:38:48Z</cp:lastPrinted>
  <dcterms:created xsi:type="dcterms:W3CDTF">2021-03-19T08:39:03Z</dcterms:created>
  <dcterms:modified xsi:type="dcterms:W3CDTF">2021-11-19T13:16:46Z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0x0101002BAC50D374D8274F9AD011681E39EE2C</vt:lpwstr>
  </property>
</Properties>
</file>