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324" r:id="rId4"/>
    <p:sldId id="302" r:id="rId5"/>
    <p:sldId id="306" r:id="rId6"/>
    <p:sldId id="309" r:id="rId7"/>
    <p:sldId id="312" r:id="rId8"/>
    <p:sldId id="315" r:id="rId9"/>
    <p:sldId id="316" r:id="rId10"/>
    <p:sldId id="321" r:id="rId11"/>
    <p:sldId id="322" r:id="rId12"/>
    <p:sldId id="323" r:id="rId13"/>
    <p:sldId id="325" r:id="rId14"/>
    <p:sldId id="320"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6D19"/>
    <a:srgbClr val="0FE31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5" autoAdjust="0"/>
    <p:restoredTop sz="74118" autoAdjust="0"/>
  </p:normalViewPr>
  <p:slideViewPr>
    <p:cSldViewPr>
      <p:cViewPr varScale="1">
        <p:scale>
          <a:sx n="122" d="100"/>
          <a:sy n="122" d="100"/>
        </p:scale>
        <p:origin x="-13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2" d="100"/>
          <a:sy n="92" d="100"/>
        </p:scale>
        <p:origin x="-373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0FFA24-0BB6-4D41-9B6D-0555793F4B85}" type="datetimeFigureOut">
              <a:rPr lang="en-US" smtClean="0"/>
              <a:pPr/>
              <a:t>5/11/2011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E4A7C4-73AD-413C-9EE0-E098B543599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14750" cy="2786063"/>
          </a:xfrm>
        </p:spPr>
      </p:sp>
      <p:sp>
        <p:nvSpPr>
          <p:cNvPr id="3" name="Notes Placeholder 2"/>
          <p:cNvSpPr>
            <a:spLocks noGrp="1"/>
          </p:cNvSpPr>
          <p:nvPr>
            <p:ph type="body" idx="1"/>
          </p:nvPr>
        </p:nvSpPr>
        <p:spPr>
          <a:xfrm>
            <a:off x="714356" y="3786182"/>
            <a:ext cx="5486400" cy="4786346"/>
          </a:xfrm>
        </p:spPr>
        <p:txBody>
          <a:bodyPr>
            <a:normAutofit fontScale="92500" lnSpcReduction="20000"/>
          </a:bodyPr>
          <a:lstStyle/>
          <a:p>
            <a:r>
              <a:rPr lang="en-GB" sz="1200" kern="1200" dirty="0" smtClean="0">
                <a:solidFill>
                  <a:schemeClr val="tx1"/>
                </a:solidFill>
                <a:latin typeface="+mn-lt"/>
                <a:ea typeface="+mn-ea"/>
                <a:cs typeface="+mn-cs"/>
              </a:rPr>
              <a:t>But one interesting claim made by John </a:t>
            </a:r>
            <a:r>
              <a:rPr lang="en-GB" sz="1200" kern="1200" dirty="0" err="1" smtClean="0">
                <a:solidFill>
                  <a:schemeClr val="tx1"/>
                </a:solidFill>
                <a:latin typeface="+mn-lt"/>
                <a:ea typeface="+mn-ea"/>
                <a:cs typeface="+mn-cs"/>
              </a:rPr>
              <a:t>McVay</a:t>
            </a:r>
            <a:r>
              <a:rPr lang="en-GB" sz="1200" kern="1200" dirty="0" smtClean="0">
                <a:solidFill>
                  <a:schemeClr val="tx1"/>
                </a:solidFill>
                <a:latin typeface="+mn-lt"/>
                <a:ea typeface="+mn-ea"/>
                <a:cs typeface="+mn-cs"/>
              </a:rPr>
              <a:t> was that the issues being raised by TV Wrap - although clearly serious - had not been reaching them through the union:</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wasn’t something that the mainstream unions had been raising on any kind of regular or quantified basis... it wasn’t like we’d had lots of information coming through the unions from individuals who had issues with working practices or terms or conditions, so the first I knew, it had already got some steam going on it.’ (</a:t>
            </a:r>
            <a:r>
              <a:rPr lang="en-GB" sz="1200" kern="1200" dirty="0" err="1" smtClean="0">
                <a:solidFill>
                  <a:schemeClr val="tx1"/>
                </a:solidFill>
                <a:latin typeface="+mn-lt"/>
                <a:ea typeface="+mn-ea"/>
                <a:cs typeface="+mn-cs"/>
              </a:rPr>
              <a:t>McVay</a:t>
            </a:r>
            <a:r>
              <a:rPr lang="en-GB" sz="1200" kern="1200" dirty="0" smtClean="0">
                <a:solidFill>
                  <a:schemeClr val="tx1"/>
                </a:solidFill>
                <a:latin typeface="+mn-lt"/>
                <a:ea typeface="+mn-ea"/>
                <a:cs typeface="+mn-cs"/>
              </a:rPr>
              <a:t>, 2009)</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DTI taking steps to investigate the TV industry and issue new guidelines about work experience. These advised employers that</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‘If an unpaid volunteer becomes subject to a sufficient degree of obligation to undertake tasks just like a worker, or employee, or fulfils an actual job, then National Minimum Wage should be paid. In short, if a genuine volunteer placement becomes more than a volunteer learning activity, National Minimum Wage may be applicable’ (</a:t>
            </a:r>
            <a:r>
              <a:rPr lang="en-GB" sz="1200" kern="1200" dirty="0" err="1" smtClean="0">
                <a:solidFill>
                  <a:schemeClr val="tx1"/>
                </a:solidFill>
                <a:latin typeface="+mn-lt"/>
                <a:ea typeface="+mn-ea"/>
                <a:cs typeface="+mn-cs"/>
              </a:rPr>
              <a:t>Skillset</a:t>
            </a:r>
            <a:r>
              <a:rPr lang="en-GB" sz="1200" kern="1200" dirty="0" smtClean="0">
                <a:solidFill>
                  <a:schemeClr val="tx1"/>
                </a:solidFill>
                <a:latin typeface="+mn-lt"/>
                <a:ea typeface="+mn-ea"/>
                <a:cs typeface="+mn-cs"/>
              </a:rPr>
              <a:t>, 2006)</a:t>
            </a:r>
          </a:p>
          <a:p>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net benefit from the campaign was that everyone had to be clear about what work experience meant, legally - and that meant that unions, employers, </a:t>
            </a:r>
            <a:r>
              <a:rPr lang="en-GB" sz="1200" kern="1200" dirty="0" err="1" smtClean="0">
                <a:solidFill>
                  <a:schemeClr val="tx1"/>
                </a:solidFill>
                <a:latin typeface="+mn-lt"/>
                <a:ea typeface="+mn-ea"/>
                <a:cs typeface="+mn-cs"/>
              </a:rPr>
              <a:t>Skillset</a:t>
            </a:r>
            <a:r>
              <a:rPr lang="en-GB" sz="1200" kern="1200" dirty="0" smtClean="0">
                <a:solidFill>
                  <a:schemeClr val="tx1"/>
                </a:solidFill>
                <a:latin typeface="+mn-lt"/>
                <a:ea typeface="+mn-ea"/>
                <a:cs typeface="+mn-cs"/>
              </a:rPr>
              <a:t> and the government all had to make sure everyone knew what that meant.  And that’s what happened, so in terms of straightforward employers the law is quite clear, the guidance on it is clear and it’s readily accessible; so it’s not really good enough to say ‘I didn’t know’, because there’s plenty of information out there to find out.’ (</a:t>
            </a:r>
            <a:r>
              <a:rPr lang="en-GB" sz="1200" kern="1200" dirty="0" err="1" smtClean="0">
                <a:solidFill>
                  <a:schemeClr val="tx1"/>
                </a:solidFill>
                <a:latin typeface="+mn-lt"/>
                <a:ea typeface="+mn-ea"/>
                <a:cs typeface="+mn-cs"/>
              </a:rPr>
              <a:t>McVay</a:t>
            </a:r>
            <a:r>
              <a:rPr lang="en-GB" sz="1200" kern="1200" dirty="0" smtClean="0">
                <a:solidFill>
                  <a:schemeClr val="tx1"/>
                </a:solidFill>
                <a:latin typeface="+mn-lt"/>
                <a:ea typeface="+mn-ea"/>
                <a:cs typeface="+mn-cs"/>
              </a:rPr>
              <a:t>, 2009)</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 judge the success of TV Wrap by the fact that most of the companies who were taking on work experience people on a revolving door basis, exploiting them as unpaid workers, now offer training schemes, interview and assess people, pay them minimum wage or above, and are giving people grounding for their future careers… the old way of thinking was that you had to work for free to get in, and now the default thinking is, you should be paid for your labour.’ (Adamson, 2009)</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‘Three years ago [i.e. in 2005] employers openly advertised for unpaid work – that was a given; look at any recruitment website and you’d find hundreds of them. Now, the very few that pop up instantly get shouted down… so it still happens, but much less, and quieter, and big employers just don’t do it at all.’ (Watson, 2009)</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‘PACT and BECTU have been unable to agree a model or standard contract associated with the Agreement: PACT refuses to amend its own pre-existing contract to take account of BECTU’s objection to “all-in” or “buy-out” deals where a fixed daily or weekly rate is paid regardless of the number of hours worked.’  (BECTU, 2008)</a:t>
            </a:r>
          </a:p>
          <a:p>
            <a:r>
              <a:rPr lang="en-GB"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‘took the view that Ms </a:t>
            </a:r>
            <a:r>
              <a:rPr lang="en-GB" sz="1200" kern="1200" dirty="0" err="1" smtClean="0">
                <a:solidFill>
                  <a:schemeClr val="tx1"/>
                </a:solidFill>
                <a:latin typeface="+mn-lt"/>
                <a:ea typeface="+mn-ea"/>
                <a:cs typeface="+mn-cs"/>
              </a:rPr>
              <a:t>Vetta</a:t>
            </a:r>
            <a:r>
              <a:rPr lang="en-GB" sz="1200" kern="1200" dirty="0" smtClean="0">
                <a:solidFill>
                  <a:schemeClr val="tx1"/>
                </a:solidFill>
                <a:latin typeface="+mn-lt"/>
                <a:ea typeface="+mn-ea"/>
                <a:cs typeface="+mn-cs"/>
              </a:rPr>
              <a:t> was, in fact, a worker carrying out work in a personal capacity for an employer and was entitled to the protection conferred by the 1998 [National Minimum Wage] Act… Until now, it was thought that such arrangements were covered by some of the numerous exceptions to the National Minimum Wage Act…. But the ruling in Reading could change all that.’ (</a:t>
            </a:r>
            <a:r>
              <a:rPr lang="en-GB" sz="1200" kern="1200" dirty="0" err="1" smtClean="0">
                <a:solidFill>
                  <a:schemeClr val="tx1"/>
                </a:solidFill>
                <a:latin typeface="+mn-lt"/>
                <a:ea typeface="+mn-ea"/>
                <a:cs typeface="+mn-cs"/>
              </a:rPr>
              <a:t>Barekat</a:t>
            </a:r>
            <a:r>
              <a:rPr lang="en-GB" sz="1200" kern="1200" dirty="0" smtClean="0">
                <a:solidFill>
                  <a:schemeClr val="tx1"/>
                </a:solidFill>
                <a:latin typeface="+mn-lt"/>
                <a:ea typeface="+mn-ea"/>
                <a:cs typeface="+mn-cs"/>
              </a:rPr>
              <a:t>, 2009)</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Interestingly, interviewed at around the same time, union official Martin Spence agreed:</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‘Where I hold my hand up is that I think we are remiss in not projecting ourselves publicly and visibly. We're doing a good job but maybe what we're falling down on is explaining to the world in general, and to the freelance community specifically, just what that means.’ (Carlyon, 2006)</a:t>
            </a:r>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“trigger for collective action is a sense of injustice, the conviction that an event, action or situation is ‘wrong’ or ‘illegitimate’ – but in </a:t>
            </a:r>
            <a:r>
              <a:rPr lang="en-GB" dirty="0" err="1" smtClean="0"/>
              <a:t>Tv</a:t>
            </a:r>
            <a:r>
              <a:rPr lang="en-GB" dirty="0" smtClean="0"/>
              <a:t> </a:t>
            </a:r>
            <a:r>
              <a:rPr lang="en-GB" dirty="0" err="1" smtClean="0"/>
              <a:t>Wraps’s</a:t>
            </a:r>
            <a:r>
              <a:rPr lang="en-GB" dirty="0" smtClean="0"/>
              <a:t> case, not managerial action but the culture and actions of a large number of large and small employers</a:t>
            </a:r>
          </a:p>
          <a:p>
            <a:endParaRPr lang="en-GB" dirty="0" smtClean="0"/>
          </a:p>
          <a:p>
            <a:r>
              <a:rPr lang="en-GB" dirty="0" smtClean="0"/>
              <a:t>Also have to blame an agency – PACT – and stereotype them – tarred with same brush</a:t>
            </a:r>
          </a:p>
          <a:p>
            <a:endParaRPr lang="en-GB" dirty="0" smtClean="0"/>
          </a:p>
          <a:p>
            <a:r>
              <a:rPr lang="en-GB" dirty="0" smtClean="0"/>
              <a:t>Organisation - leadership is crucial: leaders create the sense of injustice, create group cohesion, and persuade people to action – but in fact “</a:t>
            </a:r>
            <a:r>
              <a:rPr lang="en-GB" dirty="0" err="1" smtClean="0"/>
              <a:t>campaings</a:t>
            </a:r>
            <a:r>
              <a:rPr lang="en-GB" dirty="0" smtClean="0"/>
              <a:t> for recognition are </a:t>
            </a:r>
            <a:r>
              <a:rPr lang="en-GB" dirty="0" err="1" smtClean="0"/>
              <a:t>frequesntly</a:t>
            </a:r>
            <a:r>
              <a:rPr lang="en-GB" dirty="0" smtClean="0"/>
              <a:t> initiated and led by very small numbers of activists” – which in a workplace makes hem very </a:t>
            </a:r>
            <a:r>
              <a:rPr lang="en-GB" dirty="0" err="1" smtClean="0"/>
              <a:t>vulnerabel</a:t>
            </a:r>
            <a:r>
              <a:rPr lang="en-GB" dirty="0" smtClean="0"/>
              <a:t> to dismissal – but in TVW there was no one to dismiss</a:t>
            </a:r>
          </a:p>
          <a:p>
            <a:endParaRPr lang="en-GB" dirty="0" smtClean="0"/>
          </a:p>
          <a:p>
            <a:r>
              <a:rPr lang="en-GB" dirty="0" smtClean="0"/>
              <a:t>Mobilisation – in fact resources all came down to web know-how, setting up the petition, organising press release – all happened via the internet (where normally it would happen in the workplace)</a:t>
            </a:r>
          </a:p>
          <a:p>
            <a:endParaRPr lang="en-GB" dirty="0" smtClean="0"/>
          </a:p>
          <a:p>
            <a:r>
              <a:rPr lang="en-GB" dirty="0" smtClean="0"/>
              <a:t>Opportunity: feeling of entitlement and feeling of ability to make a difference</a:t>
            </a:r>
          </a:p>
          <a:p>
            <a:endParaRPr lang="en-GB" dirty="0" smtClean="0"/>
          </a:p>
          <a:p>
            <a:r>
              <a:rPr lang="en-GB" dirty="0" smtClean="0"/>
              <a:t>Action – Kelly predicted that action would increasingly take place by discreet groups, not large scale mobilisations – trade union movement would function ‘as a federation of status and special interest groups… and needs to form alliances with ‘new social movements’.</a:t>
            </a:r>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‘e-networks can be used by trade unions in order to extend organisation among computer-literate but isolated freelance workers who would otherwise prove difficult to reach. However, the findings previously discussed also suggest that any deliberate strategies designed to create, organise or take over such networks… will be self-defeating. Instead, trade unions need to accept that they are not ‘the only show in town’ but part of a disparate range of institutions that workers will utilise to defend their interests in the workplace.’ (2007, p.189)</a:t>
            </a:r>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5E4A7C4-73AD-413C-9EE0-E098B5435995}" type="slidenum">
              <a:rPr lang="en-GB" smtClean="0"/>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5E4A7C4-73AD-413C-9EE0-E098B5435995}"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smtClean="0">
              <a:latin typeface="Calibri" pitchFamily="34" charset="0"/>
            </a:endParaRPr>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latin typeface="Calibri" pitchFamily="34" charset="0"/>
              </a:rPr>
              <a:t>In 2005 there were over 600  independent companies (</a:t>
            </a:r>
            <a:r>
              <a:rPr lang="en-GB" b="1" dirty="0" err="1" smtClean="0">
                <a:latin typeface="Calibri" pitchFamily="34" charset="0"/>
              </a:rPr>
              <a:t>Ofcom</a:t>
            </a:r>
            <a:r>
              <a:rPr lang="en-GB" b="1" dirty="0" smtClean="0">
                <a:latin typeface="Calibri" pitchFamily="34" charset="0"/>
              </a:rPr>
              <a:t>, 2005)</a:t>
            </a:r>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way [workers] are treated originates from the extreme power that an employer has in the relationship in the TV industry because there is so little work, and so many people are happy to give away their human rights to work in TV... I don’t know how we got into a situation where people’s rights are regulated by the market, but we’re definitely in it in television.’ (Watson, 2009)</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Referring to </a:t>
            </a:r>
            <a:r>
              <a:rPr lang="en-GB" sz="1200" kern="1200" dirty="0" err="1" smtClean="0">
                <a:solidFill>
                  <a:schemeClr val="tx1"/>
                </a:solidFill>
                <a:latin typeface="+mn-lt"/>
                <a:ea typeface="+mn-ea"/>
                <a:cs typeface="+mn-cs"/>
              </a:rPr>
              <a:t>Fairbrother</a:t>
            </a:r>
            <a:r>
              <a:rPr lang="en-GB" sz="1200" kern="1200" dirty="0" smtClean="0">
                <a:solidFill>
                  <a:schemeClr val="tx1"/>
                </a:solidFill>
                <a:latin typeface="+mn-lt"/>
                <a:ea typeface="+mn-ea"/>
                <a:cs typeface="+mn-cs"/>
              </a:rPr>
              <a:t> in writing about the web-based campaign on behalf of Liverpool dockworkers (</a:t>
            </a:r>
            <a:r>
              <a:rPr lang="en-GB" sz="1200" kern="1200" dirty="0" err="1" smtClean="0">
                <a:solidFill>
                  <a:schemeClr val="tx1"/>
                </a:solidFill>
                <a:latin typeface="+mn-lt"/>
                <a:ea typeface="+mn-ea"/>
                <a:cs typeface="+mn-cs"/>
              </a:rPr>
              <a:t>Fairbrother</a:t>
            </a:r>
            <a:r>
              <a:rPr lang="en-GB" sz="1200" kern="1200" dirty="0" smtClean="0">
                <a:solidFill>
                  <a:schemeClr val="tx1"/>
                </a:solidFill>
                <a:latin typeface="+mn-lt"/>
                <a:ea typeface="+mn-ea"/>
                <a:cs typeface="+mn-cs"/>
              </a:rPr>
              <a:t>, 2000a; b), Carter talks about the vital role of a union: ‘Organising on the basis of membership participation and the release of silenced voices is regarded as not just intrinsically worthwhile but also as a precondition for survival’  (Carter et al., 2003, p.295)</a:t>
            </a:r>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Martin Spence, who has a key role representing freelancers within BECTU, recalls the reaction:</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2 possible responses that were discussed were (a) “who are these people and why are they doing something that the union should be doing”, and (b) “since they are doing something that we should be doing, wouldn’t it be more sensible for us… to work with them rather than somehow be ungracious about the fact”? …It didn’t take very long and it wasn’t terribly hard fought for the 2nd response to win.’</a:t>
            </a:r>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err="1" smtClean="0">
                <a:solidFill>
                  <a:schemeClr val="tx1"/>
                </a:solidFill>
                <a:latin typeface="+mn-lt"/>
                <a:ea typeface="+mn-ea"/>
                <a:cs typeface="+mn-cs"/>
              </a:rPr>
              <a:t>McVay</a:t>
            </a:r>
            <a:r>
              <a:rPr lang="en-GB" sz="1200" kern="1200" dirty="0" smtClean="0">
                <a:solidFill>
                  <a:schemeClr val="tx1"/>
                </a:solidFill>
                <a:latin typeface="+mn-lt"/>
                <a:ea typeface="+mn-ea"/>
                <a:cs typeface="+mn-cs"/>
              </a:rPr>
              <a:t>, who has since stated he was quoted out of context, was reported as saying: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problem with the TV Wrap paper is that there's lots of assertions, but I don't see lots of hard statistics and facts there… If there are serious issues which need to be addressed, the best way to address them is in a proper evidence-based manner, not by lots of emotive language and assertions.’</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When interviewed for this case study, </a:t>
            </a:r>
            <a:r>
              <a:rPr lang="en-GB" sz="1200" kern="1200" dirty="0" err="1" smtClean="0">
                <a:solidFill>
                  <a:schemeClr val="tx1"/>
                </a:solidFill>
                <a:latin typeface="+mn-lt"/>
                <a:ea typeface="+mn-ea"/>
                <a:cs typeface="+mn-cs"/>
              </a:rPr>
              <a:t>McVay</a:t>
            </a:r>
            <a:r>
              <a:rPr lang="en-GB" sz="1200" kern="1200" dirty="0" smtClean="0">
                <a:solidFill>
                  <a:schemeClr val="tx1"/>
                </a:solidFill>
                <a:latin typeface="+mn-lt"/>
                <a:ea typeface="+mn-ea"/>
                <a:cs typeface="+mn-cs"/>
              </a:rPr>
              <a:t> commented: ‘I asked for evidence and got a good kicking for doing it, you know, but we did get evidence and some of that evidence was quite disturbing.’ (</a:t>
            </a:r>
            <a:r>
              <a:rPr lang="en-GB" sz="1200" kern="1200" dirty="0" err="1" smtClean="0">
                <a:solidFill>
                  <a:schemeClr val="tx1"/>
                </a:solidFill>
                <a:latin typeface="+mn-lt"/>
                <a:ea typeface="+mn-ea"/>
                <a:cs typeface="+mn-cs"/>
              </a:rPr>
              <a:t>McVay</a:t>
            </a:r>
            <a:r>
              <a:rPr lang="en-GB" sz="1200" kern="1200" dirty="0" smtClean="0">
                <a:solidFill>
                  <a:schemeClr val="tx1"/>
                </a:solidFill>
                <a:latin typeface="+mn-lt"/>
                <a:ea typeface="+mn-ea"/>
                <a:cs typeface="+mn-cs"/>
              </a:rPr>
              <a:t>, 2009)</a:t>
            </a:r>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‘Granada… has declared itself committed to fair work experience, allowing for legally entitled holiday pay and reasonable working hours and has recently reviewed one of its work experience schemes to ensure legal compliance and gone back and paid each of its participants the National Minimum Wage.’ (email statement provided by campaigner, 2005)</a:t>
            </a:r>
          </a:p>
          <a:p>
            <a:endParaRPr lang="en-GB" dirty="0"/>
          </a:p>
        </p:txBody>
      </p:sp>
      <p:sp>
        <p:nvSpPr>
          <p:cNvPr id="4" name="Slide Number Placeholder 3"/>
          <p:cNvSpPr>
            <a:spLocks noGrp="1"/>
          </p:cNvSpPr>
          <p:nvPr>
            <p:ph type="sldNum" sz="quarter" idx="10"/>
          </p:nvPr>
        </p:nvSpPr>
        <p:spPr/>
        <p:txBody>
          <a:bodyPr/>
          <a:lstStyle/>
          <a:p>
            <a:fld id="{75E4A7C4-73AD-413C-9EE0-E098B5435995}"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139D2D6-6A1A-4447-9CE4-33723DD8D64E}" type="datetime1">
              <a:rPr lang="en-US" smtClean="0"/>
              <a:pPr/>
              <a:t>5/11/2011</a:t>
            </a:fld>
            <a:endParaRPr lang="en-GB"/>
          </a:p>
        </p:txBody>
      </p:sp>
      <p:sp>
        <p:nvSpPr>
          <p:cNvPr id="17" name="Footer Placeholder 16"/>
          <p:cNvSpPr>
            <a:spLocks noGrp="1"/>
          </p:cNvSpPr>
          <p:nvPr>
            <p:ph type="ftr" sz="quarter" idx="11"/>
          </p:nvPr>
        </p:nvSpPr>
        <p:spPr/>
        <p:txBody>
          <a:bodyPr/>
          <a:lstStyle>
            <a:extLst/>
          </a:lstStyle>
          <a:p>
            <a:endParaRPr lang="en-GB"/>
          </a:p>
        </p:txBody>
      </p:sp>
      <p:sp>
        <p:nvSpPr>
          <p:cNvPr id="29" name="Slide Number Placeholder 28"/>
          <p:cNvSpPr>
            <a:spLocks noGrp="1"/>
          </p:cNvSpPr>
          <p:nvPr>
            <p:ph type="sldNum" sz="quarter" idx="12"/>
          </p:nvPr>
        </p:nvSpPr>
        <p:spPr/>
        <p:txBody>
          <a:bodyPr/>
          <a:lstStyle>
            <a:extLst/>
          </a:lstStyle>
          <a:p>
            <a:fld id="{F181B11B-A584-4D94-A478-2F07B9C347A3}" type="slidenum">
              <a:rPr lang="en-GB" smtClean="0"/>
              <a:pPr/>
              <a:t>‹#›</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682695-7A57-4F40-999D-25661788EAC0}" type="datetime1">
              <a:rPr lang="en-US" smtClean="0"/>
              <a:pPr/>
              <a:t>5/11/2011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181B11B-A584-4D94-A478-2F07B9C347A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2DB7E7-1965-4EA6-A8DD-5B2E132A0733}" type="datetime1">
              <a:rPr lang="en-US" smtClean="0"/>
              <a:pPr/>
              <a:t>5/11/2011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181B11B-A584-4D94-A478-2F07B9C347A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7C4E56-2236-42F2-A7B1-661D18C9379F}" type="datetime1">
              <a:rPr lang="en-US" smtClean="0"/>
              <a:pPr/>
              <a:t>5/11/2011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181B11B-A584-4D94-A478-2F07B9C347A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7B2019-6BB0-44CF-90CC-94572721D6AD}" type="datetime1">
              <a:rPr lang="en-US" smtClean="0"/>
              <a:pPr/>
              <a:t>5/11/2011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181B11B-A584-4D94-A478-2F07B9C347A3}" type="slidenum">
              <a:rPr lang="en-GB" smtClean="0"/>
              <a:pPr/>
              <a:t>‹#›</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285292-42DC-4E08-9EFC-74E35C466872}" type="datetime1">
              <a:rPr lang="en-US" smtClean="0"/>
              <a:pPr/>
              <a:t>5/11/2011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181B11B-A584-4D94-A478-2F07B9C347A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2E46A1-02B2-4CED-88D8-42A694F8E3A6}" type="datetime1">
              <a:rPr lang="en-US" smtClean="0"/>
              <a:pPr/>
              <a:t>5/11/2011</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181B11B-A584-4D94-A478-2F07B9C347A3}" type="slidenum">
              <a:rPr lang="en-GB" smtClean="0"/>
              <a:pPr/>
              <a:t>‹#›</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6D4025-46A5-4A29-954B-E4EECC7367CE}" type="datetime1">
              <a:rPr lang="en-US" smtClean="0"/>
              <a:pPr/>
              <a:t>5/11/2011</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181B11B-A584-4D94-A478-2F07B9C347A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1"/>
          <p:cNvSpPr txBox="1">
            <a:spLocks/>
          </p:cNvSpPr>
          <p:nvPr userDrawn="1"/>
        </p:nvSpPr>
        <p:spPr>
          <a:xfrm>
            <a:off x="168562" y="6429396"/>
            <a:ext cx="8715436" cy="357190"/>
          </a:xfrm>
          <a:prstGeom prst="rect">
            <a:avLst/>
          </a:prstGeom>
          <a:effectLst>
            <a:outerShdw sx="1000" sy="1000" algn="ctr" rotWithShape="0">
              <a:srgbClr val="000000"/>
            </a:outerShdw>
          </a:effectLst>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1600" b="1" i="0" u="none" strike="noStrike" kern="1200" cap="all" normalizeH="0" noProof="0" dirty="0" smtClean="0">
                <a:ln>
                  <a:noFill/>
                </a:ln>
                <a:solidFill>
                  <a:schemeClr val="tx1"/>
                </a:solidFill>
                <a:effectLst/>
                <a:uLnTx/>
                <a:uFillTx/>
                <a:latin typeface="Calibri" pitchFamily="34" charset="0"/>
                <a:ea typeface="+mj-ea"/>
                <a:cs typeface="+mj-cs"/>
              </a:rPr>
              <a:t>TV WRAP – A CASE</a:t>
            </a:r>
            <a:r>
              <a:rPr kumimoji="0" lang="en-GB" sz="1600" b="1" i="0" u="none" strike="noStrike" kern="1200" cap="all" normalizeH="0" baseline="0" noProof="0" dirty="0" smtClean="0">
                <a:ln>
                  <a:noFill/>
                </a:ln>
                <a:solidFill>
                  <a:schemeClr val="tx1"/>
                </a:solidFill>
                <a:effectLst/>
                <a:uLnTx/>
                <a:uFillTx/>
                <a:latin typeface="Calibri" pitchFamily="34" charset="0"/>
                <a:ea typeface="+mj-ea"/>
                <a:cs typeface="+mj-cs"/>
              </a:rPr>
              <a:t> STUDY IN FREELANCE CAMPAIGNING</a:t>
            </a:r>
            <a:endParaRPr kumimoji="0" lang="en-GB" sz="1600" b="1" i="0" u="none" strike="noStrike" kern="1200" cap="all" normalizeH="0" noProof="0" dirty="0">
              <a:ln>
                <a:noFill/>
              </a:ln>
              <a:solidFill>
                <a:schemeClr val="tx1"/>
              </a:solidFill>
              <a:effectLst/>
              <a:uLnTx/>
              <a:uFillTx/>
              <a:latin typeface="Calibri" pitchFamily="34" charset="0"/>
              <a:ea typeface="+mj-ea"/>
              <a:cs typeface="+mj-cs"/>
            </a:endParaRPr>
          </a:p>
        </p:txBody>
      </p:sp>
      <p:cxnSp>
        <p:nvCxnSpPr>
          <p:cNvPr id="6" name="Straight Connector 5"/>
          <p:cNvCxnSpPr/>
          <p:nvPr userDrawn="1"/>
        </p:nvCxnSpPr>
        <p:spPr>
          <a:xfrm>
            <a:off x="254650" y="6429396"/>
            <a:ext cx="857256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ate Placeholder 16"/>
          <p:cNvSpPr>
            <a:spLocks noGrp="1"/>
          </p:cNvSpPr>
          <p:nvPr>
            <p:ph type="dt" sz="half" idx="10"/>
          </p:nvPr>
        </p:nvSpPr>
        <p:spPr/>
        <p:txBody>
          <a:bodyPr/>
          <a:lstStyle/>
          <a:p>
            <a:fld id="{D5E10050-4051-4CA9-A04A-9483686CF994}" type="datetime1">
              <a:rPr lang="en-US" smtClean="0"/>
              <a:pPr/>
              <a:t>5/11/2011</a:t>
            </a:fld>
            <a:endParaRPr lang="en-GB" dirty="0"/>
          </a:p>
        </p:txBody>
      </p:sp>
      <p:sp>
        <p:nvSpPr>
          <p:cNvPr id="18" name="Slide Number Placeholder 17"/>
          <p:cNvSpPr>
            <a:spLocks noGrp="1"/>
          </p:cNvSpPr>
          <p:nvPr>
            <p:ph type="sldNum" sz="quarter" idx="11"/>
          </p:nvPr>
        </p:nvSpPr>
        <p:spPr>
          <a:xfrm>
            <a:off x="7560616" y="6361811"/>
            <a:ext cx="1352528" cy="365125"/>
          </a:xfrm>
        </p:spPr>
        <p:txBody>
          <a:bodyPr/>
          <a:lstStyle>
            <a:lvl1pPr algn="r">
              <a:defRPr>
                <a:solidFill>
                  <a:schemeClr val="tx1"/>
                </a:solidFill>
                <a:latin typeface="Calibri" pitchFamily="34" charset="0"/>
              </a:defRPr>
            </a:lvl1pPr>
          </a:lstStyle>
          <a:p>
            <a:r>
              <a:rPr lang="en-GB" dirty="0" smtClean="0"/>
              <a:t>Slide </a:t>
            </a:r>
            <a:fld id="{F181B11B-A584-4D94-A478-2F07B9C347A3}" type="slidenum">
              <a:rPr lang="en-GB" smtClean="0"/>
              <a:pPr/>
              <a:t>‹#›</a:t>
            </a:fld>
            <a:r>
              <a:rPr lang="en-GB" dirty="0" smtClean="0"/>
              <a:t> of 17</a:t>
            </a:r>
            <a:endParaRPr lang="en-GB" dirty="0"/>
          </a:p>
        </p:txBody>
      </p:sp>
      <p:sp>
        <p:nvSpPr>
          <p:cNvPr id="19" name="Footer Placeholder 18"/>
          <p:cNvSpPr>
            <a:spLocks noGrp="1"/>
          </p:cNvSpPr>
          <p:nvPr>
            <p:ph type="ftr" sz="quarter" idx="12"/>
          </p:nvPr>
        </p:nvSpPr>
        <p:spPr/>
        <p:txBody>
          <a:bodyPr/>
          <a:lstStyle/>
          <a:p>
            <a:endParaRPr lang="en-GB" dirty="0"/>
          </a:p>
        </p:txBody>
      </p:sp>
      <p:pic>
        <p:nvPicPr>
          <p:cNvPr id="7" name="Picture 2" descr="http://www.northumbria.ac.uk/images/250x86_logo.gif"/>
          <p:cNvPicPr>
            <a:picLocks noChangeAspect="1" noChangeArrowheads="1"/>
          </p:cNvPicPr>
          <p:nvPr userDrawn="1"/>
        </p:nvPicPr>
        <p:blipFill>
          <a:blip r:embed="rId2" cstate="print"/>
          <a:srcRect/>
          <a:stretch>
            <a:fillRect/>
          </a:stretch>
        </p:blipFill>
        <p:spPr bwMode="auto">
          <a:xfrm>
            <a:off x="7286644" y="5715016"/>
            <a:ext cx="1550576" cy="533398"/>
          </a:xfrm>
          <a:prstGeom prst="rect">
            <a:avLst/>
          </a:prstGeom>
          <a:noFill/>
          <a:effectLst>
            <a:reflection blurRad="6350" stA="50000" endA="300" endPos="38500" dist="50800" dir="5400000" sy="-100000" algn="bl" rotWithShape="0"/>
          </a:effectLst>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0B31A8-10A0-4CDE-9770-17215D41E644}" type="datetime1">
              <a:rPr lang="en-US" smtClean="0"/>
              <a:pPr/>
              <a:t>5/11/2011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181B11B-A584-4D94-A478-2F07B9C347A3}"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CE0C87A-EFAC-460C-AEAC-DFBDD716B99A}" type="datetime1">
              <a:rPr lang="en-US" smtClean="0"/>
              <a:pPr/>
              <a:t>5/11/2011</a:t>
            </a:fld>
            <a:endParaRPr lang="en-GB"/>
          </a:p>
        </p:txBody>
      </p:sp>
      <p:sp>
        <p:nvSpPr>
          <p:cNvPr id="6" name="Footer Placeholder 5"/>
          <p:cNvSpPr>
            <a:spLocks noGrp="1"/>
          </p:cNvSpPr>
          <p:nvPr>
            <p:ph type="ftr" sz="quarter" idx="11"/>
          </p:nvPr>
        </p:nvSpPr>
        <p:spPr>
          <a:xfrm>
            <a:off x="914400" y="55499"/>
            <a:ext cx="5562600" cy="365125"/>
          </a:xfrm>
        </p:spPr>
        <p:txBody>
          <a:bodyPr/>
          <a:lstStyle>
            <a:extLst/>
          </a:lstStyle>
          <a:p>
            <a:endParaRPr lang="en-GB"/>
          </a:p>
        </p:txBody>
      </p:sp>
      <p:sp>
        <p:nvSpPr>
          <p:cNvPr id="7" name="Slide Number Placeholder 6"/>
          <p:cNvSpPr>
            <a:spLocks noGrp="1"/>
          </p:cNvSpPr>
          <p:nvPr>
            <p:ph type="sldNum" sz="quarter" idx="12"/>
          </p:nvPr>
        </p:nvSpPr>
        <p:spPr>
          <a:xfrm>
            <a:off x="8610600" y="55499"/>
            <a:ext cx="457200" cy="365125"/>
          </a:xfrm>
        </p:spPr>
        <p:txBody>
          <a:bodyPr/>
          <a:lstStyle>
            <a:extLst/>
          </a:lstStyle>
          <a:p>
            <a:fld id="{F181B11B-A584-4D94-A478-2F07B9C347A3}" type="slidenum">
              <a:rPr lang="en-GB" smtClean="0"/>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B7FA5B9-D007-4EA6-AD62-30A1A4FC5E10}" type="datetime1">
              <a:rPr lang="en-US" smtClean="0"/>
              <a:pPr/>
              <a:t>5/11/2011</a:t>
            </a:fld>
            <a:endParaRPr lang="en-GB"/>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181B11B-A584-4D94-A478-2F07B9C347A3}"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www.bectu.org.uk/news/548"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media.guardian.co.uk/broadcast/story/0,,1456484,00.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8" name="Straight Connector 7"/>
          <p:cNvCxnSpPr/>
          <p:nvPr/>
        </p:nvCxnSpPr>
        <p:spPr>
          <a:xfrm>
            <a:off x="1028975" y="5110574"/>
            <a:ext cx="4071966" cy="1588"/>
          </a:xfrm>
          <a:prstGeom prst="line">
            <a:avLst/>
          </a:prstGeom>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07099" y="2114804"/>
            <a:ext cx="4593595" cy="1300178"/>
          </a:xfrm>
          <a:effectLst>
            <a:outerShdw sx="1000" sy="1000" algn="ctr" rotWithShape="0">
              <a:srgbClr val="000000"/>
            </a:outerShdw>
          </a:effectLst>
        </p:spPr>
        <p:txBody>
          <a:bodyPr/>
          <a:lstStyle/>
          <a:p>
            <a:r>
              <a:rPr lang="en-GB" sz="2400" dirty="0" smtClean="0">
                <a:solidFill>
                  <a:schemeClr val="tx1"/>
                </a:solidFill>
                <a:latin typeface="Calibri" pitchFamily="34" charset="0"/>
              </a:rPr>
              <a:t>TV WRAP</a:t>
            </a:r>
            <a:br>
              <a:rPr lang="en-GB" sz="2400" dirty="0" smtClean="0">
                <a:solidFill>
                  <a:schemeClr val="tx1"/>
                </a:solidFill>
                <a:latin typeface="Calibri" pitchFamily="34" charset="0"/>
              </a:rPr>
            </a:br>
            <a:r>
              <a:rPr lang="en-GB" sz="2400" dirty="0" smtClean="0">
                <a:solidFill>
                  <a:schemeClr val="tx1"/>
                </a:solidFill>
                <a:latin typeface="Calibri" pitchFamily="34" charset="0"/>
              </a:rPr>
              <a:t/>
            </a:r>
            <a:br>
              <a:rPr lang="en-GB" sz="2400" dirty="0" smtClean="0">
                <a:solidFill>
                  <a:schemeClr val="tx1"/>
                </a:solidFill>
                <a:latin typeface="Calibri" pitchFamily="34" charset="0"/>
              </a:rPr>
            </a:br>
            <a:r>
              <a:rPr lang="en-GB" sz="2400" cap="none" dirty="0" smtClean="0">
                <a:solidFill>
                  <a:schemeClr val="tx1"/>
                </a:solidFill>
                <a:latin typeface="Calibri" pitchFamily="34" charset="0"/>
              </a:rPr>
              <a:t>A Case Study in </a:t>
            </a:r>
            <a:br>
              <a:rPr lang="en-GB" sz="2400" cap="none" dirty="0" smtClean="0">
                <a:solidFill>
                  <a:schemeClr val="tx1"/>
                </a:solidFill>
                <a:latin typeface="Calibri" pitchFamily="34" charset="0"/>
              </a:rPr>
            </a:br>
            <a:r>
              <a:rPr lang="en-GB" sz="2400" cap="none" dirty="0" smtClean="0">
                <a:solidFill>
                  <a:schemeClr val="tx1"/>
                </a:solidFill>
                <a:latin typeface="Calibri" pitchFamily="34" charset="0"/>
              </a:rPr>
              <a:t>Freelance Campaigning</a:t>
            </a:r>
            <a:endParaRPr lang="en-GB" sz="2400" dirty="0">
              <a:solidFill>
                <a:schemeClr val="tx1"/>
              </a:solidFill>
              <a:latin typeface="Calibri" pitchFamily="34" charset="0"/>
            </a:endParaRPr>
          </a:p>
        </p:txBody>
      </p:sp>
      <p:sp>
        <p:nvSpPr>
          <p:cNvPr id="3" name="Subtitle 2"/>
          <p:cNvSpPr>
            <a:spLocks noGrp="1"/>
          </p:cNvSpPr>
          <p:nvPr>
            <p:ph type="subTitle" idx="1"/>
          </p:nvPr>
        </p:nvSpPr>
        <p:spPr>
          <a:xfrm>
            <a:off x="924024" y="5196840"/>
            <a:ext cx="3864000" cy="680432"/>
          </a:xfrm>
        </p:spPr>
        <p:txBody>
          <a:bodyPr>
            <a:normAutofit/>
          </a:bodyPr>
          <a:lstStyle/>
          <a:p>
            <a:r>
              <a:rPr lang="en-GB" dirty="0" smtClean="0"/>
              <a:t>5</a:t>
            </a:r>
            <a:r>
              <a:rPr lang="en-GB" baseline="30000" dirty="0" smtClean="0"/>
              <a:t>th</a:t>
            </a:r>
            <a:r>
              <a:rPr lang="en-GB" dirty="0" smtClean="0"/>
              <a:t> May 2011</a:t>
            </a:r>
          </a:p>
          <a:p>
            <a:r>
              <a:rPr lang="en-GB" sz="1400" dirty="0" smtClean="0"/>
              <a:t>Northumbria Research Conference</a:t>
            </a:r>
            <a:endParaRPr lang="en-GB" sz="1400" dirty="0"/>
          </a:p>
        </p:txBody>
      </p:sp>
      <p:sp>
        <p:nvSpPr>
          <p:cNvPr id="6" name="Subtitle 2"/>
          <p:cNvSpPr txBox="1">
            <a:spLocks/>
          </p:cNvSpPr>
          <p:nvPr/>
        </p:nvSpPr>
        <p:spPr>
          <a:xfrm>
            <a:off x="5857884" y="5286388"/>
            <a:ext cx="2571768" cy="928694"/>
          </a:xfrm>
          <a:prstGeom prst="rect">
            <a:avLst/>
          </a:prstGeom>
        </p:spPr>
        <p:txBody>
          <a:bodyPr vert="horz" lIns="100584" tIns="45720" anchor="b">
            <a:noAutofit/>
          </a:bodyPr>
          <a:lstStyle/>
          <a:p>
            <a:pPr marL="0" marR="0" lvl="0" indent="0" algn="r" defTabSz="914400" rtl="0" eaLnBrk="1" fontAlgn="auto" latinLnBrk="0" hangingPunct="1">
              <a:spcBef>
                <a:spcPts val="0"/>
              </a:spcBef>
              <a:spcAft>
                <a:spcPts val="300"/>
              </a:spcAft>
              <a:buClr>
                <a:schemeClr val="tx2"/>
              </a:buClr>
              <a:buSzPct val="95000"/>
              <a:buFont typeface="Wingdings"/>
              <a:buNone/>
              <a:tabLst/>
              <a:defRPr/>
            </a:pPr>
            <a:r>
              <a:rPr kumimoji="0" lang="en-GB" sz="1400" b="1" i="0" u="none" strike="noStrike" kern="1200" cap="none" normalizeH="0" baseline="0" noProof="0" dirty="0" smtClean="0">
                <a:ln>
                  <a:noFill/>
                </a:ln>
                <a:solidFill>
                  <a:schemeClr val="tx1"/>
                </a:solidFill>
                <a:effectLst/>
                <a:uLnTx/>
                <a:uFillTx/>
                <a:latin typeface="Calibri" pitchFamily="34" charset="0"/>
              </a:rPr>
              <a:t>Neil Percival</a:t>
            </a:r>
          </a:p>
          <a:p>
            <a:pPr marL="0" marR="0" lvl="0" indent="0" algn="r" defTabSz="914400" rtl="0" eaLnBrk="1" fontAlgn="auto" latinLnBrk="0" hangingPunct="1">
              <a:spcBef>
                <a:spcPts val="0"/>
              </a:spcBef>
              <a:spcAft>
                <a:spcPts val="300"/>
              </a:spcAft>
              <a:buClr>
                <a:schemeClr val="tx2"/>
              </a:buClr>
              <a:buSzPct val="95000"/>
              <a:buFont typeface="Wingdings"/>
              <a:buNone/>
              <a:tabLst/>
              <a:defRPr/>
            </a:pPr>
            <a:r>
              <a:rPr lang="en-GB" sz="1400" b="1" dirty="0" smtClean="0">
                <a:latin typeface="Calibri" pitchFamily="34" charset="0"/>
              </a:rPr>
              <a:t>Principal Lecturer</a:t>
            </a:r>
          </a:p>
          <a:p>
            <a:pPr marL="0" marR="0" lvl="0" indent="0" algn="r" defTabSz="914400" rtl="0" eaLnBrk="1" fontAlgn="auto" latinLnBrk="0" hangingPunct="1">
              <a:spcBef>
                <a:spcPts val="0"/>
              </a:spcBef>
              <a:spcAft>
                <a:spcPts val="300"/>
              </a:spcAft>
              <a:buClr>
                <a:schemeClr val="tx2"/>
              </a:buClr>
              <a:buSzPct val="95000"/>
              <a:buFont typeface="Wingdings"/>
              <a:buNone/>
              <a:tabLst/>
              <a:defRPr/>
            </a:pPr>
            <a:r>
              <a:rPr lang="en-GB" sz="1400" b="1" dirty="0" smtClean="0">
                <a:latin typeface="Calibri" pitchFamily="34" charset="0"/>
              </a:rPr>
              <a:t>Dept. of Media</a:t>
            </a:r>
          </a:p>
          <a:p>
            <a:pPr marL="0" marR="0" lvl="0" indent="0" algn="r" defTabSz="914400" rtl="0" eaLnBrk="1" fontAlgn="auto" latinLnBrk="0" hangingPunct="1">
              <a:spcBef>
                <a:spcPts val="0"/>
              </a:spcBef>
              <a:spcAft>
                <a:spcPts val="300"/>
              </a:spcAft>
              <a:buClr>
                <a:schemeClr val="tx2"/>
              </a:buClr>
              <a:buSzPct val="95000"/>
              <a:buFont typeface="Wingdings"/>
              <a:buNone/>
              <a:tabLst/>
              <a:defRPr/>
            </a:pPr>
            <a:r>
              <a:rPr kumimoji="0" lang="en-GB" sz="1400" b="1" i="0" u="none" strike="noStrike" kern="1200" cap="none" normalizeH="0" baseline="0" noProof="0" dirty="0" smtClean="0">
                <a:ln>
                  <a:noFill/>
                </a:ln>
                <a:solidFill>
                  <a:schemeClr val="tx1"/>
                </a:solidFill>
                <a:effectLst/>
                <a:uLnTx/>
                <a:uFillTx/>
                <a:latin typeface="Calibri" pitchFamily="34" charset="0"/>
              </a:rPr>
              <a:t>Northumbria University</a:t>
            </a:r>
            <a:endParaRPr kumimoji="0" lang="en-GB" sz="1400" b="1" i="0" u="none" strike="noStrike" kern="1200" cap="none" normalizeH="0" baseline="0" noProof="0" dirty="0">
              <a:ln>
                <a:noFill/>
              </a:ln>
              <a:solidFill>
                <a:schemeClr val="tx1"/>
              </a:solidFill>
              <a:effectLst/>
              <a:uLnTx/>
              <a:uFillTx/>
              <a:latin typeface="Calibri" pitchFamily="34" charset="0"/>
            </a:endParaRPr>
          </a:p>
        </p:txBody>
      </p:sp>
      <p:pic>
        <p:nvPicPr>
          <p:cNvPr id="20482" name="Picture 2" descr="http://www.northumbria.ac.uk/images/250x86_logo.gif"/>
          <p:cNvPicPr>
            <a:picLocks noChangeAspect="1" noChangeArrowheads="1"/>
          </p:cNvPicPr>
          <p:nvPr/>
        </p:nvPicPr>
        <p:blipFill>
          <a:blip r:embed="rId3" cstate="print"/>
          <a:srcRect/>
          <a:stretch>
            <a:fillRect/>
          </a:stretch>
        </p:blipFill>
        <p:spPr bwMode="auto">
          <a:xfrm>
            <a:off x="6012447" y="428604"/>
            <a:ext cx="2381250" cy="819150"/>
          </a:xfrm>
          <a:prstGeom prst="rect">
            <a:avLst/>
          </a:prstGeom>
          <a:noFill/>
          <a:effectLst>
            <a:reflection blurRad="6350" stA="50000" endA="300" endPos="55500" dist="101600" dir="5400000" sy="-100000" algn="bl" rotWithShape="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So what was achieved?</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What did each model deliver long-term?</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10</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1000100" y="1428736"/>
            <a:ext cx="6929486" cy="3000821"/>
          </a:xfrm>
          <a:prstGeom prst="rect">
            <a:avLst/>
          </a:prstGeom>
          <a:noFill/>
        </p:spPr>
        <p:txBody>
          <a:bodyPr wrap="square" rtlCol="0">
            <a:spAutoFit/>
          </a:bodyPr>
          <a:lstStyle/>
          <a:p>
            <a:pPr marL="357188" indent="-357188"/>
            <a:r>
              <a:rPr lang="en-GB" b="1" dirty="0" smtClean="0">
                <a:latin typeface="Calibri" pitchFamily="34" charset="0"/>
              </a:rPr>
              <a:t>TV Wrap delivered:</a:t>
            </a:r>
          </a:p>
          <a:p>
            <a:pPr marL="357188" indent="-357188"/>
            <a:endParaRPr lang="en-GB" b="1" dirty="0" smtClean="0">
              <a:latin typeface="Calibri" pitchFamily="34" charset="0"/>
            </a:endParaRPr>
          </a:p>
          <a:p>
            <a:pPr marL="357188" indent="-357188">
              <a:buBlip>
                <a:blip r:embed="rId3"/>
              </a:buBlip>
            </a:pPr>
            <a:r>
              <a:rPr lang="en-GB" b="1" dirty="0" smtClean="0">
                <a:latin typeface="Calibri" pitchFamily="34" charset="0"/>
              </a:rPr>
              <a:t>Released ‘silent voices’</a:t>
            </a:r>
          </a:p>
          <a:p>
            <a:pPr marL="357188" indent="-357188">
              <a:buBlip>
                <a:blip r:embed="rId3"/>
              </a:buBlip>
            </a:pPr>
            <a:r>
              <a:rPr lang="en-GB" b="1" dirty="0" smtClean="0">
                <a:latin typeface="Calibri" pitchFamily="34" charset="0"/>
              </a:rPr>
              <a:t>New DTI guidelines on unpaid work</a:t>
            </a:r>
          </a:p>
          <a:p>
            <a:pPr marL="357188" indent="-357188">
              <a:buBlip>
                <a:blip r:embed="rId3"/>
              </a:buBlip>
            </a:pPr>
            <a:r>
              <a:rPr lang="en-GB" b="1" dirty="0" smtClean="0">
                <a:latin typeface="Calibri" pitchFamily="34" charset="0"/>
              </a:rPr>
              <a:t>New PACT guidelines on holiday pay</a:t>
            </a:r>
          </a:p>
          <a:p>
            <a:pPr marL="357188" indent="-357188">
              <a:buBlip>
                <a:blip r:embed="rId3"/>
              </a:buBlip>
            </a:pPr>
            <a:r>
              <a:rPr lang="en-GB" b="1" dirty="0" smtClean="0">
                <a:latin typeface="Calibri" pitchFamily="34" charset="0"/>
              </a:rPr>
              <a:t>Heightened awareness and some culture change across the sector</a:t>
            </a:r>
          </a:p>
          <a:p>
            <a:pPr marL="357188" indent="-357188">
              <a:buBlip>
                <a:blip r:embed="rId3"/>
              </a:buBlip>
            </a:pPr>
            <a:r>
              <a:rPr lang="en-GB" b="1" dirty="0" smtClean="0">
                <a:latin typeface="Calibri" pitchFamily="34" charset="0"/>
              </a:rPr>
              <a:t>Activists continue to name and shame online</a:t>
            </a:r>
          </a:p>
          <a:p>
            <a:pPr marL="357188" indent="-357188">
              <a:buBlip>
                <a:blip r:embed="rId3"/>
              </a:buBlip>
            </a:pPr>
            <a:r>
              <a:rPr lang="en-GB" b="1" dirty="0" smtClean="0">
                <a:latin typeface="Calibri" pitchFamily="34" charset="0"/>
              </a:rPr>
              <a:t>16% of freelancers polled said their working conditions had improved as a result of TV Wrap   </a:t>
            </a:r>
            <a:r>
              <a:rPr lang="en-GB" sz="1400" b="1" dirty="0" smtClean="0"/>
              <a:t>(Strauss, 2005)</a:t>
            </a:r>
          </a:p>
          <a:p>
            <a:pPr marL="357188" indent="-357188">
              <a:lnSpc>
                <a:spcPct val="150000"/>
              </a:lnSpc>
            </a:pPr>
            <a:endParaRPr lang="en-GB" b="1" dirty="0" smtClean="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6">
                                            <p:txEl>
                                              <p:pRg st="0" end="0"/>
                                            </p:txEl>
                                          </p:spTgt>
                                        </p:tgtEl>
                                        <p:attrNameLst>
                                          <p:attrName>style.visibility</p:attrName>
                                        </p:attrNameLst>
                                      </p:cBhvr>
                                      <p:to>
                                        <p:strVal val="visible"/>
                                      </p:to>
                                    </p:set>
                                    <p:animEffect transition="in" filter="wipe(left)">
                                      <p:cBhvr>
                                        <p:cTn id="20" dur="500"/>
                                        <p:tgtEl>
                                          <p:spTgt spid="2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6">
                                            <p:txEl>
                                              <p:pRg st="2" end="2"/>
                                            </p:txEl>
                                          </p:spTgt>
                                        </p:tgtEl>
                                        <p:attrNameLst>
                                          <p:attrName>style.visibility</p:attrName>
                                        </p:attrNameLst>
                                      </p:cBhvr>
                                      <p:to>
                                        <p:strVal val="visible"/>
                                      </p:to>
                                    </p:set>
                                    <p:animEffect transition="in" filter="wipe(left)">
                                      <p:cBhvr>
                                        <p:cTn id="25" dur="500"/>
                                        <p:tgtEl>
                                          <p:spTgt spid="2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6">
                                            <p:txEl>
                                              <p:pRg st="3" end="3"/>
                                            </p:txEl>
                                          </p:spTgt>
                                        </p:tgtEl>
                                        <p:attrNameLst>
                                          <p:attrName>style.visibility</p:attrName>
                                        </p:attrNameLst>
                                      </p:cBhvr>
                                      <p:to>
                                        <p:strVal val="visible"/>
                                      </p:to>
                                    </p:set>
                                    <p:animEffect transition="in" filter="wipe(left)">
                                      <p:cBhvr>
                                        <p:cTn id="30" dur="500"/>
                                        <p:tgtEl>
                                          <p:spTgt spid="2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6">
                                            <p:txEl>
                                              <p:pRg st="4" end="4"/>
                                            </p:txEl>
                                          </p:spTgt>
                                        </p:tgtEl>
                                        <p:attrNameLst>
                                          <p:attrName>style.visibility</p:attrName>
                                        </p:attrNameLst>
                                      </p:cBhvr>
                                      <p:to>
                                        <p:strVal val="visible"/>
                                      </p:to>
                                    </p:set>
                                    <p:animEffect transition="in" filter="wipe(left)">
                                      <p:cBhvr>
                                        <p:cTn id="35" dur="500"/>
                                        <p:tgtEl>
                                          <p:spTgt spid="26">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6">
                                            <p:txEl>
                                              <p:pRg st="5" end="5"/>
                                            </p:txEl>
                                          </p:spTgt>
                                        </p:tgtEl>
                                        <p:attrNameLst>
                                          <p:attrName>style.visibility</p:attrName>
                                        </p:attrNameLst>
                                      </p:cBhvr>
                                      <p:to>
                                        <p:strVal val="visible"/>
                                      </p:to>
                                    </p:set>
                                    <p:animEffect transition="in" filter="wipe(left)">
                                      <p:cBhvr>
                                        <p:cTn id="40" dur="500"/>
                                        <p:tgtEl>
                                          <p:spTgt spid="26">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6">
                                            <p:txEl>
                                              <p:pRg st="6" end="6"/>
                                            </p:txEl>
                                          </p:spTgt>
                                        </p:tgtEl>
                                        <p:attrNameLst>
                                          <p:attrName>style.visibility</p:attrName>
                                        </p:attrNameLst>
                                      </p:cBhvr>
                                      <p:to>
                                        <p:strVal val="visible"/>
                                      </p:to>
                                    </p:set>
                                    <p:animEffect transition="in" filter="wipe(left)">
                                      <p:cBhvr>
                                        <p:cTn id="45" dur="500"/>
                                        <p:tgtEl>
                                          <p:spTgt spid="26">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6">
                                            <p:txEl>
                                              <p:pRg st="7" end="7"/>
                                            </p:txEl>
                                          </p:spTgt>
                                        </p:tgtEl>
                                        <p:attrNameLst>
                                          <p:attrName>style.visibility</p:attrName>
                                        </p:attrNameLst>
                                      </p:cBhvr>
                                      <p:to>
                                        <p:strVal val="visible"/>
                                      </p:to>
                                    </p:set>
                                    <p:animEffect transition="in" filter="wipe(left)">
                                      <p:cBhvr>
                                        <p:cTn id="50" dur="500"/>
                                        <p:tgtEl>
                                          <p:spTgt spid="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What did each model deliver long-term?</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What did each model deliver long-term?</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11</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1000100" y="1428736"/>
            <a:ext cx="6929486" cy="2862322"/>
          </a:xfrm>
          <a:prstGeom prst="rect">
            <a:avLst/>
          </a:prstGeom>
          <a:noFill/>
        </p:spPr>
        <p:txBody>
          <a:bodyPr wrap="square" rtlCol="0">
            <a:spAutoFit/>
          </a:bodyPr>
          <a:lstStyle/>
          <a:p>
            <a:pPr marL="357188" indent="-357188"/>
            <a:r>
              <a:rPr lang="en-GB" b="1" dirty="0" smtClean="0">
                <a:latin typeface="Calibri" pitchFamily="34" charset="0"/>
              </a:rPr>
              <a:t>BECTU delivered:</a:t>
            </a:r>
          </a:p>
          <a:p>
            <a:pPr marL="357188" indent="-357188"/>
            <a:endParaRPr lang="en-GB" b="1" dirty="0" smtClean="0">
              <a:latin typeface="Calibri" pitchFamily="34" charset="0"/>
            </a:endParaRPr>
          </a:p>
          <a:p>
            <a:pPr marL="357188" indent="-357188">
              <a:buBlip>
                <a:blip r:embed="rId3"/>
              </a:buBlip>
            </a:pPr>
            <a:r>
              <a:rPr lang="en-GB" b="1" dirty="0" smtClean="0">
                <a:latin typeface="Calibri" pitchFamily="34" charset="0"/>
              </a:rPr>
              <a:t>Renegotiated freelance agreement with PACT</a:t>
            </a:r>
          </a:p>
          <a:p>
            <a:pPr marL="357188" indent="-357188">
              <a:buBlip>
                <a:blip r:embed="rId3"/>
              </a:buBlip>
            </a:pPr>
            <a:r>
              <a:rPr lang="en-GB" b="1" dirty="0" smtClean="0">
                <a:latin typeface="Calibri" pitchFamily="34" charset="0"/>
              </a:rPr>
              <a:t>Productive relationship with TV Wrap</a:t>
            </a:r>
          </a:p>
          <a:p>
            <a:pPr marL="357188" indent="-357188">
              <a:buBlip>
                <a:blip r:embed="rId3"/>
              </a:buBlip>
            </a:pPr>
            <a:r>
              <a:rPr lang="en-GB" b="1" dirty="0" smtClean="0">
                <a:latin typeface="Calibri" pitchFamily="34" charset="0"/>
              </a:rPr>
              <a:t>Ongoing freelance recognition in established workplaces</a:t>
            </a:r>
          </a:p>
          <a:p>
            <a:pPr marL="357188" indent="-357188">
              <a:buBlip>
                <a:blip r:embed="rId3"/>
              </a:buBlip>
            </a:pPr>
            <a:r>
              <a:rPr lang="en-GB" b="1" dirty="0" smtClean="0">
                <a:latin typeface="Calibri" pitchFamily="34" charset="0"/>
              </a:rPr>
              <a:t>Legal decisions that have ongoing ramifications – </a:t>
            </a:r>
            <a:r>
              <a:rPr lang="en-GB" b="1" dirty="0" err="1" smtClean="0">
                <a:latin typeface="Calibri" pitchFamily="34" charset="0"/>
              </a:rPr>
              <a:t>eg</a:t>
            </a:r>
            <a:r>
              <a:rPr lang="en-GB" b="1" dirty="0" smtClean="0">
                <a:latin typeface="Calibri" pitchFamily="34" charset="0"/>
              </a:rPr>
              <a:t> </a:t>
            </a:r>
            <a:r>
              <a:rPr lang="en-GB" b="1" dirty="0" err="1" smtClean="0">
                <a:latin typeface="Calibri" pitchFamily="34" charset="0"/>
              </a:rPr>
              <a:t>Vetta</a:t>
            </a:r>
            <a:r>
              <a:rPr lang="en-GB" b="1" dirty="0" smtClean="0">
                <a:latin typeface="Calibri" pitchFamily="34" charset="0"/>
              </a:rPr>
              <a:t> (BECTU 2009: </a:t>
            </a:r>
            <a:r>
              <a:rPr lang="en-GB" dirty="0" smtClean="0">
                <a:hlinkClick r:id="rId4"/>
              </a:rPr>
              <a:t>http://www.bectu.org.uk/news/548</a:t>
            </a:r>
            <a:r>
              <a:rPr lang="en-GB" dirty="0" smtClean="0"/>
              <a:t> )</a:t>
            </a:r>
            <a:endParaRPr lang="en-GB" b="1" dirty="0" smtClean="0">
              <a:latin typeface="Calibri" pitchFamily="34" charset="0"/>
            </a:endParaRPr>
          </a:p>
          <a:p>
            <a:pPr marL="357188" indent="-357188">
              <a:lnSpc>
                <a:spcPct val="150000"/>
              </a:lnSpc>
            </a:pPr>
            <a:endParaRPr lang="en-GB" b="1" dirty="0" smtClean="0">
              <a:latin typeface="Calibri" pitchFamily="34" charset="0"/>
            </a:endParaRPr>
          </a:p>
          <a:p>
            <a:pPr marL="357188" indent="-357188">
              <a:lnSpc>
                <a:spcPct val="150000"/>
              </a:lnSpc>
            </a:pPr>
            <a:endParaRPr lang="en-GB" b="1" dirty="0" smtClean="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6">
                                            <p:txEl>
                                              <p:pRg st="0" end="0"/>
                                            </p:txEl>
                                          </p:spTgt>
                                        </p:tgtEl>
                                        <p:attrNameLst>
                                          <p:attrName>style.visibility</p:attrName>
                                        </p:attrNameLst>
                                      </p:cBhvr>
                                      <p:to>
                                        <p:strVal val="visible"/>
                                      </p:to>
                                    </p:set>
                                    <p:animEffect transition="in" filter="wipe(left)">
                                      <p:cBhvr>
                                        <p:cTn id="20" dur="500"/>
                                        <p:tgtEl>
                                          <p:spTgt spid="2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6">
                                            <p:txEl>
                                              <p:pRg st="2" end="2"/>
                                            </p:txEl>
                                          </p:spTgt>
                                        </p:tgtEl>
                                        <p:attrNameLst>
                                          <p:attrName>style.visibility</p:attrName>
                                        </p:attrNameLst>
                                      </p:cBhvr>
                                      <p:to>
                                        <p:strVal val="visible"/>
                                      </p:to>
                                    </p:set>
                                    <p:animEffect transition="in" filter="wipe(left)">
                                      <p:cBhvr>
                                        <p:cTn id="25" dur="500"/>
                                        <p:tgtEl>
                                          <p:spTgt spid="2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6">
                                            <p:txEl>
                                              <p:pRg st="3" end="3"/>
                                            </p:txEl>
                                          </p:spTgt>
                                        </p:tgtEl>
                                        <p:attrNameLst>
                                          <p:attrName>style.visibility</p:attrName>
                                        </p:attrNameLst>
                                      </p:cBhvr>
                                      <p:to>
                                        <p:strVal val="visible"/>
                                      </p:to>
                                    </p:set>
                                    <p:animEffect transition="in" filter="wipe(left)">
                                      <p:cBhvr>
                                        <p:cTn id="30" dur="500"/>
                                        <p:tgtEl>
                                          <p:spTgt spid="2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6">
                                            <p:txEl>
                                              <p:pRg st="4" end="4"/>
                                            </p:txEl>
                                          </p:spTgt>
                                        </p:tgtEl>
                                        <p:attrNameLst>
                                          <p:attrName>style.visibility</p:attrName>
                                        </p:attrNameLst>
                                      </p:cBhvr>
                                      <p:to>
                                        <p:strVal val="visible"/>
                                      </p:to>
                                    </p:set>
                                    <p:animEffect transition="in" filter="wipe(left)">
                                      <p:cBhvr>
                                        <p:cTn id="35" dur="500"/>
                                        <p:tgtEl>
                                          <p:spTgt spid="26">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6">
                                            <p:txEl>
                                              <p:pRg st="5" end="5"/>
                                            </p:txEl>
                                          </p:spTgt>
                                        </p:tgtEl>
                                        <p:attrNameLst>
                                          <p:attrName>style.visibility</p:attrName>
                                        </p:attrNameLst>
                                      </p:cBhvr>
                                      <p:to>
                                        <p:strVal val="visible"/>
                                      </p:to>
                                    </p:set>
                                    <p:animEffect transition="in" filter="wipe(left)">
                                      <p:cBhvr>
                                        <p:cTn id="40" dur="500"/>
                                        <p:tgtEl>
                                          <p:spTgt spid="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What did each model deliver long-term?</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Mobilisation theory</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12</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1000100" y="1428736"/>
            <a:ext cx="6929486" cy="3416320"/>
          </a:xfrm>
          <a:prstGeom prst="rect">
            <a:avLst/>
          </a:prstGeom>
          <a:noFill/>
        </p:spPr>
        <p:txBody>
          <a:bodyPr wrap="square" rtlCol="0">
            <a:spAutoFit/>
          </a:bodyPr>
          <a:lstStyle/>
          <a:p>
            <a:pPr marL="357188" indent="-357188"/>
            <a:r>
              <a:rPr lang="en-GB" b="1" dirty="0" smtClean="0">
                <a:latin typeface="Calibri" pitchFamily="34" charset="0"/>
              </a:rPr>
              <a:t/>
            </a:r>
            <a:br>
              <a:rPr lang="en-GB" b="1" dirty="0" smtClean="0">
                <a:latin typeface="Calibri" pitchFamily="34" charset="0"/>
              </a:rPr>
            </a:br>
            <a:r>
              <a:rPr lang="en-GB" b="1" dirty="0" smtClean="0">
                <a:latin typeface="Calibri" pitchFamily="34" charset="0"/>
              </a:rPr>
              <a:t>‘Rethinking Industrial Relations’, John Kelly 1998</a:t>
            </a:r>
          </a:p>
          <a:p>
            <a:pPr marL="357188" indent="-357188"/>
            <a:endParaRPr lang="en-GB" b="1" dirty="0" smtClean="0">
              <a:latin typeface="Calibri" pitchFamily="34" charset="0"/>
            </a:endParaRPr>
          </a:p>
          <a:p>
            <a:pPr marL="357188" indent="-357188">
              <a:buFont typeface="Arial" pitchFamily="34" charset="0"/>
              <a:buChar char="•"/>
            </a:pPr>
            <a:r>
              <a:rPr lang="en-US" b="1" dirty="0" smtClean="0">
                <a:latin typeface="Calibri" pitchFamily="34" charset="0"/>
              </a:rPr>
              <a:t>the perception of injustice as a necessary precursor to action, </a:t>
            </a:r>
          </a:p>
          <a:p>
            <a:pPr marL="357188" indent="-357188">
              <a:buFont typeface="Arial" pitchFamily="34" charset="0"/>
              <a:buChar char="•"/>
            </a:pPr>
            <a:r>
              <a:rPr lang="en-US" b="1" dirty="0" smtClean="0">
                <a:latin typeface="Calibri" pitchFamily="34" charset="0"/>
              </a:rPr>
              <a:t>a sense of collective identity and interest definition,</a:t>
            </a:r>
          </a:p>
          <a:p>
            <a:pPr marL="357188" indent="-357188">
              <a:buFont typeface="Arial" pitchFamily="34" charset="0"/>
              <a:buChar char="•"/>
            </a:pPr>
            <a:r>
              <a:rPr lang="en-US" b="1" dirty="0" smtClean="0">
                <a:latin typeface="Calibri" pitchFamily="34" charset="0"/>
              </a:rPr>
              <a:t>the definition of an opposing agency to </a:t>
            </a:r>
            <a:r>
              <a:rPr lang="en-US" b="1" dirty="0" err="1" smtClean="0">
                <a:latin typeface="Calibri" pitchFamily="34" charset="0"/>
              </a:rPr>
              <a:t>mobilise</a:t>
            </a:r>
            <a:r>
              <a:rPr lang="en-US" b="1" dirty="0" smtClean="0">
                <a:latin typeface="Calibri" pitchFamily="34" charset="0"/>
              </a:rPr>
              <a:t> against, </a:t>
            </a:r>
          </a:p>
          <a:p>
            <a:pPr marL="357188" indent="-357188">
              <a:buFont typeface="Arial" pitchFamily="34" charset="0"/>
              <a:buChar char="•"/>
            </a:pPr>
            <a:r>
              <a:rPr lang="en-US" b="1" dirty="0" smtClean="0">
                <a:latin typeface="Calibri" pitchFamily="34" charset="0"/>
              </a:rPr>
              <a:t>attribution of blame to that agency for the injustice felt, and </a:t>
            </a:r>
          </a:p>
          <a:p>
            <a:pPr marL="357188" indent="-357188">
              <a:buFont typeface="Arial" pitchFamily="34" charset="0"/>
              <a:buChar char="•"/>
            </a:pPr>
            <a:r>
              <a:rPr lang="en-US" b="1" dirty="0" smtClean="0">
                <a:latin typeface="Calibri" pitchFamily="34" charset="0"/>
              </a:rPr>
              <a:t>leadership playing an important role in generating all of the above. </a:t>
            </a:r>
          </a:p>
          <a:p>
            <a:pPr marL="357188" indent="-357188">
              <a:buBlip>
                <a:blip r:embed="rId3"/>
              </a:buBlip>
            </a:pPr>
            <a:endParaRPr lang="en-GB" b="1" dirty="0" smtClean="0">
              <a:latin typeface="Calibri" pitchFamily="34" charset="0"/>
            </a:endParaRPr>
          </a:p>
          <a:p>
            <a:pPr marL="357188" indent="-357188">
              <a:lnSpc>
                <a:spcPct val="150000"/>
              </a:lnSpc>
            </a:pPr>
            <a:endParaRPr lang="en-GB" b="1" dirty="0" smtClean="0">
              <a:latin typeface="Calibri" pitchFamily="34" charset="0"/>
            </a:endParaRPr>
          </a:p>
          <a:p>
            <a:pPr marL="357188" indent="-357188">
              <a:lnSpc>
                <a:spcPct val="150000"/>
              </a:lnSpc>
            </a:pPr>
            <a:endParaRPr lang="en-GB" b="1" dirty="0" smtClean="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6">
                                            <p:txEl>
                                              <p:pRg st="0" end="0"/>
                                            </p:txEl>
                                          </p:spTgt>
                                        </p:tgtEl>
                                        <p:attrNameLst>
                                          <p:attrName>style.visibility</p:attrName>
                                        </p:attrNameLst>
                                      </p:cBhvr>
                                      <p:to>
                                        <p:strVal val="visible"/>
                                      </p:to>
                                    </p:set>
                                    <p:animEffect transition="in" filter="wipe(left)">
                                      <p:cBhvr>
                                        <p:cTn id="20" dur="500"/>
                                        <p:tgtEl>
                                          <p:spTgt spid="2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6">
                                            <p:txEl>
                                              <p:pRg st="2" end="2"/>
                                            </p:txEl>
                                          </p:spTgt>
                                        </p:tgtEl>
                                        <p:attrNameLst>
                                          <p:attrName>style.visibility</p:attrName>
                                        </p:attrNameLst>
                                      </p:cBhvr>
                                      <p:to>
                                        <p:strVal val="visible"/>
                                      </p:to>
                                    </p:set>
                                    <p:animEffect transition="in" filter="wipe(left)">
                                      <p:cBhvr>
                                        <p:cTn id="25" dur="500"/>
                                        <p:tgtEl>
                                          <p:spTgt spid="26">
                                            <p:txEl>
                                              <p:pRg st="2" end="2"/>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26">
                                            <p:txEl>
                                              <p:pRg st="3" end="3"/>
                                            </p:txEl>
                                          </p:spTgt>
                                        </p:tgtEl>
                                        <p:attrNameLst>
                                          <p:attrName>style.visibility</p:attrName>
                                        </p:attrNameLst>
                                      </p:cBhvr>
                                      <p:to>
                                        <p:strVal val="visible"/>
                                      </p:to>
                                    </p:set>
                                    <p:animEffect transition="in" filter="wipe(left)">
                                      <p:cBhvr>
                                        <p:cTn id="29" dur="500"/>
                                        <p:tgtEl>
                                          <p:spTgt spid="26">
                                            <p:txEl>
                                              <p:pRg st="3" end="3"/>
                                            </p:txEl>
                                          </p:spTgt>
                                        </p:tgtEl>
                                      </p:cBhvr>
                                    </p:animEffect>
                                  </p:childTnLst>
                                </p:cTn>
                              </p:par>
                            </p:childTnLst>
                          </p:cTn>
                        </p:par>
                        <p:par>
                          <p:cTn id="30" fill="hold">
                            <p:stCondLst>
                              <p:cond delay="1000"/>
                            </p:stCondLst>
                            <p:childTnLst>
                              <p:par>
                                <p:cTn id="31" presetID="22" presetClass="entr" presetSubtype="8" fill="hold" nodeType="afterEffect">
                                  <p:stCondLst>
                                    <p:cond delay="0"/>
                                  </p:stCondLst>
                                  <p:childTnLst>
                                    <p:set>
                                      <p:cBhvr>
                                        <p:cTn id="32" dur="1" fill="hold">
                                          <p:stCondLst>
                                            <p:cond delay="0"/>
                                          </p:stCondLst>
                                        </p:cTn>
                                        <p:tgtEl>
                                          <p:spTgt spid="26">
                                            <p:txEl>
                                              <p:pRg st="4" end="4"/>
                                            </p:txEl>
                                          </p:spTgt>
                                        </p:tgtEl>
                                        <p:attrNameLst>
                                          <p:attrName>style.visibility</p:attrName>
                                        </p:attrNameLst>
                                      </p:cBhvr>
                                      <p:to>
                                        <p:strVal val="visible"/>
                                      </p:to>
                                    </p:set>
                                    <p:animEffect transition="in" filter="wipe(left)">
                                      <p:cBhvr>
                                        <p:cTn id="33" dur="500"/>
                                        <p:tgtEl>
                                          <p:spTgt spid="26">
                                            <p:txEl>
                                              <p:pRg st="4" end="4"/>
                                            </p:txEl>
                                          </p:spTgt>
                                        </p:tgtEl>
                                      </p:cBhvr>
                                    </p:animEffect>
                                  </p:childTnLst>
                                </p:cTn>
                              </p:par>
                            </p:childTnLst>
                          </p:cTn>
                        </p:par>
                        <p:par>
                          <p:cTn id="34" fill="hold">
                            <p:stCondLst>
                              <p:cond delay="1500"/>
                            </p:stCondLst>
                            <p:childTnLst>
                              <p:par>
                                <p:cTn id="35" presetID="22" presetClass="entr" presetSubtype="8" fill="hold" nodeType="afterEffect">
                                  <p:stCondLst>
                                    <p:cond delay="0"/>
                                  </p:stCondLst>
                                  <p:childTnLst>
                                    <p:set>
                                      <p:cBhvr>
                                        <p:cTn id="36" dur="1" fill="hold">
                                          <p:stCondLst>
                                            <p:cond delay="0"/>
                                          </p:stCondLst>
                                        </p:cTn>
                                        <p:tgtEl>
                                          <p:spTgt spid="26">
                                            <p:txEl>
                                              <p:pRg st="5" end="5"/>
                                            </p:txEl>
                                          </p:spTgt>
                                        </p:tgtEl>
                                        <p:attrNameLst>
                                          <p:attrName>style.visibility</p:attrName>
                                        </p:attrNameLst>
                                      </p:cBhvr>
                                      <p:to>
                                        <p:strVal val="visible"/>
                                      </p:to>
                                    </p:set>
                                    <p:animEffect transition="in" filter="wipe(left)">
                                      <p:cBhvr>
                                        <p:cTn id="37" dur="500"/>
                                        <p:tgtEl>
                                          <p:spTgt spid="26">
                                            <p:txEl>
                                              <p:pRg st="5" end="5"/>
                                            </p:txEl>
                                          </p:spTgt>
                                        </p:tgtEl>
                                      </p:cBhvr>
                                    </p:animEffect>
                                  </p:childTnLst>
                                </p:cTn>
                              </p:par>
                            </p:childTnLst>
                          </p:cTn>
                        </p:par>
                        <p:par>
                          <p:cTn id="38" fill="hold">
                            <p:stCondLst>
                              <p:cond delay="2000"/>
                            </p:stCondLst>
                            <p:childTnLst>
                              <p:par>
                                <p:cTn id="39" presetID="22" presetClass="entr" presetSubtype="8" fill="hold" nodeType="afterEffect">
                                  <p:stCondLst>
                                    <p:cond delay="0"/>
                                  </p:stCondLst>
                                  <p:childTnLst>
                                    <p:set>
                                      <p:cBhvr>
                                        <p:cTn id="40" dur="1" fill="hold">
                                          <p:stCondLst>
                                            <p:cond delay="0"/>
                                          </p:stCondLst>
                                        </p:cTn>
                                        <p:tgtEl>
                                          <p:spTgt spid="26">
                                            <p:txEl>
                                              <p:pRg st="6" end="6"/>
                                            </p:txEl>
                                          </p:spTgt>
                                        </p:tgtEl>
                                        <p:attrNameLst>
                                          <p:attrName>style.visibility</p:attrName>
                                        </p:attrNameLst>
                                      </p:cBhvr>
                                      <p:to>
                                        <p:strVal val="visible"/>
                                      </p:to>
                                    </p:set>
                                    <p:animEffect transition="in" filter="wipe(left)">
                                      <p:cBhvr>
                                        <p:cTn id="41" dur="500"/>
                                        <p:tgtEl>
                                          <p:spTgt spid="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Mobilisation theory</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Conclusions</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13</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1000100" y="1428737"/>
            <a:ext cx="6929486" cy="3139321"/>
          </a:xfrm>
          <a:prstGeom prst="rect">
            <a:avLst/>
          </a:prstGeom>
          <a:noFill/>
        </p:spPr>
        <p:txBody>
          <a:bodyPr wrap="square" rtlCol="0">
            <a:spAutoFit/>
          </a:bodyPr>
          <a:lstStyle/>
          <a:p>
            <a:pPr marL="357188" indent="-357188"/>
            <a:endParaRPr lang="en-GB" b="1" dirty="0" smtClean="0">
              <a:latin typeface="Calibri" pitchFamily="34" charset="0"/>
            </a:endParaRPr>
          </a:p>
          <a:p>
            <a:pPr marL="357188" indent="-357188">
              <a:buBlip>
                <a:blip r:embed="rId3"/>
              </a:buBlip>
            </a:pPr>
            <a:r>
              <a:rPr lang="en-GB" b="1" dirty="0" smtClean="0">
                <a:latin typeface="Calibri" pitchFamily="34" charset="0"/>
              </a:rPr>
              <a:t>Current organising models fall down in the absence of a workplace</a:t>
            </a:r>
          </a:p>
          <a:p>
            <a:pPr marL="357188" indent="-357188">
              <a:buBlip>
                <a:blip r:embed="rId3"/>
              </a:buBlip>
            </a:pPr>
            <a:r>
              <a:rPr lang="en-GB" b="1" dirty="0" smtClean="0">
                <a:latin typeface="Calibri" pitchFamily="34" charset="0"/>
              </a:rPr>
              <a:t>The internet replicates some of the aspects of a workplace</a:t>
            </a:r>
          </a:p>
          <a:p>
            <a:pPr marL="357188" indent="-357188">
              <a:buBlip>
                <a:blip r:embed="rId3"/>
              </a:buBlip>
            </a:pPr>
            <a:r>
              <a:rPr lang="en-GB" b="1" dirty="0" smtClean="0">
                <a:latin typeface="Calibri" pitchFamily="34" charset="0"/>
              </a:rPr>
              <a:t>In such conditions, mobilisation theory holds up – but may lead to self-mobilisation</a:t>
            </a:r>
          </a:p>
          <a:p>
            <a:pPr marL="357188" indent="-357188">
              <a:buBlip>
                <a:blip r:embed="rId3"/>
              </a:buBlip>
            </a:pPr>
            <a:r>
              <a:rPr lang="en-GB" b="1" dirty="0" smtClean="0">
                <a:latin typeface="Calibri" pitchFamily="34" charset="0"/>
              </a:rPr>
              <a:t>This self-organising may be non-unionised</a:t>
            </a:r>
          </a:p>
          <a:p>
            <a:pPr marL="357188" indent="-357188">
              <a:buBlip>
                <a:blip r:embed="rId3"/>
              </a:buBlip>
            </a:pPr>
            <a:endParaRPr lang="en-GB" b="1" dirty="0" smtClean="0">
              <a:latin typeface="Calibri" pitchFamily="34" charset="0"/>
            </a:endParaRPr>
          </a:p>
          <a:p>
            <a:pPr marL="357188" indent="-357188"/>
            <a:r>
              <a:rPr lang="en-GB" b="1" dirty="0" smtClean="0">
                <a:latin typeface="Calibri" pitchFamily="34" charset="0"/>
              </a:rPr>
              <a:t>This dynamic ‘fundamentally poses a challenge to the institutionalised preoccupations and priorities of union leaders’ (Cohen, 2009)</a:t>
            </a:r>
          </a:p>
          <a:p>
            <a:pPr marL="357188" indent="-357188">
              <a:buBlip>
                <a:blip r:embed="rId3"/>
              </a:buBlip>
            </a:pPr>
            <a:endParaRPr lang="en-GB" b="1" dirty="0" smtClean="0">
              <a:latin typeface="Calibri" pitchFamily="34" charset="0"/>
            </a:endParaRPr>
          </a:p>
          <a:p>
            <a:pPr marL="357188" indent="-357188">
              <a:buBlip>
                <a:blip r:embed="rId3"/>
              </a:buBlip>
            </a:pPr>
            <a:endParaRPr lang="en-GB" b="1" dirty="0" smtClean="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6">
                                            <p:txEl>
                                              <p:pRg st="1" end="1"/>
                                            </p:txEl>
                                          </p:spTgt>
                                        </p:tgtEl>
                                        <p:attrNameLst>
                                          <p:attrName>style.visibility</p:attrName>
                                        </p:attrNameLst>
                                      </p:cBhvr>
                                      <p:to>
                                        <p:strVal val="visible"/>
                                      </p:to>
                                    </p:set>
                                    <p:animEffect transition="in" filter="wipe(left)">
                                      <p:cBhvr>
                                        <p:cTn id="20" dur="500"/>
                                        <p:tgtEl>
                                          <p:spTgt spid="2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6">
                                            <p:txEl>
                                              <p:pRg st="2" end="2"/>
                                            </p:txEl>
                                          </p:spTgt>
                                        </p:tgtEl>
                                        <p:attrNameLst>
                                          <p:attrName>style.visibility</p:attrName>
                                        </p:attrNameLst>
                                      </p:cBhvr>
                                      <p:to>
                                        <p:strVal val="visible"/>
                                      </p:to>
                                    </p:set>
                                    <p:animEffect transition="in" filter="wipe(left)">
                                      <p:cBhvr>
                                        <p:cTn id="25" dur="500"/>
                                        <p:tgtEl>
                                          <p:spTgt spid="2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6">
                                            <p:txEl>
                                              <p:pRg st="3" end="3"/>
                                            </p:txEl>
                                          </p:spTgt>
                                        </p:tgtEl>
                                        <p:attrNameLst>
                                          <p:attrName>style.visibility</p:attrName>
                                        </p:attrNameLst>
                                      </p:cBhvr>
                                      <p:to>
                                        <p:strVal val="visible"/>
                                      </p:to>
                                    </p:set>
                                    <p:animEffect transition="in" filter="wipe(left)">
                                      <p:cBhvr>
                                        <p:cTn id="30" dur="500"/>
                                        <p:tgtEl>
                                          <p:spTgt spid="2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6">
                                            <p:txEl>
                                              <p:pRg st="4" end="4"/>
                                            </p:txEl>
                                          </p:spTgt>
                                        </p:tgtEl>
                                        <p:attrNameLst>
                                          <p:attrName>style.visibility</p:attrName>
                                        </p:attrNameLst>
                                      </p:cBhvr>
                                      <p:to>
                                        <p:strVal val="visible"/>
                                      </p:to>
                                    </p:set>
                                    <p:animEffect transition="in" filter="wipe(left)">
                                      <p:cBhvr>
                                        <p:cTn id="35" dur="500"/>
                                        <p:tgtEl>
                                          <p:spTgt spid="26">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6">
                                            <p:txEl>
                                              <p:pRg st="6" end="6"/>
                                            </p:txEl>
                                          </p:spTgt>
                                        </p:tgtEl>
                                        <p:attrNameLst>
                                          <p:attrName>style.visibility</p:attrName>
                                        </p:attrNameLst>
                                      </p:cBhvr>
                                      <p:to>
                                        <p:strVal val="visible"/>
                                      </p:to>
                                    </p:set>
                                    <p:animEffect transition="in" filter="wipe(left)">
                                      <p:cBhvr>
                                        <p:cTn id="40" dur="500"/>
                                        <p:tgtEl>
                                          <p:spTgt spid="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Conclusions</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Further research</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14</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1000100" y="1428737"/>
            <a:ext cx="6929486" cy="3693319"/>
          </a:xfrm>
          <a:prstGeom prst="rect">
            <a:avLst/>
          </a:prstGeom>
          <a:noFill/>
        </p:spPr>
        <p:txBody>
          <a:bodyPr wrap="square" rtlCol="0">
            <a:spAutoFit/>
          </a:bodyPr>
          <a:lstStyle/>
          <a:p>
            <a:pPr marL="357188" indent="-357188"/>
            <a:r>
              <a:rPr lang="en-GB" b="1" dirty="0" smtClean="0">
                <a:latin typeface="Calibri" pitchFamily="34" charset="0"/>
              </a:rPr>
              <a:t>Where next?</a:t>
            </a:r>
          </a:p>
          <a:p>
            <a:pPr marL="357188" indent="-357188"/>
            <a:endParaRPr lang="en-GB" b="1" dirty="0" smtClean="0">
              <a:latin typeface="Calibri" pitchFamily="34" charset="0"/>
            </a:endParaRPr>
          </a:p>
          <a:p>
            <a:pPr marL="357188" indent="-357188">
              <a:buBlip>
                <a:blip r:embed="rId3"/>
              </a:buBlip>
            </a:pPr>
            <a:r>
              <a:rPr lang="en-GB" b="1" dirty="0" smtClean="0">
                <a:latin typeface="Calibri" pitchFamily="34" charset="0"/>
              </a:rPr>
              <a:t>Exploring different ethical responses in TV and film industries</a:t>
            </a:r>
            <a:br>
              <a:rPr lang="en-GB" b="1" dirty="0" smtClean="0">
                <a:latin typeface="Calibri" pitchFamily="34" charset="0"/>
              </a:rPr>
            </a:br>
            <a:endParaRPr lang="en-GB" b="1" dirty="0" smtClean="0">
              <a:latin typeface="Calibri" pitchFamily="34" charset="0"/>
            </a:endParaRPr>
          </a:p>
          <a:p>
            <a:pPr marL="357188" indent="-357188">
              <a:buBlip>
                <a:blip r:embed="rId3"/>
              </a:buBlip>
            </a:pPr>
            <a:r>
              <a:rPr lang="en-GB" b="1" dirty="0" smtClean="0">
                <a:latin typeface="Calibri" pitchFamily="34" charset="0"/>
              </a:rPr>
              <a:t>BA small grant bid to survey entry level working conditions</a:t>
            </a:r>
            <a:br>
              <a:rPr lang="en-GB" b="1" dirty="0" smtClean="0">
                <a:latin typeface="Calibri" pitchFamily="34" charset="0"/>
              </a:rPr>
            </a:br>
            <a:endParaRPr lang="en-GB" b="1" dirty="0" smtClean="0">
              <a:latin typeface="Calibri" pitchFamily="34" charset="0"/>
            </a:endParaRPr>
          </a:p>
          <a:p>
            <a:pPr marL="357188" indent="-357188">
              <a:buBlip>
                <a:blip r:embed="rId3"/>
              </a:buBlip>
            </a:pPr>
            <a:r>
              <a:rPr lang="en-GB" b="1" dirty="0" smtClean="0">
                <a:latin typeface="Calibri" pitchFamily="34" charset="0"/>
              </a:rPr>
              <a:t>Definitions of ‘vulnerable’ workers – should this include the creative sector?</a:t>
            </a:r>
            <a:br>
              <a:rPr lang="en-GB" b="1" dirty="0" smtClean="0">
                <a:latin typeface="Calibri" pitchFamily="34" charset="0"/>
              </a:rPr>
            </a:br>
            <a:endParaRPr lang="en-GB" b="1" dirty="0" smtClean="0">
              <a:latin typeface="Calibri" pitchFamily="34" charset="0"/>
            </a:endParaRPr>
          </a:p>
          <a:p>
            <a:pPr marL="357188" indent="-357188">
              <a:buBlip>
                <a:blip r:embed="rId3"/>
              </a:buBlip>
            </a:pPr>
            <a:r>
              <a:rPr lang="en-GB" b="1" dirty="0" smtClean="0">
                <a:latin typeface="Calibri" pitchFamily="34" charset="0"/>
              </a:rPr>
              <a:t>Examining other uses of the internet for non-unionised industrial relations</a:t>
            </a:r>
          </a:p>
          <a:p>
            <a:pPr marL="357188" indent="-357188">
              <a:buBlip>
                <a:blip r:embed="rId3"/>
              </a:buBlip>
            </a:pPr>
            <a:endParaRPr lang="en-GB" b="1" dirty="0" smtClean="0">
              <a:latin typeface="Calibri" pitchFamily="34" charset="0"/>
            </a:endParaRPr>
          </a:p>
          <a:p>
            <a:pPr marL="357188" indent="-357188">
              <a:buBlip>
                <a:blip r:embed="rId3"/>
              </a:buBlip>
            </a:pPr>
            <a:endParaRPr lang="en-GB" b="1" dirty="0" smtClean="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26">
                                            <p:txEl>
                                              <p:pRg st="0" end="0"/>
                                            </p:txEl>
                                          </p:spTgt>
                                        </p:tgtEl>
                                        <p:attrNameLst>
                                          <p:attrName>style.visibility</p:attrName>
                                        </p:attrNameLst>
                                      </p:cBhvr>
                                      <p:to>
                                        <p:strVal val="visible"/>
                                      </p:to>
                                    </p:set>
                                    <p:animEffect transition="in" filter="wipe(left)">
                                      <p:cBhvr>
                                        <p:cTn id="19" dur="500"/>
                                        <p:tgtEl>
                                          <p:spTgt spid="2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6">
                                            <p:txEl>
                                              <p:pRg st="2" end="2"/>
                                            </p:txEl>
                                          </p:spTgt>
                                        </p:tgtEl>
                                        <p:attrNameLst>
                                          <p:attrName>style.visibility</p:attrName>
                                        </p:attrNameLst>
                                      </p:cBhvr>
                                      <p:to>
                                        <p:strVal val="visible"/>
                                      </p:to>
                                    </p:set>
                                    <p:animEffect transition="in" filter="wipe(left)">
                                      <p:cBhvr>
                                        <p:cTn id="24" dur="500"/>
                                        <p:tgtEl>
                                          <p:spTgt spid="2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6">
                                            <p:txEl>
                                              <p:pRg st="3" end="3"/>
                                            </p:txEl>
                                          </p:spTgt>
                                        </p:tgtEl>
                                        <p:attrNameLst>
                                          <p:attrName>style.visibility</p:attrName>
                                        </p:attrNameLst>
                                      </p:cBhvr>
                                      <p:to>
                                        <p:strVal val="visible"/>
                                      </p:to>
                                    </p:set>
                                    <p:animEffect transition="in" filter="wipe(left)">
                                      <p:cBhvr>
                                        <p:cTn id="29" dur="500"/>
                                        <p:tgtEl>
                                          <p:spTgt spid="2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6">
                                            <p:txEl>
                                              <p:pRg st="4" end="4"/>
                                            </p:txEl>
                                          </p:spTgt>
                                        </p:tgtEl>
                                        <p:attrNameLst>
                                          <p:attrName>style.visibility</p:attrName>
                                        </p:attrNameLst>
                                      </p:cBhvr>
                                      <p:to>
                                        <p:strVal val="visible"/>
                                      </p:to>
                                    </p:set>
                                    <p:animEffect transition="in" filter="wipe(left)">
                                      <p:cBhvr>
                                        <p:cTn id="34" dur="500"/>
                                        <p:tgtEl>
                                          <p:spTgt spid="26">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6">
                                            <p:txEl>
                                              <p:pRg st="5" end="5"/>
                                            </p:txEl>
                                          </p:spTgt>
                                        </p:tgtEl>
                                        <p:attrNameLst>
                                          <p:attrName>style.visibility</p:attrName>
                                        </p:attrNameLst>
                                      </p:cBhvr>
                                      <p:to>
                                        <p:strVal val="visible"/>
                                      </p:to>
                                    </p:set>
                                    <p:animEffect transition="in" filter="wipe(left)">
                                      <p:cBhvr>
                                        <p:cTn id="39" dur="500"/>
                                        <p:tgtEl>
                                          <p:spTgt spid="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85720" y="-24"/>
            <a:ext cx="8572560" cy="928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28975" y="5110574"/>
            <a:ext cx="4071966" cy="1588"/>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169" name="Rectangle 1"/>
          <p:cNvSpPr>
            <a:spLocks noChangeArrowheads="1"/>
          </p:cNvSpPr>
          <p:nvPr/>
        </p:nvSpPr>
        <p:spPr bwMode="auto">
          <a:xfrm>
            <a:off x="928662" y="929040"/>
            <a:ext cx="785818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ts val="600"/>
              </a:spcAft>
            </a:pPr>
            <a:r>
              <a:rPr lang="en-GB" sz="1100" b="1" dirty="0" smtClean="0">
                <a:latin typeface="Calibri" pitchFamily="34" charset="0"/>
                <a:ea typeface="Times New Roman" pitchFamily="18" charset="0"/>
              </a:rPr>
              <a:t>References:</a:t>
            </a:r>
          </a:p>
          <a:p>
            <a:r>
              <a:rPr lang="en-GB" sz="1100" dirty="0" err="1" smtClean="0"/>
              <a:t>Barekat</a:t>
            </a:r>
            <a:r>
              <a:rPr lang="en-GB" sz="1100" dirty="0" smtClean="0"/>
              <a:t>, H. (2009) </a:t>
            </a:r>
            <a:r>
              <a:rPr lang="en-GB" sz="1100" i="1" dirty="0" smtClean="0"/>
              <a:t>Reading ruling has big implications for use of interns. </a:t>
            </a:r>
            <a:r>
              <a:rPr lang="en-GB" sz="1100" dirty="0" smtClean="0"/>
              <a:t>[Online]. Available at: http://www.tribunemagazine.co.uk/2009/12/10/reading-ruling-has-big-implications-for-use-of-interns/ (Accessed: 11.2.2010).</a:t>
            </a:r>
          </a:p>
          <a:p>
            <a:r>
              <a:rPr lang="en-GB" sz="1100" dirty="0" smtClean="0"/>
              <a:t>BECTU (2009) </a:t>
            </a:r>
            <a:r>
              <a:rPr lang="en-GB" sz="1100" i="1" dirty="0" smtClean="0"/>
              <a:t>Expenses-only engagements are illegal, say Employment Tribunals. </a:t>
            </a:r>
            <a:r>
              <a:rPr lang="en-GB" sz="1100" dirty="0" smtClean="0"/>
              <a:t>[Online]. Available at: http://www.bectu.org.uk/news/548 (Accessed: 11th January 2010).</a:t>
            </a:r>
          </a:p>
          <a:p>
            <a:r>
              <a:rPr lang="en-US" sz="1100" dirty="0" smtClean="0"/>
              <a:t>Cohen, S. (2009) 'Opening Pandora's Box: The Paradox of </a:t>
            </a:r>
            <a:r>
              <a:rPr lang="en-US" sz="1100" dirty="0" err="1" smtClean="0"/>
              <a:t>Institutionalised</a:t>
            </a:r>
            <a:r>
              <a:rPr lang="en-US" sz="1100" dirty="0" smtClean="0"/>
              <a:t> </a:t>
            </a:r>
            <a:r>
              <a:rPr lang="en-US" sz="1100" dirty="0" err="1" smtClean="0"/>
              <a:t>Organising</a:t>
            </a:r>
            <a:r>
              <a:rPr lang="en-US" sz="1100" dirty="0" smtClean="0"/>
              <a:t>', in Gall, G. (ed.)  The Future of Union </a:t>
            </a:r>
            <a:r>
              <a:rPr lang="en-US" sz="1100" dirty="0" err="1" smtClean="0"/>
              <a:t>Organising</a:t>
            </a:r>
            <a:r>
              <a:rPr lang="en-US" sz="1100" dirty="0" smtClean="0"/>
              <a:t>: Building for Tomorrow. Basingstoke: Palgrave MacMillan.</a:t>
            </a:r>
            <a:endParaRPr lang="en-GB" sz="1100" dirty="0" smtClean="0"/>
          </a:p>
          <a:p>
            <a:r>
              <a:rPr lang="en-GB" sz="1100" dirty="0" err="1" smtClean="0"/>
              <a:t>Dacey</a:t>
            </a:r>
            <a:r>
              <a:rPr lang="en-GB" sz="1100" dirty="0" smtClean="0"/>
              <a:t>, R. (2005) 'Freelance hours will break EU law', </a:t>
            </a:r>
            <a:r>
              <a:rPr lang="en-GB" sz="1100" i="1" dirty="0" smtClean="0"/>
              <a:t>Broadcast magazine</a:t>
            </a:r>
            <a:r>
              <a:rPr lang="en-GB" sz="1100" dirty="0" smtClean="0"/>
              <a:t>, 18.3.05, p. 15. </a:t>
            </a:r>
          </a:p>
          <a:p>
            <a:r>
              <a:rPr lang="en-GB" sz="1100" dirty="0" smtClean="0"/>
              <a:t>Diamond, W. J. &amp; Freeman, R. B. (2002) 'Will Unionism Prosper in Cyberspace? The Promise of the Internet for Employee Organization', </a:t>
            </a:r>
            <a:r>
              <a:rPr lang="en-GB" sz="1100" i="1" dirty="0" smtClean="0"/>
              <a:t>British Journal of Industrial Relations,</a:t>
            </a:r>
            <a:r>
              <a:rPr lang="en-GB" sz="1100" dirty="0" smtClean="0"/>
              <a:t> 40 (3), pp. 569-596.</a:t>
            </a:r>
          </a:p>
          <a:p>
            <a:r>
              <a:rPr lang="en-GB" sz="1100" dirty="0" smtClean="0"/>
              <a:t>Kelly, J. (1998), </a:t>
            </a:r>
            <a:r>
              <a:rPr lang="en-GB" sz="1100" i="1" dirty="0" smtClean="0"/>
              <a:t>Rethinking Industrial relations, </a:t>
            </a:r>
            <a:r>
              <a:rPr lang="en-GB" sz="1100" dirty="0" err="1" smtClean="0"/>
              <a:t>Routledge</a:t>
            </a:r>
            <a:endParaRPr lang="en-GB" sz="1100" dirty="0" smtClean="0"/>
          </a:p>
          <a:p>
            <a:r>
              <a:rPr lang="en-GB" sz="1100" dirty="0" smtClean="0"/>
              <a:t>Percival, N. (2005) 'Freelancers Fight Back', </a:t>
            </a:r>
            <a:r>
              <a:rPr lang="en-GB" sz="1100" i="1" dirty="0" smtClean="0"/>
              <a:t>Broadcast magazine</a:t>
            </a:r>
            <a:r>
              <a:rPr lang="en-GB" sz="1100" dirty="0" smtClean="0"/>
              <a:t>, 22.4.05.</a:t>
            </a:r>
          </a:p>
          <a:p>
            <a:r>
              <a:rPr lang="en-GB" sz="1100" dirty="0" err="1" smtClean="0"/>
              <a:t>Ofcom</a:t>
            </a:r>
            <a:r>
              <a:rPr lang="en-GB" sz="1100" dirty="0" smtClean="0"/>
              <a:t> (2005) </a:t>
            </a:r>
            <a:r>
              <a:rPr lang="en-GB" sz="1100" i="1" dirty="0" smtClean="0"/>
              <a:t>Review of television production sector; Project terms of reference. </a:t>
            </a:r>
            <a:r>
              <a:rPr lang="en-GB" sz="1100" dirty="0" smtClean="0"/>
              <a:t>London: OFCOM (Office of Communications) [Online]. Available at: http://www.ofcom.org.uk/tv/psb_review/tpsr_ref/tpsr.pdf (Accessed: 10.8.09). </a:t>
            </a:r>
          </a:p>
          <a:p>
            <a:r>
              <a:rPr lang="en-GB" sz="1100" dirty="0" smtClean="0"/>
              <a:t>Pollard, B., Sheppard, </a:t>
            </a:r>
            <a:r>
              <a:rPr lang="en-GB" sz="1100" dirty="0" err="1" smtClean="0"/>
              <a:t>Tamkin</a:t>
            </a:r>
            <a:r>
              <a:rPr lang="en-GB" sz="1100" dirty="0" smtClean="0"/>
              <a:t> (2005) </a:t>
            </a:r>
            <a:r>
              <a:rPr lang="en-GB" sz="1100" i="1" dirty="0" smtClean="0"/>
              <a:t>Researching the Independent Production Sector; a Focus on Minority Ethnic Led Companies. </a:t>
            </a:r>
            <a:r>
              <a:rPr lang="en-GB" sz="1100" dirty="0" smtClean="0"/>
              <a:t>London: PACT/UK Film Council [Online]. Available at: http://www.employment-studies.co.uk/pubs/summary.php?id=pactukfc (Accessed: 14.8.09). </a:t>
            </a:r>
          </a:p>
          <a:p>
            <a:r>
              <a:rPr lang="en-GB" sz="1100" dirty="0" smtClean="0"/>
              <a:t>Silver, J. (2005) 'Exploitation is more widespread than ever', </a:t>
            </a:r>
            <a:r>
              <a:rPr lang="en-GB" sz="1100" i="1" dirty="0" smtClean="0"/>
              <a:t>The Guardian</a:t>
            </a:r>
            <a:r>
              <a:rPr lang="en-GB" sz="1100" dirty="0" smtClean="0"/>
              <a:t>, 11.4.05, pp. 3-5.</a:t>
            </a:r>
          </a:p>
          <a:p>
            <a:r>
              <a:rPr lang="en-GB" sz="1100" dirty="0" err="1" smtClean="0"/>
              <a:t>Skillset</a:t>
            </a:r>
            <a:r>
              <a:rPr lang="en-GB" sz="1100" dirty="0" smtClean="0"/>
              <a:t> (2008) </a:t>
            </a:r>
            <a:r>
              <a:rPr lang="en-GB" sz="1100" i="1" dirty="0" smtClean="0"/>
              <a:t>Television Sector – Labour Market Intelligence Digest. </a:t>
            </a:r>
            <a:r>
              <a:rPr lang="en-GB" sz="1100" dirty="0" smtClean="0"/>
              <a:t>London: </a:t>
            </a:r>
            <a:r>
              <a:rPr lang="en-GB" sz="1100" dirty="0" err="1" smtClean="0"/>
              <a:t>Skillset</a:t>
            </a:r>
            <a:r>
              <a:rPr lang="en-GB" sz="1100" dirty="0" smtClean="0"/>
              <a:t> - The Sector Skills Council for Creative Media [Online]. Available at: http://www.skillset.org/uploads/pdf/asset_13236.pdf?1 (Accessed: 10.8.09). </a:t>
            </a:r>
          </a:p>
          <a:p>
            <a:r>
              <a:rPr lang="en-GB" sz="1100" dirty="0" smtClean="0"/>
              <a:t>Strauss, W. (2005) 'What life's like for TV's freelancers', </a:t>
            </a:r>
            <a:r>
              <a:rPr lang="en-GB" sz="1100" i="1" dirty="0" smtClean="0"/>
              <a:t>Broadcast magazine</a:t>
            </a:r>
            <a:r>
              <a:rPr lang="en-GB" sz="1100" dirty="0" smtClean="0"/>
              <a:t>, 20.10.05 [Online]. </a:t>
            </a:r>
            <a:endParaRPr lang="en-GB" sz="1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1" nodeType="afterEffect">
                                  <p:stCondLst>
                                    <p:cond delay="0"/>
                                  </p:stCondLst>
                                  <p:childTnLst>
                                    <p:animMotion origin="layout" path="M 0 0.11575 L 0 -4.44444E-6 " pathEditMode="relative" rAng="0" ptsTypes="AA">
                                      <p:cBhvr>
                                        <p:cTn id="6" dur="500" fill="hold"/>
                                        <p:tgtEl>
                                          <p:spTgt spid="8"/>
                                        </p:tgtEl>
                                        <p:attrNameLst>
                                          <p:attrName>ppt_x</p:attrName>
                                          <p:attrName>ppt_y</p:attrName>
                                        </p:attrNameLst>
                                      </p:cBhvr>
                                      <p:rCtr x="0" y="-58"/>
                                    </p:animMotion>
                                  </p:childTnLst>
                                </p:cTn>
                              </p:par>
                              <p:par>
                                <p:cTn id="7" presetID="64" presetClass="path" presetSubtype="0" accel="50000" decel="50000" fill="hold" nodeType="withEffect">
                                  <p:stCondLst>
                                    <p:cond delay="0"/>
                                  </p:stCondLst>
                                  <p:childTnLst>
                                    <p:animMotion origin="layout" path="M 0 2.59259E-6 L 0 -0.14584 " pathEditMode="relative" rAng="0" ptsTypes="AA">
                                      <p:cBhvr>
                                        <p:cTn id="8" dur="500" fill="hold"/>
                                        <p:tgtEl>
                                          <p:spTgt spid="5"/>
                                        </p:tgtEl>
                                        <p:attrNameLst>
                                          <p:attrName>ppt_x</p:attrName>
                                          <p:attrName>ppt_y</p:attrName>
                                        </p:attrNameLst>
                                      </p:cBhvr>
                                      <p:rCtr x="0" y="-73"/>
                                    </p:animMotion>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1000" fill="hold"/>
                                        <p:tgtEl>
                                          <p:spTgt spid="13"/>
                                        </p:tgtEl>
                                        <p:attrNameLst>
                                          <p:attrName>ppt_x</p:attrName>
                                        </p:attrNameLst>
                                      </p:cBhvr>
                                      <p:tavLst>
                                        <p:tav tm="0">
                                          <p:val>
                                            <p:strVal val="#ppt_x"/>
                                          </p:val>
                                        </p:tav>
                                        <p:tav tm="100000">
                                          <p:val>
                                            <p:strVal val="#ppt_x"/>
                                          </p:val>
                                        </p:tav>
                                      </p:tavLst>
                                    </p:anim>
                                    <p:anim calcmode="lin" valueType="num">
                                      <p:cBhvr additive="base">
                                        <p:cTn id="13" dur="1000" fill="hold"/>
                                        <p:tgtEl>
                                          <p:spTgt spid="13"/>
                                        </p:tgtEl>
                                        <p:attrNameLst>
                                          <p:attrName>ppt_y</p:attrName>
                                        </p:attrNameLst>
                                      </p:cBhvr>
                                      <p:tavLst>
                                        <p:tav tm="0">
                                          <p:val>
                                            <p:strVal val="0-#ppt_h/2"/>
                                          </p:val>
                                        </p:tav>
                                        <p:tav tm="100000">
                                          <p:val>
                                            <p:strVal val="#ppt_y"/>
                                          </p:val>
                                        </p:tav>
                                      </p:tavLst>
                                    </p:anim>
                                  </p:childTnLst>
                                </p:cTn>
                              </p:par>
                              <p:par>
                                <p:cTn id="14" presetID="22" presetClass="entr" presetSubtype="1" fill="hold" grpId="0" nodeType="withEffect">
                                  <p:stCondLst>
                                    <p:cond delay="500"/>
                                  </p:stCondLst>
                                  <p:childTnLst>
                                    <p:set>
                                      <p:cBhvr>
                                        <p:cTn id="15" dur="1" fill="hold">
                                          <p:stCondLst>
                                            <p:cond delay="0"/>
                                          </p:stCondLst>
                                        </p:cTn>
                                        <p:tgtEl>
                                          <p:spTgt spid="7169"/>
                                        </p:tgtEl>
                                        <p:attrNameLst>
                                          <p:attrName>style.visibility</p:attrName>
                                        </p:attrNameLst>
                                      </p:cBhvr>
                                      <p:to>
                                        <p:strVal val="visible"/>
                                      </p:to>
                                    </p:set>
                                    <p:animEffect transition="in" filter="wipe(up)">
                                      <p:cBhvr>
                                        <p:cTn id="16" dur="5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71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7364" y="487900"/>
            <a:ext cx="8751892" cy="369332"/>
          </a:xfrm>
          <a:prstGeom prst="rect">
            <a:avLst/>
          </a:prstGeom>
          <a:noFill/>
        </p:spPr>
        <p:txBody>
          <a:bodyPr wrap="square" rtlCol="0">
            <a:spAutoFit/>
          </a:bodyPr>
          <a:lstStyle/>
          <a:p>
            <a:r>
              <a:rPr lang="en-GB" b="1" dirty="0" smtClean="0"/>
              <a:t>Introductions</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2</a:t>
            </a:fld>
            <a:r>
              <a:rPr lang="en-GB" dirty="0" smtClean="0"/>
              <a:t> of 17</a:t>
            </a:r>
            <a:endParaRPr lang="en-GB" dirty="0"/>
          </a:p>
        </p:txBody>
      </p:sp>
      <p:pic>
        <p:nvPicPr>
          <p:cNvPr id="9" name="Picture 2" descr="http://www.northumbria.ac.uk/images/250x86_logo.gif"/>
          <p:cNvPicPr>
            <a:picLocks noChangeAspect="1" noChangeArrowheads="1"/>
          </p:cNvPicPr>
          <p:nvPr/>
        </p:nvPicPr>
        <p:blipFill>
          <a:blip r:embed="rId3" cstate="print"/>
          <a:srcRect/>
          <a:stretch>
            <a:fillRect/>
          </a:stretch>
        </p:blipFill>
        <p:spPr bwMode="auto">
          <a:xfrm>
            <a:off x="7286644" y="5715016"/>
            <a:ext cx="1550576" cy="533398"/>
          </a:xfrm>
          <a:prstGeom prst="rect">
            <a:avLst/>
          </a:prstGeom>
          <a:noFill/>
          <a:effectLst>
            <a:reflection blurRad="6350" stA="50000" endA="300" endPos="38500" dist="50800" dir="5400000" sy="-100000" algn="bl" rotWithShape="0"/>
          </a:effectLst>
        </p:spPr>
      </p:pic>
      <p:cxnSp>
        <p:nvCxnSpPr>
          <p:cNvPr id="10" name="Straight Connector 9"/>
          <p:cNvCxnSpPr/>
          <p:nvPr/>
        </p:nvCxnSpPr>
        <p:spPr>
          <a:xfrm>
            <a:off x="1036412" y="5105527"/>
            <a:ext cx="4071966" cy="1588"/>
          </a:xfrm>
          <a:prstGeom prst="line">
            <a:avLst/>
          </a:prstGeom>
          <a:ln w="19050">
            <a:solidFill>
              <a:schemeClr val="tx1"/>
            </a:solidFill>
          </a:ln>
          <a:effectLst>
            <a:glow rad="1397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285720" y="882632"/>
            <a:ext cx="8572560" cy="1974864"/>
            <a:chOff x="285720" y="882632"/>
            <a:chExt cx="8572560" cy="1974864"/>
          </a:xfrm>
        </p:grpSpPr>
        <p:sp>
          <p:nvSpPr>
            <p:cNvPr id="13" name="Rectangle 12"/>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4" name="Straight Connector 13"/>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1000100" y="1285860"/>
            <a:ext cx="7143800" cy="1754326"/>
          </a:xfrm>
          <a:prstGeom prst="rect">
            <a:avLst/>
          </a:prstGeom>
          <a:noFill/>
        </p:spPr>
        <p:txBody>
          <a:bodyPr wrap="square" rtlCol="0">
            <a:spAutoFit/>
          </a:bodyPr>
          <a:lstStyle/>
          <a:p>
            <a:pPr marL="357188" indent="-357188">
              <a:lnSpc>
                <a:spcPct val="200000"/>
              </a:lnSpc>
              <a:buBlip>
                <a:blip r:embed="rId4"/>
              </a:buBlip>
            </a:pPr>
            <a:r>
              <a:rPr lang="en-GB" b="1" dirty="0" smtClean="0">
                <a:latin typeface="Calibri" pitchFamily="34" charset="0"/>
              </a:rPr>
              <a:t>Former TV documentary producer/director; worked in TV for 15 years</a:t>
            </a:r>
          </a:p>
          <a:p>
            <a:pPr marL="357188" indent="-357188">
              <a:lnSpc>
                <a:spcPct val="200000"/>
              </a:lnSpc>
              <a:buBlip>
                <a:blip r:embed="rId4"/>
              </a:buBlip>
            </a:pPr>
            <a:r>
              <a:rPr lang="en-GB" b="1" dirty="0" smtClean="0">
                <a:latin typeface="Calibri" pitchFamily="34" charset="0"/>
              </a:rPr>
              <a:t>Ran a website called ‘TV Freelancers’ with about 6,000 members</a:t>
            </a:r>
          </a:p>
          <a:p>
            <a:pPr marL="357188" indent="-357188">
              <a:lnSpc>
                <a:spcPct val="200000"/>
              </a:lnSpc>
              <a:buBlip>
                <a:blip r:embed="rId4"/>
              </a:buBlip>
            </a:pPr>
            <a:r>
              <a:rPr lang="en-GB" b="1" dirty="0" smtClean="0">
                <a:latin typeface="Calibri" pitchFamily="34" charset="0"/>
              </a:rPr>
              <a:t>Joined Northumbria’s media department in Jan 2007</a:t>
            </a:r>
          </a:p>
        </p:txBody>
      </p:sp>
      <p:pic>
        <p:nvPicPr>
          <p:cNvPr id="18" name="Picture 1" descr="http://www.tvfreelancers.org.uk/Resources/uktvfltoplogo2.gif"/>
          <p:cNvPicPr>
            <a:picLocks noChangeAspect="1" noChangeArrowheads="1"/>
          </p:cNvPicPr>
          <p:nvPr/>
        </p:nvPicPr>
        <p:blipFill>
          <a:blip r:embed="rId5" cstate="print"/>
          <a:srcRect/>
          <a:stretch>
            <a:fillRect/>
          </a:stretch>
        </p:blipFill>
        <p:spPr bwMode="auto">
          <a:xfrm>
            <a:off x="3410322" y="4035152"/>
            <a:ext cx="1809750" cy="762000"/>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afterEffect">
                                  <p:stCondLst>
                                    <p:cond delay="0"/>
                                  </p:stCondLst>
                                  <p:childTnLst>
                                    <p:animMotion origin="layout" path="M 2.5E-6 -4.44444E-6 L -0.00139 -0.87453 " pathEditMode="relative" rAng="0" ptsTypes="AA">
                                      <p:cBhvr>
                                        <p:cTn id="6" dur="1000" fill="hold"/>
                                        <p:tgtEl>
                                          <p:spTgt spid="10"/>
                                        </p:tgtEl>
                                        <p:attrNameLst>
                                          <p:attrName>ppt_x</p:attrName>
                                          <p:attrName>ppt_y</p:attrName>
                                        </p:attrNameLst>
                                      </p:cBhvr>
                                      <p:rCtr x="-1" y="-437"/>
                                    </p:animMotion>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par>
                                <p:cTn id="12" presetID="42" presetClass="path" presetSubtype="0" decel="50000" fill="hold" nodeType="withEffect">
                                  <p:stCondLst>
                                    <p:cond delay="0"/>
                                  </p:stCondLst>
                                  <p:childTnLst>
                                    <p:animMotion origin="layout" path="M 0 -0.27825 L 0 0.00115 " pathEditMode="relative" rAng="0" ptsTypes="AA">
                                      <p:cBhvr>
                                        <p:cTn id="13" dur="1000" fill="hold"/>
                                        <p:tgtEl>
                                          <p:spTgt spid="11"/>
                                        </p:tgtEl>
                                        <p:attrNameLst>
                                          <p:attrName>ppt_x</p:attrName>
                                          <p:attrName>ppt_y</p:attrName>
                                        </p:attrNameLst>
                                      </p:cBhvr>
                                      <p:rCtr x="0" y="140"/>
                                    </p:animMotion>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wipe(left)">
                                      <p:cBhvr>
                                        <p:cTn id="18" dur="500"/>
                                        <p:tgtEl>
                                          <p:spTgt spid="1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7">
                                            <p:txEl>
                                              <p:pRg st="1" end="1"/>
                                            </p:txEl>
                                          </p:spTgt>
                                        </p:tgtEl>
                                        <p:attrNameLst>
                                          <p:attrName>style.visibility</p:attrName>
                                        </p:attrNameLst>
                                      </p:cBhvr>
                                      <p:to>
                                        <p:strVal val="visible"/>
                                      </p:to>
                                    </p:set>
                                    <p:animEffect transition="in" filter="wipe(left)">
                                      <p:cBhvr>
                                        <p:cTn id="23" dur="500"/>
                                        <p:tgtEl>
                                          <p:spTgt spid="17">
                                            <p:txEl>
                                              <p:pRg st="1" end="1"/>
                                            </p:txEl>
                                          </p:spTgt>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7">
                                            <p:txEl>
                                              <p:pRg st="2" end="2"/>
                                            </p:txEl>
                                          </p:spTgt>
                                        </p:tgtEl>
                                        <p:attrNameLst>
                                          <p:attrName>style.visibility</p:attrName>
                                        </p:attrNameLst>
                                      </p:cBhvr>
                                      <p:to>
                                        <p:strVal val="visible"/>
                                      </p:to>
                                    </p:set>
                                    <p:animEffect transition="in" filter="wipe(left)">
                                      <p:cBhvr>
                                        <p:cTn id="32"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Introductions</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My research </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3</a:t>
            </a:fld>
            <a:r>
              <a:rPr lang="en-GB" dirty="0" smtClean="0"/>
              <a:t> of 17</a:t>
            </a:r>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928662" y="1728322"/>
            <a:ext cx="7143800" cy="2523768"/>
          </a:xfrm>
          <a:prstGeom prst="rect">
            <a:avLst/>
          </a:prstGeom>
          <a:noFill/>
        </p:spPr>
        <p:txBody>
          <a:bodyPr wrap="square" rtlCol="0">
            <a:spAutoFit/>
          </a:bodyPr>
          <a:lstStyle/>
          <a:p>
            <a:pPr marL="357188" indent="-357188">
              <a:spcAft>
                <a:spcPts val="1200"/>
              </a:spcAft>
            </a:pPr>
            <a:r>
              <a:rPr lang="en-GB" b="1" dirty="0" smtClean="0">
                <a:latin typeface="Calibri" pitchFamily="34" charset="0"/>
              </a:rPr>
              <a:t>Employment practice in the TV industry:</a:t>
            </a:r>
          </a:p>
          <a:p>
            <a:pPr marL="357188" indent="-357188">
              <a:spcAft>
                <a:spcPts val="1200"/>
              </a:spcAft>
              <a:buBlip>
                <a:blip r:embed="rId3"/>
              </a:buBlip>
            </a:pPr>
            <a:r>
              <a:rPr lang="en-GB" b="1" dirty="0" smtClean="0">
                <a:latin typeface="Calibri" pitchFamily="34" charset="0"/>
              </a:rPr>
              <a:t>Freelance sector and employment conditions</a:t>
            </a:r>
          </a:p>
          <a:p>
            <a:pPr marL="357188" indent="-357188">
              <a:spcAft>
                <a:spcPts val="1200"/>
              </a:spcAft>
              <a:buBlip>
                <a:blip r:embed="rId3"/>
              </a:buBlip>
            </a:pPr>
            <a:r>
              <a:rPr lang="en-GB" b="1" dirty="0" smtClean="0">
                <a:latin typeface="Calibri" pitchFamily="34" charset="0"/>
              </a:rPr>
              <a:t>Legality (or otherwise) of employment practice</a:t>
            </a:r>
          </a:p>
          <a:p>
            <a:pPr marL="357188" indent="-357188">
              <a:spcAft>
                <a:spcPts val="1200"/>
              </a:spcAft>
              <a:buBlip>
                <a:blip r:embed="rId3"/>
              </a:buBlip>
            </a:pPr>
            <a:r>
              <a:rPr lang="en-GB" b="1" dirty="0" smtClean="0">
                <a:latin typeface="Calibri" pitchFamily="34" charset="0"/>
              </a:rPr>
              <a:t>Models of trade union ‘organising’ as opposed to ‘servicing’</a:t>
            </a:r>
          </a:p>
          <a:p>
            <a:pPr marL="357188" indent="-357188">
              <a:spcAft>
                <a:spcPts val="1200"/>
              </a:spcAft>
              <a:buBlip>
                <a:blip r:embed="rId3"/>
              </a:buBlip>
            </a:pPr>
            <a:r>
              <a:rPr lang="en-GB" b="1" dirty="0" smtClean="0">
                <a:latin typeface="Calibri" pitchFamily="34" charset="0"/>
              </a:rPr>
              <a:t>‘Mobilisation theory’ and non-union collective action</a:t>
            </a:r>
          </a:p>
          <a:p>
            <a:pPr marL="357188" indent="-357188">
              <a:spcAft>
                <a:spcPts val="1200"/>
              </a:spcAft>
              <a:buBlip>
                <a:blip r:embed="rId3"/>
              </a:buBlip>
            </a:pPr>
            <a:r>
              <a:rPr lang="en-GB" b="1" dirty="0" smtClean="0">
                <a:latin typeface="Calibri" pitchFamily="34" charset="0"/>
              </a:rPr>
              <a:t>Starting from the case study of the TV Wrap campaign in 2005</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with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ipe(left)">
                                      <p:cBhvr>
                                        <p:cTn id="19" dur="5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wipe(left)">
                                      <p:cBhvr>
                                        <p:cTn id="24" dur="500"/>
                                        <p:tgtEl>
                                          <p:spTgt spid="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wipe(left)">
                                      <p:cBhvr>
                                        <p:cTn id="29" dur="500"/>
                                        <p:tgtEl>
                                          <p:spTgt spid="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wipe(left)">
                                      <p:cBhvr>
                                        <p:cTn id="34" dur="5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wipe(left)">
                                      <p:cBhvr>
                                        <p:cTn id="39" dur="500"/>
                                        <p:tgtEl>
                                          <p:spTgt spid="9">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Effect transition="in" filter="wipe(left)">
                                      <p:cBhvr>
                                        <p:cTn id="4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My research</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Precarious conditions</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4</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928662" y="1728322"/>
            <a:ext cx="7143800" cy="3200876"/>
          </a:xfrm>
          <a:prstGeom prst="rect">
            <a:avLst/>
          </a:prstGeom>
          <a:noFill/>
        </p:spPr>
        <p:txBody>
          <a:bodyPr wrap="square" rtlCol="0">
            <a:spAutoFit/>
          </a:bodyPr>
          <a:lstStyle/>
          <a:p>
            <a:pPr marL="357188" indent="-357188">
              <a:spcAft>
                <a:spcPts val="1200"/>
              </a:spcAft>
              <a:buBlip>
                <a:blip r:embed="rId3"/>
              </a:buBlip>
            </a:pPr>
            <a:r>
              <a:rPr lang="en-GB" b="1" dirty="0" smtClean="0">
                <a:latin typeface="Calibri" pitchFamily="34" charset="0"/>
              </a:rPr>
              <a:t>By 2008, over half of workers – around 57% - in the independent production sector were freelance (Skillset 2008)</a:t>
            </a:r>
          </a:p>
          <a:p>
            <a:pPr marL="357188" indent="-357188">
              <a:spcAft>
                <a:spcPts val="1200"/>
              </a:spcAft>
              <a:buBlip>
                <a:blip r:embed="rId3"/>
              </a:buBlip>
            </a:pPr>
            <a:r>
              <a:rPr lang="en-GB" b="1" dirty="0" smtClean="0">
                <a:latin typeface="Calibri" pitchFamily="34" charset="0"/>
              </a:rPr>
              <a:t>2005 survey found that one third of production companies surveyed used or were made up of unpaid workers (Pollard, 2005).</a:t>
            </a:r>
          </a:p>
          <a:p>
            <a:pPr marL="357188" indent="-357188">
              <a:spcAft>
                <a:spcPts val="1200"/>
              </a:spcAft>
              <a:buBlip>
                <a:blip r:embed="rId3"/>
              </a:buBlip>
            </a:pPr>
            <a:r>
              <a:rPr lang="en-GB" b="1" dirty="0" smtClean="0">
                <a:latin typeface="Calibri" pitchFamily="34" charset="0"/>
              </a:rPr>
              <a:t>A survey of 1071 freelance workers in 2005 found that 75% of freelancers had done unpaid work experience (Strauss, 2005).</a:t>
            </a:r>
          </a:p>
          <a:p>
            <a:pPr marL="357188" indent="-357188">
              <a:spcAft>
                <a:spcPts val="1200"/>
              </a:spcAft>
              <a:buBlip>
                <a:blip r:embed="rId3"/>
              </a:buBlip>
            </a:pPr>
            <a:r>
              <a:rPr lang="en-GB" b="1" dirty="0" smtClean="0">
                <a:latin typeface="Calibri" pitchFamily="34" charset="0"/>
              </a:rPr>
              <a:t>This translated into a saving for employers of £28 million per year</a:t>
            </a:r>
          </a:p>
          <a:p>
            <a:pPr marL="357188" indent="-357188">
              <a:spcAft>
                <a:spcPts val="1200"/>
              </a:spcAft>
              <a:buBlip>
                <a:blip r:embed="rId3"/>
              </a:buBlip>
            </a:pPr>
            <a:r>
              <a:rPr lang="en-GB" b="1" dirty="0" smtClean="0">
                <a:latin typeface="Calibri" pitchFamily="34" charset="0"/>
              </a:rPr>
              <a:t>An online survey in February 2005 showed 58% of freelancers working more than the maximum 48-hour week (</a:t>
            </a:r>
            <a:r>
              <a:rPr lang="en-GB" b="1" dirty="0" err="1" smtClean="0">
                <a:latin typeface="Calibri" pitchFamily="34" charset="0"/>
              </a:rPr>
              <a:t>Dacey</a:t>
            </a:r>
            <a:r>
              <a:rPr lang="en-GB" b="1" dirty="0" smtClean="0">
                <a:latin typeface="Calibri" pitchFamily="34" charset="0"/>
              </a:rPr>
              <a:t>, 2005).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with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wipe(left)">
                                      <p:cBhvr>
                                        <p:cTn id="25" dur="500"/>
                                        <p:tgtEl>
                                          <p:spTgt spid="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wipe(left)">
                                      <p:cBhvr>
                                        <p:cTn id="30" dur="500"/>
                                        <p:tgtEl>
                                          <p:spTgt spid="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wipe(left)">
                                      <p:cBhvr>
                                        <p:cTn id="35" dur="500"/>
                                        <p:tgtEl>
                                          <p:spTgt spid="9">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wipe(left)">
                                      <p:cBhvr>
                                        <p:cTn id="4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Precarious conditions</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Market characterised by:</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5</a:t>
            </a:fld>
            <a:r>
              <a:rPr lang="en-GB" dirty="0" smtClean="0"/>
              <a:t> of 17</a:t>
            </a:r>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1000100" y="1556792"/>
            <a:ext cx="7358114" cy="3831818"/>
          </a:xfrm>
          <a:prstGeom prst="rect">
            <a:avLst/>
          </a:prstGeom>
          <a:noFill/>
        </p:spPr>
        <p:txBody>
          <a:bodyPr wrap="square" rtlCol="0">
            <a:spAutoFit/>
          </a:bodyPr>
          <a:lstStyle/>
          <a:p>
            <a:pPr marL="357188" indent="-357188">
              <a:lnSpc>
                <a:spcPct val="150000"/>
              </a:lnSpc>
              <a:buBlip>
                <a:blip r:embed="rId3"/>
              </a:buBlip>
            </a:pPr>
            <a:r>
              <a:rPr lang="en-GB" b="1" dirty="0" smtClean="0">
                <a:latin typeface="Calibri" pitchFamily="34" charset="0"/>
              </a:rPr>
              <a:t>Proliferation of small companies</a:t>
            </a:r>
          </a:p>
          <a:p>
            <a:pPr marL="357188" indent="-357188">
              <a:lnSpc>
                <a:spcPct val="150000"/>
              </a:lnSpc>
              <a:buBlip>
                <a:blip r:embed="rId3"/>
              </a:buBlip>
            </a:pPr>
            <a:r>
              <a:rPr lang="en-GB" b="1" dirty="0" smtClean="0">
                <a:latin typeface="Calibri" pitchFamily="34" charset="0"/>
              </a:rPr>
              <a:t>Varying standards of employment practice</a:t>
            </a:r>
          </a:p>
          <a:p>
            <a:pPr marL="357188" indent="-357188">
              <a:lnSpc>
                <a:spcPct val="150000"/>
              </a:lnSpc>
              <a:buBlip>
                <a:blip r:embed="rId3"/>
              </a:buBlip>
            </a:pPr>
            <a:r>
              <a:rPr lang="en-GB" b="1" dirty="0" smtClean="0">
                <a:latin typeface="Calibri" pitchFamily="34" charset="0"/>
              </a:rPr>
              <a:t>Large freelance workforce</a:t>
            </a:r>
          </a:p>
          <a:p>
            <a:pPr marL="357188" indent="-357188">
              <a:lnSpc>
                <a:spcPct val="150000"/>
              </a:lnSpc>
              <a:buBlip>
                <a:blip r:embed="rId3"/>
              </a:buBlip>
            </a:pPr>
            <a:r>
              <a:rPr lang="en-GB" b="1" dirty="0" smtClean="0">
                <a:latin typeface="Calibri" pitchFamily="34" charset="0"/>
              </a:rPr>
              <a:t>Culture of unpaid work to gain entry</a:t>
            </a:r>
          </a:p>
          <a:p>
            <a:pPr marL="357188" indent="-357188">
              <a:lnSpc>
                <a:spcPct val="150000"/>
              </a:lnSpc>
              <a:buBlip>
                <a:blip r:embed="rId3"/>
              </a:buBlip>
            </a:pPr>
            <a:r>
              <a:rPr lang="en-GB" b="1" dirty="0" smtClean="0">
                <a:latin typeface="Calibri" pitchFamily="34" charset="0"/>
              </a:rPr>
              <a:t>Extreme competition for work</a:t>
            </a:r>
          </a:p>
          <a:p>
            <a:pPr marL="357188" indent="-357188">
              <a:lnSpc>
                <a:spcPct val="150000"/>
              </a:lnSpc>
              <a:buBlip>
                <a:blip r:embed="rId3"/>
              </a:buBlip>
            </a:pPr>
            <a:r>
              <a:rPr lang="en-GB" b="1" dirty="0" smtClean="0">
                <a:latin typeface="Calibri" pitchFamily="34" charset="0"/>
              </a:rPr>
              <a:t>Culture of fear amongst freelancers</a:t>
            </a:r>
          </a:p>
          <a:p>
            <a:pPr marL="357188" indent="-357188">
              <a:lnSpc>
                <a:spcPct val="150000"/>
              </a:lnSpc>
              <a:buBlip>
                <a:blip r:embed="rId3"/>
              </a:buBlip>
            </a:pPr>
            <a:r>
              <a:rPr lang="en-GB" b="1" dirty="0" smtClean="0">
                <a:latin typeface="Calibri" pitchFamily="34" charset="0"/>
              </a:rPr>
              <a:t>No workplace: mobile, vulnerable workforce hard for union to organise</a:t>
            </a:r>
          </a:p>
          <a:p>
            <a:pPr marL="357188" indent="-357188">
              <a:lnSpc>
                <a:spcPct val="150000"/>
              </a:lnSpc>
              <a:buBlip>
                <a:blip r:embed="rId3"/>
              </a:buBlip>
            </a:pPr>
            <a:r>
              <a:rPr lang="en-GB" b="1" dirty="0" smtClean="0">
                <a:latin typeface="Calibri" pitchFamily="34" charset="0"/>
              </a:rPr>
              <a:t>‘TV Freelancers’ born online; and ‘TV </a:t>
            </a:r>
            <a:r>
              <a:rPr lang="en-GB" b="1" dirty="0" err="1" smtClean="0">
                <a:latin typeface="Calibri" pitchFamily="34" charset="0"/>
              </a:rPr>
              <a:t>Watercooler</a:t>
            </a:r>
            <a:r>
              <a:rPr lang="en-GB" b="1" dirty="0" smtClean="0">
                <a:latin typeface="Calibri" pitchFamily="34" charset="0"/>
              </a:rPr>
              <a:t>’</a:t>
            </a:r>
          </a:p>
          <a:p>
            <a:pPr marL="357188" indent="-357188">
              <a:lnSpc>
                <a:spcPct val="150000"/>
              </a:lnSpc>
              <a:buBlip>
                <a:blip r:embed="rId3"/>
              </a:buBlip>
            </a:pPr>
            <a:r>
              <a:rPr lang="en-GB" b="1" dirty="0" smtClean="0">
                <a:latin typeface="Calibri" pitchFamily="34" charset="0"/>
              </a:rPr>
              <a:t>Forum provoked discussion – and new stories of exploitation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left)">
                                      <p:cBhvr>
                                        <p:cTn id="19" dur="500"/>
                                        <p:tgtEl>
                                          <p:spTgt spid="10">
                                            <p:txEl>
                                              <p:pRg st="0" end="0"/>
                                            </p:txEl>
                                          </p:spTgt>
                                        </p:tgtEl>
                                      </p:cBhvr>
                                    </p:animEffect>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animEffect transition="in" filter="wipe(left)">
                                      <p:cBhvr>
                                        <p:cTn id="23" dur="500"/>
                                        <p:tgtEl>
                                          <p:spTgt spid="10">
                                            <p:txEl>
                                              <p:pRg st="1" end="1"/>
                                            </p:txEl>
                                          </p:spTgt>
                                        </p:tgtEl>
                                      </p:cBhvr>
                                    </p:animEffect>
                                  </p:childTnLst>
                                </p:cTn>
                              </p:par>
                            </p:childTnLst>
                          </p:cTn>
                        </p:par>
                        <p:par>
                          <p:cTn id="24" fill="hold">
                            <p:stCondLst>
                              <p:cond delay="3000"/>
                            </p:stCondLst>
                            <p:childTnLst>
                              <p:par>
                                <p:cTn id="25" presetID="22" presetClass="entr" presetSubtype="8" fill="hold" nodeType="after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wipe(left)">
                                      <p:cBhvr>
                                        <p:cTn id="27" dur="500"/>
                                        <p:tgtEl>
                                          <p:spTgt spid="10">
                                            <p:txEl>
                                              <p:pRg st="2" end="2"/>
                                            </p:txEl>
                                          </p:spTgt>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wipe(left)">
                                      <p:cBhvr>
                                        <p:cTn id="31" dur="500"/>
                                        <p:tgtEl>
                                          <p:spTgt spid="10">
                                            <p:txEl>
                                              <p:pRg st="3" end="3"/>
                                            </p:txEl>
                                          </p:spTgt>
                                        </p:tgtEl>
                                      </p:cBhvr>
                                    </p:animEffect>
                                  </p:childTnLst>
                                </p:cTn>
                              </p:par>
                            </p:childTnLst>
                          </p:cTn>
                        </p:par>
                        <p:par>
                          <p:cTn id="32" fill="hold">
                            <p:stCondLst>
                              <p:cond delay="4000"/>
                            </p:stCondLst>
                            <p:childTnLst>
                              <p:par>
                                <p:cTn id="33" presetID="22" presetClass="entr" presetSubtype="8" fill="hold" nodeType="after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wipe(left)">
                                      <p:cBhvr>
                                        <p:cTn id="35" dur="500"/>
                                        <p:tgtEl>
                                          <p:spTgt spid="10">
                                            <p:txEl>
                                              <p:pRg st="4" end="4"/>
                                            </p:txEl>
                                          </p:spTgt>
                                        </p:tgtEl>
                                      </p:cBhvr>
                                    </p:animEffect>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
                                            <p:txEl>
                                              <p:pRg st="5" end="5"/>
                                            </p:txEl>
                                          </p:spTgt>
                                        </p:tgtEl>
                                        <p:attrNameLst>
                                          <p:attrName>style.visibility</p:attrName>
                                        </p:attrNameLst>
                                      </p:cBhvr>
                                      <p:to>
                                        <p:strVal val="visible"/>
                                      </p:to>
                                    </p:set>
                                    <p:animEffect transition="in" filter="wipe(left)">
                                      <p:cBhvr>
                                        <p:cTn id="39" dur="500"/>
                                        <p:tgtEl>
                                          <p:spTgt spid="10">
                                            <p:txEl>
                                              <p:pRg st="5" end="5"/>
                                            </p:txEl>
                                          </p:spTgt>
                                        </p:tgtEl>
                                      </p:cBhvr>
                                    </p:animEffect>
                                  </p:childTnLst>
                                </p:cTn>
                              </p:par>
                            </p:childTnLst>
                          </p:cTn>
                        </p:par>
                        <p:par>
                          <p:cTn id="40" fill="hold">
                            <p:stCondLst>
                              <p:cond delay="5000"/>
                            </p:stCondLst>
                            <p:childTnLst>
                              <p:par>
                                <p:cTn id="41" presetID="22" presetClass="entr" presetSubtype="8" fill="hold" nodeType="after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Effect transition="in" filter="wipe(left)">
                                      <p:cBhvr>
                                        <p:cTn id="43" dur="500"/>
                                        <p:tgtEl>
                                          <p:spTgt spid="10">
                                            <p:txEl>
                                              <p:pRg st="6" end="6"/>
                                            </p:txEl>
                                          </p:spTgt>
                                        </p:tgtEl>
                                      </p:cBhvr>
                                    </p:animEffect>
                                  </p:childTnLst>
                                </p:cTn>
                              </p:par>
                            </p:childTnLst>
                          </p:cTn>
                        </p:par>
                        <p:par>
                          <p:cTn id="44" fill="hold">
                            <p:stCondLst>
                              <p:cond delay="5500"/>
                            </p:stCondLst>
                            <p:childTnLst>
                              <p:par>
                                <p:cTn id="45" presetID="22" presetClass="entr" presetSubtype="8" fill="hold" nodeType="afterEffect">
                                  <p:stCondLst>
                                    <p:cond delay="0"/>
                                  </p:stCondLst>
                                  <p:childTnLst>
                                    <p:set>
                                      <p:cBhvr>
                                        <p:cTn id="46" dur="1" fill="hold">
                                          <p:stCondLst>
                                            <p:cond delay="0"/>
                                          </p:stCondLst>
                                        </p:cTn>
                                        <p:tgtEl>
                                          <p:spTgt spid="10">
                                            <p:txEl>
                                              <p:pRg st="7" end="7"/>
                                            </p:txEl>
                                          </p:spTgt>
                                        </p:tgtEl>
                                        <p:attrNameLst>
                                          <p:attrName>style.visibility</p:attrName>
                                        </p:attrNameLst>
                                      </p:cBhvr>
                                      <p:to>
                                        <p:strVal val="visible"/>
                                      </p:to>
                                    </p:set>
                                    <p:animEffect transition="in" filter="wipe(left)">
                                      <p:cBhvr>
                                        <p:cTn id="47" dur="500"/>
                                        <p:tgtEl>
                                          <p:spTgt spid="10">
                                            <p:txEl>
                                              <p:pRg st="7" end="7"/>
                                            </p:txEl>
                                          </p:spTgt>
                                        </p:tgtEl>
                                      </p:cBhvr>
                                    </p:animEffect>
                                  </p:childTnLst>
                                </p:cTn>
                              </p:par>
                            </p:childTnLst>
                          </p:cTn>
                        </p:par>
                        <p:par>
                          <p:cTn id="48" fill="hold">
                            <p:stCondLst>
                              <p:cond delay="6000"/>
                            </p:stCondLst>
                            <p:childTnLst>
                              <p:par>
                                <p:cTn id="49" presetID="22" presetClass="entr" presetSubtype="8" fill="hold" nodeType="afterEffect">
                                  <p:stCondLst>
                                    <p:cond delay="0"/>
                                  </p:stCondLst>
                                  <p:childTnLst>
                                    <p:set>
                                      <p:cBhvr>
                                        <p:cTn id="50" dur="1" fill="hold">
                                          <p:stCondLst>
                                            <p:cond delay="0"/>
                                          </p:stCondLst>
                                        </p:cTn>
                                        <p:tgtEl>
                                          <p:spTgt spid="10">
                                            <p:txEl>
                                              <p:pRg st="8" end="8"/>
                                            </p:txEl>
                                          </p:spTgt>
                                        </p:tgtEl>
                                        <p:attrNameLst>
                                          <p:attrName>style.visibility</p:attrName>
                                        </p:attrNameLst>
                                      </p:cBhvr>
                                      <p:to>
                                        <p:strVal val="visible"/>
                                      </p:to>
                                    </p:set>
                                    <p:animEffect transition="in" filter="wipe(left)">
                                      <p:cBhvr>
                                        <p:cTn id="51"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Market characterised by:</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Exploitation stories emerged</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6</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1000100" y="1357298"/>
            <a:ext cx="7143800" cy="4662815"/>
          </a:xfrm>
          <a:prstGeom prst="rect">
            <a:avLst/>
          </a:prstGeom>
          <a:noFill/>
        </p:spPr>
        <p:txBody>
          <a:bodyPr wrap="square" rtlCol="0">
            <a:spAutoFit/>
          </a:bodyPr>
          <a:lstStyle/>
          <a:p>
            <a:r>
              <a:rPr lang="en-GB" dirty="0" smtClean="0"/>
              <a:t> </a:t>
            </a:r>
          </a:p>
          <a:p>
            <a:r>
              <a:rPr lang="en-GB" dirty="0" smtClean="0"/>
              <a:t>‘“I was paid £230 per week. A week was sometimes the full 7 days, and often I ended up working from 7am to midnight, bringing my wage down to less than three pounds an hour ... These hours were expected of me, and everyone else, so no one could really complain; it was obvious that we were all easily replaceable” (A 23-year old runner)</a:t>
            </a:r>
          </a:p>
          <a:p>
            <a:r>
              <a:rPr lang="en-GB" dirty="0" smtClean="0"/>
              <a:t> </a:t>
            </a:r>
          </a:p>
          <a:p>
            <a:r>
              <a:rPr lang="en-GB" dirty="0" smtClean="0"/>
              <a:t>“I worked 18-hour days as a matter of course and averaged five hours' sleep. The demands on me and the team I worked in were at best ludicrous and yet any failure was punished daily by public humiliation. 'This is what running is about', they fumed. This was news to me." (A 24-year-old runner)’</a:t>
            </a:r>
          </a:p>
          <a:p>
            <a:endParaRPr lang="en-GB" dirty="0" smtClean="0"/>
          </a:p>
          <a:p>
            <a:r>
              <a:rPr lang="en-GB" sz="1400" dirty="0" smtClean="0"/>
              <a:t>(Percival, 2005)</a:t>
            </a:r>
          </a:p>
          <a:p>
            <a:r>
              <a:rPr lang="en-GB" i="1" dirty="0" smtClean="0"/>
              <a:t> </a:t>
            </a:r>
            <a:endParaRPr lang="en-GB" dirty="0" smtClean="0"/>
          </a:p>
          <a:p>
            <a:pPr marL="357188" indent="-357188">
              <a:lnSpc>
                <a:spcPct val="150000"/>
              </a:lnSpc>
              <a:buBlip>
                <a:blip r:embed="rId3"/>
              </a:buBlip>
            </a:pPr>
            <a:endParaRPr lang="en-GB" b="1" dirty="0" smtClean="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left)">
                                      <p:cBhvr>
                                        <p:cTn id="19" dur="500"/>
                                        <p:tgtEl>
                                          <p:spTgt spid="10">
                                            <p:txEl>
                                              <p:pRg st="0" end="0"/>
                                            </p:txEl>
                                          </p:spTgt>
                                        </p:tgtEl>
                                      </p:cBhvr>
                                    </p:animEffect>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animEffect transition="in" filter="wipe(left)">
                                      <p:cBhvr>
                                        <p:cTn id="23" dur="500"/>
                                        <p:tgtEl>
                                          <p:spTgt spid="10">
                                            <p:txEl>
                                              <p:pRg st="1" end="1"/>
                                            </p:txEl>
                                          </p:spTgt>
                                        </p:tgtEl>
                                      </p:cBhvr>
                                    </p:animEffect>
                                  </p:childTnLst>
                                </p:cTn>
                              </p:par>
                            </p:childTnLst>
                          </p:cTn>
                        </p:par>
                        <p:par>
                          <p:cTn id="24" fill="hold">
                            <p:stCondLst>
                              <p:cond delay="3000"/>
                            </p:stCondLst>
                            <p:childTnLst>
                              <p:par>
                                <p:cTn id="25" presetID="22" presetClass="entr" presetSubtype="8" fill="hold" nodeType="after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wipe(left)">
                                      <p:cBhvr>
                                        <p:cTn id="27" dur="500"/>
                                        <p:tgtEl>
                                          <p:spTgt spid="10">
                                            <p:txEl>
                                              <p:pRg st="2" end="2"/>
                                            </p:txEl>
                                          </p:spTgt>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wipe(left)">
                                      <p:cBhvr>
                                        <p:cTn id="31" dur="500"/>
                                        <p:tgtEl>
                                          <p:spTgt spid="10">
                                            <p:txEl>
                                              <p:pRg st="3" end="3"/>
                                            </p:txEl>
                                          </p:spTgt>
                                        </p:tgtEl>
                                      </p:cBhvr>
                                    </p:animEffect>
                                  </p:childTnLst>
                                </p:cTn>
                              </p:par>
                            </p:childTnLst>
                          </p:cTn>
                        </p:par>
                        <p:par>
                          <p:cTn id="32" fill="hold">
                            <p:stCondLst>
                              <p:cond delay="4000"/>
                            </p:stCondLst>
                            <p:childTnLst>
                              <p:par>
                                <p:cTn id="33" presetID="22" presetClass="entr" presetSubtype="8" fill="hold" nodeType="after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animEffect transition="in" filter="wipe(left)">
                                      <p:cBhvr>
                                        <p:cTn id="35" dur="500"/>
                                        <p:tgtEl>
                                          <p:spTgt spid="10">
                                            <p:txEl>
                                              <p:pRg st="5" end="5"/>
                                            </p:txEl>
                                          </p:spTgt>
                                        </p:tgtEl>
                                      </p:cBhvr>
                                    </p:animEffect>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
                                            <p:txEl>
                                              <p:pRg st="6" end="6"/>
                                            </p:txEl>
                                          </p:spTgt>
                                        </p:tgtEl>
                                        <p:attrNameLst>
                                          <p:attrName>style.visibility</p:attrName>
                                        </p:attrNameLst>
                                      </p:cBhvr>
                                      <p:to>
                                        <p:strVal val="visible"/>
                                      </p:to>
                                    </p:set>
                                    <p:animEffect transition="in" filter="wipe(left)">
                                      <p:cBhvr>
                                        <p:cTn id="39"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Exploitation stories emerged</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The TV Wrap Campaign</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7</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1000100" y="1843809"/>
            <a:ext cx="4786346" cy="4262705"/>
          </a:xfrm>
          <a:prstGeom prst="rect">
            <a:avLst/>
          </a:prstGeom>
          <a:noFill/>
        </p:spPr>
        <p:txBody>
          <a:bodyPr wrap="square" rtlCol="0">
            <a:spAutoFit/>
          </a:bodyPr>
          <a:lstStyle/>
          <a:p>
            <a:pPr marL="357188" indent="-357188">
              <a:lnSpc>
                <a:spcPct val="150000"/>
              </a:lnSpc>
              <a:buBlip>
                <a:blip r:embed="rId3"/>
              </a:buBlip>
            </a:pPr>
            <a:r>
              <a:rPr lang="en-GB" b="1" dirty="0" smtClean="0">
                <a:latin typeface="Calibri" pitchFamily="34" charset="0"/>
              </a:rPr>
              <a:t>Decision to set up online petition</a:t>
            </a:r>
          </a:p>
          <a:p>
            <a:pPr marL="357188" indent="-357188">
              <a:spcAft>
                <a:spcPts val="1200"/>
              </a:spcAft>
              <a:buBlip>
                <a:blip r:embed="rId3"/>
              </a:buBlip>
            </a:pPr>
            <a:r>
              <a:rPr lang="en-GB" b="1" dirty="0" smtClean="0">
                <a:latin typeface="Calibri" pitchFamily="34" charset="0"/>
              </a:rPr>
              <a:t>Asking</a:t>
            </a:r>
            <a:r>
              <a:rPr lang="en-GB" dirty="0" smtClean="0"/>
              <a:t> ‘that government makes it clear that the law applies in this sector and that legal sanctions be imposed on companies who refuse to abide by the minimum legal requirements’</a:t>
            </a:r>
          </a:p>
          <a:p>
            <a:pPr marL="357188" indent="-357188">
              <a:buBlip>
                <a:blip r:embed="rId3"/>
              </a:buBlip>
            </a:pPr>
            <a:r>
              <a:rPr lang="en-GB" b="1" dirty="0" smtClean="0">
                <a:latin typeface="Calibri" pitchFamily="34" charset="0"/>
              </a:rPr>
              <a:t>Three areas: holiday pay, illegal hours, minimum wage</a:t>
            </a:r>
          </a:p>
          <a:p>
            <a:pPr marL="357188" indent="-357188">
              <a:lnSpc>
                <a:spcPct val="150000"/>
              </a:lnSpc>
              <a:buBlip>
                <a:blip r:embed="rId3"/>
              </a:buBlip>
            </a:pPr>
            <a:r>
              <a:rPr lang="en-GB" b="1" dirty="0" smtClean="0">
                <a:latin typeface="Calibri" pitchFamily="34" charset="0"/>
              </a:rPr>
              <a:t>Recruited celebrity support</a:t>
            </a:r>
          </a:p>
          <a:p>
            <a:pPr marL="357188" indent="-357188">
              <a:lnSpc>
                <a:spcPct val="150000"/>
              </a:lnSpc>
              <a:buBlip>
                <a:blip r:embed="rId3"/>
              </a:buBlip>
            </a:pPr>
            <a:r>
              <a:rPr lang="en-GB" b="1" dirty="0" smtClean="0">
                <a:latin typeface="Calibri" pitchFamily="34" charset="0"/>
              </a:rPr>
              <a:t>Put out press release</a:t>
            </a:r>
          </a:p>
          <a:p>
            <a:pPr marL="357188" indent="-357188">
              <a:lnSpc>
                <a:spcPct val="150000"/>
              </a:lnSpc>
              <a:buBlip>
                <a:blip r:embed="rId3"/>
              </a:buBlip>
            </a:pPr>
            <a:r>
              <a:rPr lang="en-GB" b="1" dirty="0" smtClean="0">
                <a:latin typeface="Calibri" pitchFamily="34" charset="0"/>
              </a:rPr>
              <a:t>Picked up by </a:t>
            </a:r>
            <a:r>
              <a:rPr lang="en-GB" b="1" dirty="0" smtClean="0">
                <a:latin typeface="Calibri" pitchFamily="34" charset="0"/>
                <a:hlinkClick r:id="rId4"/>
              </a:rPr>
              <a:t>Media </a:t>
            </a:r>
            <a:r>
              <a:rPr lang="en-GB" b="1" dirty="0" smtClean="0">
                <a:latin typeface="Calibri" pitchFamily="34" charset="0"/>
                <a:hlinkClick r:id="rId4"/>
              </a:rPr>
              <a:t>Guardian</a:t>
            </a:r>
            <a:r>
              <a:rPr lang="en-GB" b="1" dirty="0" smtClean="0">
                <a:latin typeface="Calibri" pitchFamily="34" charset="0"/>
              </a:rPr>
              <a:t/>
            </a:r>
            <a:br>
              <a:rPr lang="en-GB" b="1" dirty="0" smtClean="0">
                <a:latin typeface="Calibri" pitchFamily="34" charset="0"/>
              </a:rPr>
            </a:br>
            <a:endParaRPr lang="en-GB" b="1" dirty="0" smtClean="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ipe(left)">
                                      <p:cBhvr>
                                        <p:cTn id="20" dur="5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Effect transition="in" filter="wipe(left)">
                                      <p:cBhvr>
                                        <p:cTn id="25" dur="500"/>
                                        <p:tgtEl>
                                          <p:spTgt spid="10">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0">
                                            <p:txEl>
                                              <p:pRg st="2" end="2"/>
                                            </p:txEl>
                                          </p:spTgt>
                                        </p:tgtEl>
                                        <p:attrNameLst>
                                          <p:attrName>style.visibility</p:attrName>
                                        </p:attrNameLst>
                                      </p:cBhvr>
                                      <p:to>
                                        <p:strVal val="visible"/>
                                      </p:to>
                                    </p:set>
                                    <p:animEffect transition="in" filter="wipe(left)">
                                      <p:cBhvr>
                                        <p:cTn id="30" dur="500"/>
                                        <p:tgtEl>
                                          <p:spTgt spid="10">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0">
                                            <p:txEl>
                                              <p:pRg st="3" end="3"/>
                                            </p:txEl>
                                          </p:spTgt>
                                        </p:tgtEl>
                                        <p:attrNameLst>
                                          <p:attrName>style.visibility</p:attrName>
                                        </p:attrNameLst>
                                      </p:cBhvr>
                                      <p:to>
                                        <p:strVal val="visible"/>
                                      </p:to>
                                    </p:set>
                                    <p:animEffect transition="in" filter="wipe(left)">
                                      <p:cBhvr>
                                        <p:cTn id="35" dur="500"/>
                                        <p:tgtEl>
                                          <p:spTgt spid="10">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animEffect transition="in" filter="wipe(left)">
                                      <p:cBhvr>
                                        <p:cTn id="40" dur="500"/>
                                        <p:tgtEl>
                                          <p:spTgt spid="10">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0">
                                            <p:txEl>
                                              <p:pRg st="5" end="5"/>
                                            </p:txEl>
                                          </p:spTgt>
                                        </p:tgtEl>
                                        <p:attrNameLst>
                                          <p:attrName>style.visibility</p:attrName>
                                        </p:attrNameLst>
                                      </p:cBhvr>
                                      <p:to>
                                        <p:strVal val="visible"/>
                                      </p:to>
                                    </p:set>
                                    <p:animEffect transition="in" filter="wipe(left)">
                                      <p:cBhvr>
                                        <p:cTn id="45"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Industry press</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The dossier of evidence</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8</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1000100" y="1843809"/>
            <a:ext cx="4786346" cy="2323713"/>
          </a:xfrm>
          <a:prstGeom prst="rect">
            <a:avLst/>
          </a:prstGeom>
          <a:noFill/>
        </p:spPr>
        <p:txBody>
          <a:bodyPr wrap="square" rtlCol="0">
            <a:spAutoFit/>
          </a:bodyPr>
          <a:lstStyle/>
          <a:p>
            <a:pPr marL="357188" indent="-357188">
              <a:lnSpc>
                <a:spcPct val="150000"/>
              </a:lnSpc>
              <a:buBlip>
                <a:blip r:embed="rId3"/>
              </a:buBlip>
            </a:pPr>
            <a:r>
              <a:rPr lang="en-GB" b="1" dirty="0" smtClean="0">
                <a:latin typeface="Calibri" pitchFamily="34" charset="0"/>
              </a:rPr>
              <a:t>Further extensive press coverage</a:t>
            </a:r>
          </a:p>
          <a:p>
            <a:pPr marL="357188" indent="-357188">
              <a:lnSpc>
                <a:spcPct val="150000"/>
              </a:lnSpc>
              <a:buBlip>
                <a:blip r:embed="rId3"/>
              </a:buBlip>
            </a:pPr>
            <a:r>
              <a:rPr lang="en-GB" b="1" dirty="0" smtClean="0">
                <a:latin typeface="Calibri" pitchFamily="34" charset="0"/>
              </a:rPr>
              <a:t>PACT </a:t>
            </a:r>
            <a:r>
              <a:rPr lang="en-GB" b="1" dirty="0" smtClean="0">
                <a:latin typeface="Calibri" pitchFamily="34" charset="0"/>
              </a:rPr>
              <a:t>said there was no hard evidence</a:t>
            </a:r>
          </a:p>
          <a:p>
            <a:pPr marL="357188" indent="-357188">
              <a:spcAft>
                <a:spcPts val="1200"/>
              </a:spcAft>
              <a:buBlip>
                <a:blip r:embed="rId3"/>
              </a:buBlip>
            </a:pPr>
            <a:r>
              <a:rPr lang="en-GB" b="1" dirty="0" smtClean="0">
                <a:latin typeface="Calibri" pitchFamily="34" charset="0"/>
              </a:rPr>
              <a:t>Freelancers got very cross and provided some</a:t>
            </a:r>
            <a:endParaRPr lang="en-GB" dirty="0" smtClean="0"/>
          </a:p>
          <a:p>
            <a:pPr marL="357188" indent="-357188">
              <a:buBlip>
                <a:blip r:embed="rId3"/>
              </a:buBlip>
            </a:pPr>
            <a:r>
              <a:rPr lang="en-GB" b="1" dirty="0" smtClean="0">
                <a:latin typeface="Calibri" pitchFamily="34" charset="0"/>
              </a:rPr>
              <a:t>80-page dossier to PACT</a:t>
            </a:r>
          </a:p>
          <a:p>
            <a:pPr marL="357188" indent="-357188">
              <a:lnSpc>
                <a:spcPct val="150000"/>
              </a:lnSpc>
            </a:pPr>
            <a:endParaRPr lang="en-GB" b="1" dirty="0" smtClean="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wipe(left)">
                                      <p:cBhvr>
                                        <p:cTn id="19" dur="500"/>
                                        <p:tgtEl>
                                          <p:spTgt spid="10">
                                            <p:txEl>
                                              <p:pRg st="1" end="1"/>
                                            </p:txEl>
                                          </p:spTgt>
                                        </p:tgtEl>
                                      </p:cBhvr>
                                    </p:animEffect>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wipe(left)">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wipe(left)">
                                      <p:cBhvr>
                                        <p:cTn id="28" dur="500"/>
                                        <p:tgtEl>
                                          <p:spTgt spid="10">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animEffect transition="in" filter="wipe(left)">
                                      <p:cBhvr>
                                        <p:cTn id="33"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5107" y="488891"/>
            <a:ext cx="5996358" cy="369332"/>
          </a:xfrm>
          <a:prstGeom prst="rect">
            <a:avLst/>
          </a:prstGeom>
          <a:noFill/>
        </p:spPr>
        <p:txBody>
          <a:bodyPr wrap="square" rtlCol="0">
            <a:spAutoFit/>
          </a:bodyPr>
          <a:lstStyle/>
          <a:p>
            <a:r>
              <a:rPr lang="en-GB" b="1" dirty="0" smtClean="0"/>
              <a:t>The dossier of evidence</a:t>
            </a:r>
            <a:endParaRPr lang="en-GB" b="1" dirty="0"/>
          </a:p>
        </p:txBody>
      </p:sp>
      <p:sp>
        <p:nvSpPr>
          <p:cNvPr id="3" name="TextBox 2"/>
          <p:cNvSpPr txBox="1"/>
          <p:nvPr/>
        </p:nvSpPr>
        <p:spPr>
          <a:xfrm>
            <a:off x="308022" y="214290"/>
            <a:ext cx="7429552" cy="369332"/>
          </a:xfrm>
          <a:prstGeom prst="rect">
            <a:avLst/>
          </a:prstGeom>
          <a:noFill/>
        </p:spPr>
        <p:txBody>
          <a:bodyPr wrap="square" rtlCol="0">
            <a:spAutoFit/>
          </a:bodyPr>
          <a:lstStyle/>
          <a:p>
            <a:r>
              <a:rPr lang="en-GB" b="1" dirty="0" smtClean="0"/>
              <a:t>So what was achieved?</a:t>
            </a:r>
            <a:endParaRPr lang="en-GB" b="1" dirty="0"/>
          </a:p>
        </p:txBody>
      </p:sp>
      <p:sp>
        <p:nvSpPr>
          <p:cNvPr id="2" name="Slide Number Placeholder 1"/>
          <p:cNvSpPr>
            <a:spLocks noGrp="1"/>
          </p:cNvSpPr>
          <p:nvPr>
            <p:ph type="sldNum" sz="quarter" idx="11"/>
          </p:nvPr>
        </p:nvSpPr>
        <p:spPr/>
        <p:txBody>
          <a:bodyPr/>
          <a:lstStyle/>
          <a:p>
            <a:r>
              <a:rPr lang="en-GB" dirty="0" smtClean="0"/>
              <a:t>Slide </a:t>
            </a:r>
            <a:fld id="{F181B11B-A584-4D94-A478-2F07B9C347A3}" type="slidenum">
              <a:rPr lang="en-GB" smtClean="0"/>
              <a:pPr/>
              <a:t>9</a:t>
            </a:fld>
            <a:r>
              <a:rPr lang="en-GB" dirty="0" smtClean="0"/>
              <a:t> of 17</a:t>
            </a:r>
            <a:endParaRPr lang="en-GB" dirty="0"/>
          </a:p>
        </p:txBody>
      </p:sp>
      <p:grpSp>
        <p:nvGrpSpPr>
          <p:cNvPr id="4" name="Group 9"/>
          <p:cNvGrpSpPr/>
          <p:nvPr/>
        </p:nvGrpSpPr>
        <p:grpSpPr>
          <a:xfrm>
            <a:off x="285720" y="882632"/>
            <a:ext cx="8572560" cy="1974864"/>
            <a:chOff x="285720" y="882632"/>
            <a:chExt cx="8572560" cy="1974864"/>
          </a:xfrm>
        </p:grpSpPr>
        <p:sp>
          <p:nvSpPr>
            <p:cNvPr id="8" name="Rectangle 7"/>
            <p:cNvSpPr/>
            <p:nvPr/>
          </p:nvSpPr>
          <p:spPr>
            <a:xfrm>
              <a:off x="285720" y="882632"/>
              <a:ext cx="8572560" cy="197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p:nvPr/>
          </p:nvCxnSpPr>
          <p:spPr>
            <a:xfrm>
              <a:off x="285720" y="928614"/>
              <a:ext cx="8572560" cy="1686"/>
            </a:xfrm>
            <a:prstGeom prst="line">
              <a:avLst/>
            </a:prstGeom>
            <a:ln w="19050">
              <a:solidFill>
                <a:schemeClr val="tx1"/>
              </a:solidFill>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1142976" y="1214422"/>
            <a:ext cx="6286544" cy="3554819"/>
          </a:xfrm>
          <a:prstGeom prst="rect">
            <a:avLst/>
          </a:prstGeom>
        </p:spPr>
        <p:txBody>
          <a:bodyPr wrap="square">
            <a:spAutoFit/>
          </a:bodyPr>
          <a:lstStyle/>
          <a:p>
            <a:pPr marL="357188" indent="-357188">
              <a:lnSpc>
                <a:spcPct val="200000"/>
              </a:lnSpc>
            </a:pPr>
            <a:r>
              <a:rPr lang="en-GB" b="1" dirty="0" smtClean="0">
                <a:latin typeface="Calibri" pitchFamily="34" charset="0"/>
              </a:rPr>
              <a:t>Outcomes of campaign:</a:t>
            </a:r>
          </a:p>
          <a:p>
            <a:pPr marL="357188" indent="-357188">
              <a:lnSpc>
                <a:spcPct val="150000"/>
              </a:lnSpc>
              <a:buBlip>
                <a:blip r:embed="rId3"/>
              </a:buBlip>
            </a:pPr>
            <a:r>
              <a:rPr lang="en-GB" b="1" dirty="0" smtClean="0">
                <a:solidFill>
                  <a:srgbClr val="FFFF00"/>
                </a:solidFill>
                <a:latin typeface="Calibri" pitchFamily="34" charset="0"/>
              </a:rPr>
              <a:t>Govt responded to petition and clarified entitlements</a:t>
            </a:r>
          </a:p>
          <a:p>
            <a:pPr marL="357188" indent="-357188">
              <a:lnSpc>
                <a:spcPct val="150000"/>
              </a:lnSpc>
              <a:buBlip>
                <a:blip r:embed="rId3"/>
              </a:buBlip>
            </a:pPr>
            <a:r>
              <a:rPr lang="en-GB" b="1" dirty="0" smtClean="0">
                <a:solidFill>
                  <a:srgbClr val="FFFF00"/>
                </a:solidFill>
                <a:latin typeface="Calibri" pitchFamily="34" charset="0"/>
              </a:rPr>
              <a:t>New freelance agreement between PACT and BECTU</a:t>
            </a:r>
          </a:p>
          <a:p>
            <a:pPr marL="357188" indent="-357188">
              <a:lnSpc>
                <a:spcPct val="150000"/>
              </a:lnSpc>
              <a:buBlip>
                <a:blip r:embed="rId3"/>
              </a:buBlip>
            </a:pPr>
            <a:r>
              <a:rPr lang="en-GB" b="1" dirty="0" err="1" smtClean="0">
                <a:solidFill>
                  <a:srgbClr val="FFFF00"/>
                </a:solidFill>
                <a:latin typeface="Calibri" pitchFamily="34" charset="0"/>
              </a:rPr>
              <a:t>Endemol</a:t>
            </a:r>
            <a:r>
              <a:rPr lang="en-GB" b="1" dirty="0" smtClean="0">
                <a:solidFill>
                  <a:srgbClr val="FFFF00"/>
                </a:solidFill>
                <a:latin typeface="Calibri" pitchFamily="34" charset="0"/>
              </a:rPr>
              <a:t> shortened work placement schemes</a:t>
            </a:r>
          </a:p>
          <a:p>
            <a:pPr marL="357188" indent="-357188">
              <a:lnSpc>
                <a:spcPct val="150000"/>
              </a:lnSpc>
              <a:buBlip>
                <a:blip r:embed="rId3"/>
              </a:buBlip>
            </a:pPr>
            <a:r>
              <a:rPr lang="en-GB" b="1" dirty="0" smtClean="0">
                <a:solidFill>
                  <a:srgbClr val="FFFF00"/>
                </a:solidFill>
                <a:latin typeface="Calibri" pitchFamily="34" charset="0"/>
              </a:rPr>
              <a:t>Granada issued backdated pay to some unpaid workers</a:t>
            </a:r>
          </a:p>
          <a:p>
            <a:pPr marL="357188" indent="-357188">
              <a:lnSpc>
                <a:spcPct val="150000"/>
              </a:lnSpc>
              <a:buBlip>
                <a:blip r:embed="rId3"/>
              </a:buBlip>
            </a:pPr>
            <a:r>
              <a:rPr lang="en-GB" b="1" dirty="0" smtClean="0">
                <a:solidFill>
                  <a:srgbClr val="FFFF00"/>
                </a:solidFill>
                <a:latin typeface="Calibri" pitchFamily="34" charset="0"/>
              </a:rPr>
              <a:t>New DTI guidelines on legality of unpaid work</a:t>
            </a:r>
          </a:p>
          <a:p>
            <a:pPr marL="357188" indent="-357188">
              <a:lnSpc>
                <a:spcPct val="150000"/>
              </a:lnSpc>
              <a:buBlip>
                <a:blip r:embed="rId3"/>
              </a:buBlip>
            </a:pPr>
            <a:r>
              <a:rPr lang="en-GB" b="1" dirty="0" smtClean="0">
                <a:solidFill>
                  <a:srgbClr val="FFFF00"/>
                </a:solidFill>
                <a:latin typeface="Calibri" pitchFamily="34" charset="0"/>
              </a:rPr>
              <a:t>Adverts of unpaid work disappearing</a:t>
            </a:r>
          </a:p>
          <a:p>
            <a:pPr marL="357188" indent="-357188">
              <a:lnSpc>
                <a:spcPct val="150000"/>
              </a:lnSpc>
              <a:buBlip>
                <a:blip r:embed="rId3"/>
              </a:buBlip>
            </a:pPr>
            <a:r>
              <a:rPr lang="en-GB" b="1" dirty="0" smtClean="0">
                <a:solidFill>
                  <a:srgbClr val="FFFF00"/>
                </a:solidFill>
                <a:latin typeface="Calibri" pitchFamily="34" charset="0"/>
              </a:rPr>
              <a:t>Ongoing online campaigning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fill="hold" nodeType="afterEffect">
                                  <p:stCondLst>
                                    <p:cond delay="0"/>
                                  </p:stCondLst>
                                  <p:childTnLst>
                                    <p:animMotion origin="layout" path="M 0 4.81481E-6 L 0 -0.27269 " pathEditMode="relative" rAng="0" ptsTypes="AA">
                                      <p:cBhvr>
                                        <p:cTn id="6" dur="1000" fill="hold"/>
                                        <p:tgtEl>
                                          <p:spTgt spid="4"/>
                                        </p:tgtEl>
                                        <p:attrNameLst>
                                          <p:attrName>ppt_x</p:attrName>
                                          <p:attrName>ppt_y</p:attrName>
                                        </p:attrNameLst>
                                      </p:cBhvr>
                                      <p:rCtr x="0" y="-136"/>
                                    </p:animMotion>
                                  </p:childTnLst>
                                </p:cTn>
                              </p:par>
                            </p:childTnLst>
                          </p:cTn>
                        </p:par>
                        <p:par>
                          <p:cTn id="7" fill="hold">
                            <p:stCondLst>
                              <p:cond delay="1000"/>
                            </p:stCondLst>
                            <p:childTnLst>
                              <p:par>
                                <p:cTn id="8" presetID="1" presetClass="exit"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42" presetClass="path" presetSubtype="0" accel="50000" decel="50000" fill="hold" grpId="1" nodeType="withEffect">
                                  <p:stCondLst>
                                    <p:cond delay="0"/>
                                  </p:stCondLst>
                                  <p:childTnLst>
                                    <p:animMotion origin="layout" path="M -0.00278 0.00834 L -0.00278 0.04074 " pathEditMode="fixed" rAng="0" ptsTypes="AA">
                                      <p:cBhvr>
                                        <p:cTn id="13" dur="500" fill="hold"/>
                                        <p:tgtEl>
                                          <p:spTgt spid="3"/>
                                        </p:tgtEl>
                                        <p:attrNameLst>
                                          <p:attrName>ppt_x</p:attrName>
                                          <p:attrName>ppt_y</p:attrName>
                                        </p:attrNameLst>
                                      </p:cBhvr>
                                      <p:rCtr x="0" y="16"/>
                                    </p:animMotion>
                                  </p:childTnLst>
                                </p:cTn>
                              </p:par>
                              <p:par>
                                <p:cTn id="14" presetID="42" presetClass="path" presetSubtype="0" decel="50000" fill="hold" nodeType="withEffect">
                                  <p:stCondLst>
                                    <p:cond delay="0"/>
                                  </p:stCondLst>
                                  <p:childTnLst>
                                    <p:animMotion origin="layout" path="M 0 -0.27825 L 0 0.00115 " pathEditMode="relative" rAng="0" ptsTypes="AA">
                                      <p:cBhvr>
                                        <p:cTn id="15" dur="1000" fill="hold"/>
                                        <p:tgtEl>
                                          <p:spTgt spid="4"/>
                                        </p:tgtEl>
                                        <p:attrNameLst>
                                          <p:attrName>ppt_x</p:attrName>
                                          <p:attrName>ppt_y</p:attrName>
                                        </p:attrNameLst>
                                      </p:cBhvr>
                                      <p:rCtr x="0" y="140"/>
                                    </p:animMotion>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wipe(left)">
                                      <p:cBhvr>
                                        <p:cTn id="19" dur="500"/>
                                        <p:tgtEl>
                                          <p:spTgt spid="1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2">
                                            <p:txEl>
                                              <p:pRg st="1" end="1"/>
                                            </p:txEl>
                                          </p:spTgt>
                                        </p:tgtEl>
                                        <p:attrNameLst>
                                          <p:attrName>style.visibility</p:attrName>
                                        </p:attrNameLst>
                                      </p:cBhvr>
                                      <p:to>
                                        <p:strVal val="visible"/>
                                      </p:to>
                                    </p:set>
                                    <p:animEffect transition="in" filter="wipe(left)">
                                      <p:cBhvr>
                                        <p:cTn id="24" dur="500"/>
                                        <p:tgtEl>
                                          <p:spTgt spid="1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animEffect transition="in" filter="wipe(left)">
                                      <p:cBhvr>
                                        <p:cTn id="29" dur="500"/>
                                        <p:tgtEl>
                                          <p:spTgt spid="1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2">
                                            <p:txEl>
                                              <p:pRg st="3" end="3"/>
                                            </p:txEl>
                                          </p:spTgt>
                                        </p:tgtEl>
                                        <p:attrNameLst>
                                          <p:attrName>style.visibility</p:attrName>
                                        </p:attrNameLst>
                                      </p:cBhvr>
                                      <p:to>
                                        <p:strVal val="visible"/>
                                      </p:to>
                                    </p:set>
                                    <p:animEffect transition="in" filter="wipe(left)">
                                      <p:cBhvr>
                                        <p:cTn id="34" dur="500"/>
                                        <p:tgtEl>
                                          <p:spTgt spid="1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2">
                                            <p:txEl>
                                              <p:pRg st="4" end="4"/>
                                            </p:txEl>
                                          </p:spTgt>
                                        </p:tgtEl>
                                        <p:attrNameLst>
                                          <p:attrName>style.visibility</p:attrName>
                                        </p:attrNameLst>
                                      </p:cBhvr>
                                      <p:to>
                                        <p:strVal val="visible"/>
                                      </p:to>
                                    </p:set>
                                    <p:animEffect transition="in" filter="wipe(left)">
                                      <p:cBhvr>
                                        <p:cTn id="39" dur="500"/>
                                        <p:tgtEl>
                                          <p:spTgt spid="12">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2">
                                            <p:txEl>
                                              <p:pRg st="5" end="5"/>
                                            </p:txEl>
                                          </p:spTgt>
                                        </p:tgtEl>
                                        <p:attrNameLst>
                                          <p:attrName>style.visibility</p:attrName>
                                        </p:attrNameLst>
                                      </p:cBhvr>
                                      <p:to>
                                        <p:strVal val="visible"/>
                                      </p:to>
                                    </p:set>
                                    <p:animEffect transition="in" filter="wipe(left)">
                                      <p:cBhvr>
                                        <p:cTn id="44" dur="500"/>
                                        <p:tgtEl>
                                          <p:spTgt spid="1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2">
                                            <p:txEl>
                                              <p:pRg st="6" end="6"/>
                                            </p:txEl>
                                          </p:spTgt>
                                        </p:tgtEl>
                                        <p:attrNameLst>
                                          <p:attrName>style.visibility</p:attrName>
                                        </p:attrNameLst>
                                      </p:cBhvr>
                                      <p:to>
                                        <p:strVal val="visible"/>
                                      </p:to>
                                    </p:set>
                                    <p:animEffect transition="in" filter="wipe(left)">
                                      <p:cBhvr>
                                        <p:cTn id="49" dur="500"/>
                                        <p:tgtEl>
                                          <p:spTgt spid="12">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12">
                                            <p:txEl>
                                              <p:pRg st="7" end="7"/>
                                            </p:txEl>
                                          </p:spTgt>
                                        </p:tgtEl>
                                        <p:attrNameLst>
                                          <p:attrName>style.visibility</p:attrName>
                                        </p:attrNameLst>
                                      </p:cBhvr>
                                      <p:to>
                                        <p:strVal val="visible"/>
                                      </p:to>
                                    </p:set>
                                    <p:animEffect transition="in" filter="wipe(left)">
                                      <p:cBhvr>
                                        <p:cTn id="54"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3"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3857</TotalTime>
  <Words>1752</Words>
  <Application>Microsoft Office PowerPoint</Application>
  <PresentationFormat>On-screen Show (4:3)</PresentationFormat>
  <Paragraphs>202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TV WRAP  A Case Study in  Freelance Campaigning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University of Northumbria at Newcastle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streaming in the e-learning portal</dc:title>
  <dc:creator>Neil O. Percival</dc:creator>
  <cp:lastModifiedBy>dhjr4</cp:lastModifiedBy>
  <cp:revision>395</cp:revision>
  <dcterms:created xsi:type="dcterms:W3CDTF">2008-07-24T09:25:38Z</dcterms:created>
  <dcterms:modified xsi:type="dcterms:W3CDTF">2011-05-11T16:06:34Z</dcterms:modified>
</cp:coreProperties>
</file>